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media/image38.jpg" ContentType="image/jpg"/>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15"/>
  </p:notesMasterIdLst>
  <p:handoutMasterIdLst>
    <p:handoutMasterId r:id="rId61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9" r:id="rId17"/>
    <p:sldId id="270" r:id="rId18"/>
    <p:sldId id="274" r:id="rId19"/>
    <p:sldId id="273" r:id="rId20"/>
    <p:sldId id="275" r:id="rId21"/>
    <p:sldId id="271"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 id="574" r:id="rId321"/>
    <p:sldId id="575" r:id="rId322"/>
    <p:sldId id="576" r:id="rId323"/>
    <p:sldId id="577" r:id="rId324"/>
    <p:sldId id="578" r:id="rId325"/>
    <p:sldId id="579" r:id="rId326"/>
    <p:sldId id="580" r:id="rId327"/>
    <p:sldId id="581" r:id="rId328"/>
    <p:sldId id="582" r:id="rId329"/>
    <p:sldId id="583" r:id="rId330"/>
    <p:sldId id="584" r:id="rId331"/>
    <p:sldId id="585" r:id="rId332"/>
    <p:sldId id="586" r:id="rId333"/>
    <p:sldId id="587" r:id="rId334"/>
    <p:sldId id="588" r:id="rId335"/>
    <p:sldId id="589" r:id="rId336"/>
    <p:sldId id="590" r:id="rId337"/>
    <p:sldId id="591" r:id="rId338"/>
    <p:sldId id="592" r:id="rId339"/>
    <p:sldId id="593" r:id="rId340"/>
    <p:sldId id="594" r:id="rId341"/>
    <p:sldId id="595" r:id="rId342"/>
    <p:sldId id="596" r:id="rId343"/>
    <p:sldId id="597" r:id="rId344"/>
    <p:sldId id="598" r:id="rId345"/>
    <p:sldId id="599" r:id="rId346"/>
    <p:sldId id="600" r:id="rId347"/>
    <p:sldId id="601" r:id="rId348"/>
    <p:sldId id="602" r:id="rId349"/>
    <p:sldId id="603" r:id="rId350"/>
    <p:sldId id="604" r:id="rId351"/>
    <p:sldId id="605" r:id="rId352"/>
    <p:sldId id="606" r:id="rId353"/>
    <p:sldId id="607" r:id="rId354"/>
    <p:sldId id="608" r:id="rId355"/>
    <p:sldId id="609" r:id="rId356"/>
    <p:sldId id="610" r:id="rId357"/>
    <p:sldId id="611" r:id="rId358"/>
    <p:sldId id="612" r:id="rId359"/>
    <p:sldId id="613" r:id="rId360"/>
    <p:sldId id="614" r:id="rId361"/>
    <p:sldId id="615" r:id="rId362"/>
    <p:sldId id="616" r:id="rId363"/>
    <p:sldId id="617" r:id="rId364"/>
    <p:sldId id="618" r:id="rId365"/>
    <p:sldId id="619" r:id="rId366"/>
    <p:sldId id="620" r:id="rId367"/>
    <p:sldId id="621" r:id="rId368"/>
    <p:sldId id="622" r:id="rId369"/>
    <p:sldId id="623" r:id="rId370"/>
    <p:sldId id="624" r:id="rId371"/>
    <p:sldId id="625" r:id="rId372"/>
    <p:sldId id="626" r:id="rId373"/>
    <p:sldId id="627" r:id="rId374"/>
    <p:sldId id="628" r:id="rId375"/>
    <p:sldId id="629" r:id="rId376"/>
    <p:sldId id="630" r:id="rId377"/>
    <p:sldId id="631" r:id="rId378"/>
    <p:sldId id="632" r:id="rId379"/>
    <p:sldId id="633" r:id="rId380"/>
    <p:sldId id="634" r:id="rId381"/>
    <p:sldId id="635" r:id="rId382"/>
    <p:sldId id="636" r:id="rId383"/>
    <p:sldId id="637" r:id="rId384"/>
    <p:sldId id="638" r:id="rId385"/>
    <p:sldId id="639" r:id="rId386"/>
    <p:sldId id="640" r:id="rId387"/>
    <p:sldId id="641" r:id="rId388"/>
    <p:sldId id="642" r:id="rId389"/>
    <p:sldId id="643" r:id="rId390"/>
    <p:sldId id="644" r:id="rId391"/>
    <p:sldId id="645" r:id="rId392"/>
    <p:sldId id="646" r:id="rId393"/>
    <p:sldId id="647" r:id="rId394"/>
    <p:sldId id="648" r:id="rId395"/>
    <p:sldId id="649" r:id="rId396"/>
    <p:sldId id="650" r:id="rId397"/>
    <p:sldId id="651" r:id="rId398"/>
    <p:sldId id="652" r:id="rId399"/>
    <p:sldId id="653" r:id="rId400"/>
    <p:sldId id="654" r:id="rId401"/>
    <p:sldId id="655" r:id="rId402"/>
    <p:sldId id="656" r:id="rId403"/>
    <p:sldId id="657" r:id="rId404"/>
    <p:sldId id="658" r:id="rId405"/>
    <p:sldId id="659" r:id="rId406"/>
    <p:sldId id="660" r:id="rId407"/>
    <p:sldId id="661" r:id="rId408"/>
    <p:sldId id="662" r:id="rId409"/>
    <p:sldId id="663" r:id="rId410"/>
    <p:sldId id="664" r:id="rId411"/>
    <p:sldId id="665" r:id="rId412"/>
    <p:sldId id="666" r:id="rId413"/>
    <p:sldId id="667" r:id="rId414"/>
    <p:sldId id="668" r:id="rId415"/>
    <p:sldId id="669" r:id="rId416"/>
    <p:sldId id="670" r:id="rId417"/>
    <p:sldId id="671" r:id="rId418"/>
    <p:sldId id="672" r:id="rId419"/>
    <p:sldId id="673" r:id="rId420"/>
    <p:sldId id="674" r:id="rId421"/>
    <p:sldId id="675" r:id="rId422"/>
    <p:sldId id="676" r:id="rId423"/>
    <p:sldId id="677" r:id="rId424"/>
    <p:sldId id="678" r:id="rId425"/>
    <p:sldId id="679" r:id="rId426"/>
    <p:sldId id="680" r:id="rId427"/>
    <p:sldId id="681" r:id="rId428"/>
    <p:sldId id="682" r:id="rId429"/>
    <p:sldId id="683" r:id="rId430"/>
    <p:sldId id="684" r:id="rId431"/>
    <p:sldId id="685" r:id="rId432"/>
    <p:sldId id="686" r:id="rId433"/>
    <p:sldId id="687" r:id="rId434"/>
    <p:sldId id="688" r:id="rId435"/>
    <p:sldId id="689" r:id="rId436"/>
    <p:sldId id="690" r:id="rId437"/>
    <p:sldId id="691" r:id="rId438"/>
    <p:sldId id="692" r:id="rId439"/>
    <p:sldId id="693" r:id="rId440"/>
    <p:sldId id="694" r:id="rId441"/>
    <p:sldId id="695" r:id="rId442"/>
    <p:sldId id="696" r:id="rId443"/>
    <p:sldId id="697" r:id="rId444"/>
    <p:sldId id="698" r:id="rId445"/>
    <p:sldId id="699" r:id="rId446"/>
    <p:sldId id="700" r:id="rId447"/>
    <p:sldId id="701" r:id="rId448"/>
    <p:sldId id="702" r:id="rId449"/>
    <p:sldId id="703" r:id="rId450"/>
    <p:sldId id="704" r:id="rId451"/>
    <p:sldId id="705" r:id="rId452"/>
    <p:sldId id="706" r:id="rId453"/>
    <p:sldId id="707" r:id="rId454"/>
    <p:sldId id="708" r:id="rId455"/>
    <p:sldId id="709" r:id="rId456"/>
    <p:sldId id="710" r:id="rId457"/>
    <p:sldId id="711" r:id="rId458"/>
    <p:sldId id="712" r:id="rId459"/>
    <p:sldId id="713" r:id="rId460"/>
    <p:sldId id="714" r:id="rId461"/>
    <p:sldId id="715" r:id="rId462"/>
    <p:sldId id="716" r:id="rId463"/>
    <p:sldId id="717" r:id="rId464"/>
    <p:sldId id="718" r:id="rId465"/>
    <p:sldId id="719" r:id="rId466"/>
    <p:sldId id="720" r:id="rId467"/>
    <p:sldId id="721" r:id="rId468"/>
    <p:sldId id="722" r:id="rId469"/>
    <p:sldId id="723" r:id="rId470"/>
    <p:sldId id="724" r:id="rId471"/>
    <p:sldId id="725" r:id="rId472"/>
    <p:sldId id="726" r:id="rId473"/>
    <p:sldId id="727" r:id="rId474"/>
    <p:sldId id="728" r:id="rId475"/>
    <p:sldId id="729" r:id="rId476"/>
    <p:sldId id="730" r:id="rId477"/>
    <p:sldId id="731" r:id="rId478"/>
    <p:sldId id="732" r:id="rId479"/>
    <p:sldId id="733" r:id="rId480"/>
    <p:sldId id="734" r:id="rId481"/>
    <p:sldId id="735" r:id="rId482"/>
    <p:sldId id="736" r:id="rId483"/>
    <p:sldId id="737" r:id="rId484"/>
    <p:sldId id="738" r:id="rId485"/>
    <p:sldId id="739" r:id="rId486"/>
    <p:sldId id="740" r:id="rId487"/>
    <p:sldId id="741" r:id="rId488"/>
    <p:sldId id="742" r:id="rId489"/>
    <p:sldId id="743" r:id="rId490"/>
    <p:sldId id="744" r:id="rId491"/>
    <p:sldId id="745" r:id="rId492"/>
    <p:sldId id="746" r:id="rId493"/>
    <p:sldId id="747" r:id="rId494"/>
    <p:sldId id="748" r:id="rId495"/>
    <p:sldId id="749" r:id="rId496"/>
    <p:sldId id="750" r:id="rId497"/>
    <p:sldId id="751" r:id="rId498"/>
    <p:sldId id="752" r:id="rId499"/>
    <p:sldId id="753" r:id="rId500"/>
    <p:sldId id="754" r:id="rId501"/>
    <p:sldId id="755" r:id="rId502"/>
    <p:sldId id="756" r:id="rId503"/>
    <p:sldId id="757" r:id="rId504"/>
    <p:sldId id="758" r:id="rId505"/>
    <p:sldId id="759" r:id="rId506"/>
    <p:sldId id="760" r:id="rId507"/>
    <p:sldId id="761" r:id="rId508"/>
    <p:sldId id="762" r:id="rId509"/>
    <p:sldId id="763" r:id="rId510"/>
    <p:sldId id="764" r:id="rId511"/>
    <p:sldId id="765" r:id="rId512"/>
    <p:sldId id="766" r:id="rId513"/>
    <p:sldId id="767" r:id="rId514"/>
    <p:sldId id="768" r:id="rId515"/>
    <p:sldId id="769" r:id="rId516"/>
    <p:sldId id="770" r:id="rId517"/>
    <p:sldId id="771" r:id="rId518"/>
    <p:sldId id="772" r:id="rId519"/>
    <p:sldId id="773" r:id="rId520"/>
    <p:sldId id="774" r:id="rId521"/>
    <p:sldId id="775" r:id="rId522"/>
    <p:sldId id="776" r:id="rId523"/>
    <p:sldId id="777" r:id="rId524"/>
    <p:sldId id="778" r:id="rId525"/>
    <p:sldId id="779" r:id="rId526"/>
    <p:sldId id="780" r:id="rId527"/>
    <p:sldId id="781" r:id="rId528"/>
    <p:sldId id="782" r:id="rId529"/>
    <p:sldId id="783" r:id="rId530"/>
    <p:sldId id="784" r:id="rId531"/>
    <p:sldId id="785" r:id="rId532"/>
    <p:sldId id="786" r:id="rId533"/>
    <p:sldId id="787" r:id="rId534"/>
    <p:sldId id="788" r:id="rId535"/>
    <p:sldId id="789" r:id="rId536"/>
    <p:sldId id="790" r:id="rId537"/>
    <p:sldId id="791" r:id="rId538"/>
    <p:sldId id="792" r:id="rId539"/>
    <p:sldId id="793" r:id="rId540"/>
    <p:sldId id="794" r:id="rId541"/>
    <p:sldId id="795" r:id="rId542"/>
    <p:sldId id="796" r:id="rId543"/>
    <p:sldId id="797" r:id="rId544"/>
    <p:sldId id="798" r:id="rId545"/>
    <p:sldId id="799" r:id="rId546"/>
    <p:sldId id="800" r:id="rId547"/>
    <p:sldId id="801" r:id="rId548"/>
    <p:sldId id="802" r:id="rId549"/>
    <p:sldId id="803" r:id="rId550"/>
    <p:sldId id="804" r:id="rId551"/>
    <p:sldId id="805" r:id="rId552"/>
    <p:sldId id="806" r:id="rId553"/>
    <p:sldId id="807" r:id="rId554"/>
    <p:sldId id="808" r:id="rId555"/>
    <p:sldId id="809" r:id="rId556"/>
    <p:sldId id="810" r:id="rId557"/>
    <p:sldId id="811" r:id="rId558"/>
    <p:sldId id="812" r:id="rId559"/>
    <p:sldId id="813" r:id="rId560"/>
    <p:sldId id="814" r:id="rId561"/>
    <p:sldId id="815" r:id="rId562"/>
    <p:sldId id="816" r:id="rId563"/>
    <p:sldId id="817" r:id="rId564"/>
    <p:sldId id="818" r:id="rId565"/>
    <p:sldId id="819" r:id="rId566"/>
    <p:sldId id="820" r:id="rId567"/>
    <p:sldId id="821" r:id="rId568"/>
    <p:sldId id="822" r:id="rId569"/>
    <p:sldId id="823" r:id="rId570"/>
    <p:sldId id="824" r:id="rId571"/>
    <p:sldId id="825" r:id="rId572"/>
    <p:sldId id="826" r:id="rId573"/>
    <p:sldId id="827" r:id="rId574"/>
    <p:sldId id="828" r:id="rId575"/>
    <p:sldId id="829" r:id="rId576"/>
    <p:sldId id="830" r:id="rId577"/>
    <p:sldId id="831" r:id="rId578"/>
    <p:sldId id="832" r:id="rId579"/>
    <p:sldId id="833" r:id="rId580"/>
    <p:sldId id="834" r:id="rId581"/>
    <p:sldId id="835" r:id="rId582"/>
    <p:sldId id="836" r:id="rId583"/>
    <p:sldId id="837" r:id="rId584"/>
    <p:sldId id="838" r:id="rId585"/>
    <p:sldId id="839" r:id="rId586"/>
    <p:sldId id="840" r:id="rId587"/>
    <p:sldId id="841" r:id="rId588"/>
    <p:sldId id="842" r:id="rId589"/>
    <p:sldId id="843" r:id="rId590"/>
    <p:sldId id="844" r:id="rId591"/>
    <p:sldId id="845" r:id="rId592"/>
    <p:sldId id="846" r:id="rId593"/>
    <p:sldId id="847" r:id="rId594"/>
    <p:sldId id="848" r:id="rId595"/>
    <p:sldId id="849" r:id="rId596"/>
    <p:sldId id="850" r:id="rId597"/>
    <p:sldId id="851" r:id="rId598"/>
    <p:sldId id="852" r:id="rId599"/>
    <p:sldId id="853" r:id="rId600"/>
    <p:sldId id="854" r:id="rId601"/>
    <p:sldId id="855" r:id="rId602"/>
    <p:sldId id="856" r:id="rId603"/>
    <p:sldId id="857" r:id="rId604"/>
    <p:sldId id="858" r:id="rId605"/>
    <p:sldId id="859" r:id="rId606"/>
    <p:sldId id="860" r:id="rId607"/>
    <p:sldId id="861" r:id="rId608"/>
    <p:sldId id="862" r:id="rId609"/>
    <p:sldId id="863" r:id="rId610"/>
    <p:sldId id="864" r:id="rId611"/>
    <p:sldId id="865" r:id="rId612"/>
    <p:sldId id="866" r:id="rId613"/>
    <p:sldId id="867" r:id="rId61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BCFD1"/>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82" autoAdjust="0"/>
    <p:restoredTop sz="88925" autoAdjust="0"/>
  </p:normalViewPr>
  <p:slideViewPr>
    <p:cSldViewPr snapToGrid="0">
      <p:cViewPr varScale="1">
        <p:scale>
          <a:sx n="60" d="100"/>
          <a:sy n="60" d="100"/>
        </p:scale>
        <p:origin x="-112" y="-3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37" d="100"/>
          <a:sy n="137" d="100"/>
        </p:scale>
        <p:origin x="904"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59" Type="http://schemas.openxmlformats.org/officeDocument/2006/relationships/slide" Target="slides/slide454.xml"/><Relationship Id="rId510" Type="http://schemas.openxmlformats.org/officeDocument/2006/relationships/slide" Target="slides/slide505.xml"/><Relationship Id="rId511" Type="http://schemas.openxmlformats.org/officeDocument/2006/relationships/slide" Target="slides/slide506.xml"/><Relationship Id="rId512" Type="http://schemas.openxmlformats.org/officeDocument/2006/relationships/slide" Target="slides/slide50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13" Type="http://schemas.openxmlformats.org/officeDocument/2006/relationships/slide" Target="slides/slide508.xml"/><Relationship Id="rId514" Type="http://schemas.openxmlformats.org/officeDocument/2006/relationships/slide" Target="slides/slide509.xml"/><Relationship Id="rId515" Type="http://schemas.openxmlformats.org/officeDocument/2006/relationships/slide" Target="slides/slide510.xml"/><Relationship Id="rId516" Type="http://schemas.openxmlformats.org/officeDocument/2006/relationships/slide" Target="slides/slide511.xml"/><Relationship Id="rId517" Type="http://schemas.openxmlformats.org/officeDocument/2006/relationships/slide" Target="slides/slide512.xml"/><Relationship Id="rId518" Type="http://schemas.openxmlformats.org/officeDocument/2006/relationships/slide" Target="slides/slide513.xml"/><Relationship Id="rId519" Type="http://schemas.openxmlformats.org/officeDocument/2006/relationships/slide" Target="slides/slide51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460" Type="http://schemas.openxmlformats.org/officeDocument/2006/relationships/slide" Target="slides/slide455.xml"/><Relationship Id="rId461" Type="http://schemas.openxmlformats.org/officeDocument/2006/relationships/slide" Target="slides/slide456.xml"/><Relationship Id="rId462" Type="http://schemas.openxmlformats.org/officeDocument/2006/relationships/slide" Target="slides/slide457.xml"/><Relationship Id="rId463" Type="http://schemas.openxmlformats.org/officeDocument/2006/relationships/slide" Target="slides/slide458.xml"/><Relationship Id="rId464" Type="http://schemas.openxmlformats.org/officeDocument/2006/relationships/slide" Target="slides/slide459.xml"/><Relationship Id="rId465" Type="http://schemas.openxmlformats.org/officeDocument/2006/relationships/slide" Target="slides/slide460.xml"/><Relationship Id="rId466" Type="http://schemas.openxmlformats.org/officeDocument/2006/relationships/slide" Target="slides/slide461.xml"/><Relationship Id="rId467" Type="http://schemas.openxmlformats.org/officeDocument/2006/relationships/slide" Target="slides/slide462.xml"/><Relationship Id="rId468" Type="http://schemas.openxmlformats.org/officeDocument/2006/relationships/slide" Target="slides/slide463.xml"/><Relationship Id="rId469" Type="http://schemas.openxmlformats.org/officeDocument/2006/relationships/slide" Target="slides/slide464.xml"/><Relationship Id="rId520" Type="http://schemas.openxmlformats.org/officeDocument/2006/relationships/slide" Target="slides/slide515.xml"/><Relationship Id="rId521" Type="http://schemas.openxmlformats.org/officeDocument/2006/relationships/slide" Target="slides/slide516.xml"/><Relationship Id="rId522" Type="http://schemas.openxmlformats.org/officeDocument/2006/relationships/slide" Target="slides/slide51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23" Type="http://schemas.openxmlformats.org/officeDocument/2006/relationships/slide" Target="slides/slide518.xml"/><Relationship Id="rId524" Type="http://schemas.openxmlformats.org/officeDocument/2006/relationships/slide" Target="slides/slide519.xml"/><Relationship Id="rId525" Type="http://schemas.openxmlformats.org/officeDocument/2006/relationships/slide" Target="slides/slide520.xml"/><Relationship Id="rId526" Type="http://schemas.openxmlformats.org/officeDocument/2006/relationships/slide" Target="slides/slide521.xml"/><Relationship Id="rId527" Type="http://schemas.openxmlformats.org/officeDocument/2006/relationships/slide" Target="slides/slide522.xml"/><Relationship Id="rId528" Type="http://schemas.openxmlformats.org/officeDocument/2006/relationships/slide" Target="slides/slide523.xml"/><Relationship Id="rId529" Type="http://schemas.openxmlformats.org/officeDocument/2006/relationships/slide" Target="slides/slide52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300" Type="http://schemas.openxmlformats.org/officeDocument/2006/relationships/slide" Target="slides/slide295.xml"/><Relationship Id="rId301" Type="http://schemas.openxmlformats.org/officeDocument/2006/relationships/slide" Target="slides/slide296.xml"/><Relationship Id="rId302" Type="http://schemas.openxmlformats.org/officeDocument/2006/relationships/slide" Target="slides/slide297.xml"/><Relationship Id="rId303" Type="http://schemas.openxmlformats.org/officeDocument/2006/relationships/slide" Target="slides/slide298.xml"/><Relationship Id="rId304" Type="http://schemas.openxmlformats.org/officeDocument/2006/relationships/slide" Target="slides/slide299.xml"/><Relationship Id="rId305" Type="http://schemas.openxmlformats.org/officeDocument/2006/relationships/slide" Target="slides/slide300.xml"/><Relationship Id="rId306" Type="http://schemas.openxmlformats.org/officeDocument/2006/relationships/slide" Target="slides/slide301.xml"/><Relationship Id="rId307" Type="http://schemas.openxmlformats.org/officeDocument/2006/relationships/slide" Target="slides/slide302.xml"/><Relationship Id="rId308" Type="http://schemas.openxmlformats.org/officeDocument/2006/relationships/slide" Target="slides/slide303.xml"/><Relationship Id="rId309" Type="http://schemas.openxmlformats.org/officeDocument/2006/relationships/slide" Target="slides/slide304.xml"/><Relationship Id="rId470" Type="http://schemas.openxmlformats.org/officeDocument/2006/relationships/slide" Target="slides/slide465.xml"/><Relationship Id="rId471" Type="http://schemas.openxmlformats.org/officeDocument/2006/relationships/slide" Target="slides/slide466.xml"/><Relationship Id="rId472" Type="http://schemas.openxmlformats.org/officeDocument/2006/relationships/slide" Target="slides/slide467.xml"/><Relationship Id="rId473" Type="http://schemas.openxmlformats.org/officeDocument/2006/relationships/slide" Target="slides/slide468.xml"/><Relationship Id="rId474" Type="http://schemas.openxmlformats.org/officeDocument/2006/relationships/slide" Target="slides/slide469.xml"/><Relationship Id="rId475" Type="http://schemas.openxmlformats.org/officeDocument/2006/relationships/slide" Target="slides/slide470.xml"/><Relationship Id="rId476" Type="http://schemas.openxmlformats.org/officeDocument/2006/relationships/slide" Target="slides/slide471.xml"/><Relationship Id="rId477" Type="http://schemas.openxmlformats.org/officeDocument/2006/relationships/slide" Target="slides/slide472.xml"/><Relationship Id="rId478" Type="http://schemas.openxmlformats.org/officeDocument/2006/relationships/slide" Target="slides/slide473.xml"/><Relationship Id="rId479" Type="http://schemas.openxmlformats.org/officeDocument/2006/relationships/slide" Target="slides/slide474.xml"/><Relationship Id="rId530" Type="http://schemas.openxmlformats.org/officeDocument/2006/relationships/slide" Target="slides/slide525.xml"/><Relationship Id="rId531" Type="http://schemas.openxmlformats.org/officeDocument/2006/relationships/slide" Target="slides/slide526.xml"/><Relationship Id="rId532" Type="http://schemas.openxmlformats.org/officeDocument/2006/relationships/slide" Target="slides/slide527.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33" Type="http://schemas.openxmlformats.org/officeDocument/2006/relationships/slide" Target="slides/slide528.xml"/><Relationship Id="rId534" Type="http://schemas.openxmlformats.org/officeDocument/2006/relationships/slide" Target="slides/slide52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535" Type="http://schemas.openxmlformats.org/officeDocument/2006/relationships/slide" Target="slides/slide530.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536" Type="http://schemas.openxmlformats.org/officeDocument/2006/relationships/slide" Target="slides/slide531.xml"/><Relationship Id="rId537" Type="http://schemas.openxmlformats.org/officeDocument/2006/relationships/slide" Target="slides/slide532.xml"/><Relationship Id="rId538" Type="http://schemas.openxmlformats.org/officeDocument/2006/relationships/slide" Target="slides/slide533.xml"/><Relationship Id="rId539" Type="http://schemas.openxmlformats.org/officeDocument/2006/relationships/slide" Target="slides/slide534.xml"/><Relationship Id="rId310" Type="http://schemas.openxmlformats.org/officeDocument/2006/relationships/slide" Target="slides/slide305.xml"/><Relationship Id="rId311" Type="http://schemas.openxmlformats.org/officeDocument/2006/relationships/slide" Target="slides/slide306.xml"/><Relationship Id="rId312" Type="http://schemas.openxmlformats.org/officeDocument/2006/relationships/slide" Target="slides/slide307.xml"/><Relationship Id="rId313" Type="http://schemas.openxmlformats.org/officeDocument/2006/relationships/slide" Target="slides/slide308.xml"/><Relationship Id="rId314" Type="http://schemas.openxmlformats.org/officeDocument/2006/relationships/slide" Target="slides/slide309.xml"/><Relationship Id="rId315" Type="http://schemas.openxmlformats.org/officeDocument/2006/relationships/slide" Target="slides/slide310.xml"/><Relationship Id="rId316" Type="http://schemas.openxmlformats.org/officeDocument/2006/relationships/slide" Target="slides/slide311.xml"/><Relationship Id="rId317" Type="http://schemas.openxmlformats.org/officeDocument/2006/relationships/slide" Target="slides/slide312.xml"/><Relationship Id="rId318" Type="http://schemas.openxmlformats.org/officeDocument/2006/relationships/slide" Target="slides/slide313.xml"/><Relationship Id="rId319" Type="http://schemas.openxmlformats.org/officeDocument/2006/relationships/slide" Target="slides/slide314.xml"/><Relationship Id="rId480" Type="http://schemas.openxmlformats.org/officeDocument/2006/relationships/slide" Target="slides/slide475.xml"/><Relationship Id="rId481" Type="http://schemas.openxmlformats.org/officeDocument/2006/relationships/slide" Target="slides/slide476.xml"/><Relationship Id="rId482" Type="http://schemas.openxmlformats.org/officeDocument/2006/relationships/slide" Target="slides/slide477.xml"/><Relationship Id="rId483" Type="http://schemas.openxmlformats.org/officeDocument/2006/relationships/slide" Target="slides/slide478.xml"/><Relationship Id="rId484" Type="http://schemas.openxmlformats.org/officeDocument/2006/relationships/slide" Target="slides/slide479.xml"/><Relationship Id="rId485" Type="http://schemas.openxmlformats.org/officeDocument/2006/relationships/slide" Target="slides/slide480.xml"/><Relationship Id="rId486" Type="http://schemas.openxmlformats.org/officeDocument/2006/relationships/slide" Target="slides/slide481.xml"/><Relationship Id="rId487" Type="http://schemas.openxmlformats.org/officeDocument/2006/relationships/slide" Target="slides/slide482.xml"/><Relationship Id="rId488" Type="http://schemas.openxmlformats.org/officeDocument/2006/relationships/slide" Target="slides/slide483.xml"/><Relationship Id="rId489" Type="http://schemas.openxmlformats.org/officeDocument/2006/relationships/slide" Target="slides/slide484.xml"/><Relationship Id="rId540" Type="http://schemas.openxmlformats.org/officeDocument/2006/relationships/slide" Target="slides/slide535.xml"/><Relationship Id="rId541" Type="http://schemas.openxmlformats.org/officeDocument/2006/relationships/slide" Target="slides/slide536.xml"/><Relationship Id="rId542" Type="http://schemas.openxmlformats.org/officeDocument/2006/relationships/slide" Target="slides/slide537.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543" Type="http://schemas.openxmlformats.org/officeDocument/2006/relationships/slide" Target="slides/slide538.xml"/><Relationship Id="rId544" Type="http://schemas.openxmlformats.org/officeDocument/2006/relationships/slide" Target="slides/slide539.xml"/><Relationship Id="rId545" Type="http://schemas.openxmlformats.org/officeDocument/2006/relationships/slide" Target="slides/slide540.xml"/><Relationship Id="rId546" Type="http://schemas.openxmlformats.org/officeDocument/2006/relationships/slide" Target="slides/slide541.xml"/><Relationship Id="rId547" Type="http://schemas.openxmlformats.org/officeDocument/2006/relationships/slide" Target="slides/slide542.xml"/><Relationship Id="rId548" Type="http://schemas.openxmlformats.org/officeDocument/2006/relationships/slide" Target="slides/slide543.xml"/><Relationship Id="rId549" Type="http://schemas.openxmlformats.org/officeDocument/2006/relationships/slide" Target="slides/slide544.xml"/><Relationship Id="rId600" Type="http://schemas.openxmlformats.org/officeDocument/2006/relationships/slide" Target="slides/slide595.xml"/><Relationship Id="rId601" Type="http://schemas.openxmlformats.org/officeDocument/2006/relationships/slide" Target="slides/slide596.xml"/><Relationship Id="rId602" Type="http://schemas.openxmlformats.org/officeDocument/2006/relationships/slide" Target="slides/slide597.xml"/><Relationship Id="rId603" Type="http://schemas.openxmlformats.org/officeDocument/2006/relationships/slide" Target="slides/slide598.xml"/><Relationship Id="rId604" Type="http://schemas.openxmlformats.org/officeDocument/2006/relationships/slide" Target="slides/slide599.xml"/><Relationship Id="rId605" Type="http://schemas.openxmlformats.org/officeDocument/2006/relationships/slide" Target="slides/slide600.xml"/><Relationship Id="rId606" Type="http://schemas.openxmlformats.org/officeDocument/2006/relationships/slide" Target="slides/slide601.xml"/><Relationship Id="rId607" Type="http://schemas.openxmlformats.org/officeDocument/2006/relationships/slide" Target="slides/slide602.xml"/><Relationship Id="rId608" Type="http://schemas.openxmlformats.org/officeDocument/2006/relationships/slide" Target="slides/slide603.xml"/><Relationship Id="rId609" Type="http://schemas.openxmlformats.org/officeDocument/2006/relationships/slide" Target="slides/slide604.xml"/><Relationship Id="rId260" Type="http://schemas.openxmlformats.org/officeDocument/2006/relationships/slide" Target="slides/slide255.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320" Type="http://schemas.openxmlformats.org/officeDocument/2006/relationships/slide" Target="slides/slide315.xml"/><Relationship Id="rId321" Type="http://schemas.openxmlformats.org/officeDocument/2006/relationships/slide" Target="slides/slide316.xml"/><Relationship Id="rId322" Type="http://schemas.openxmlformats.org/officeDocument/2006/relationships/slide" Target="slides/slide317.xml"/><Relationship Id="rId323" Type="http://schemas.openxmlformats.org/officeDocument/2006/relationships/slide" Target="slides/slide318.xml"/><Relationship Id="rId324" Type="http://schemas.openxmlformats.org/officeDocument/2006/relationships/slide" Target="slides/slide319.xml"/><Relationship Id="rId325" Type="http://schemas.openxmlformats.org/officeDocument/2006/relationships/slide" Target="slides/slide320.xml"/><Relationship Id="rId326" Type="http://schemas.openxmlformats.org/officeDocument/2006/relationships/slide" Target="slides/slide321.xml"/><Relationship Id="rId327" Type="http://schemas.openxmlformats.org/officeDocument/2006/relationships/slide" Target="slides/slide322.xml"/><Relationship Id="rId328" Type="http://schemas.openxmlformats.org/officeDocument/2006/relationships/slide" Target="slides/slide323.xml"/><Relationship Id="rId329" Type="http://schemas.openxmlformats.org/officeDocument/2006/relationships/slide" Target="slides/slide324.xml"/><Relationship Id="rId490" Type="http://schemas.openxmlformats.org/officeDocument/2006/relationships/slide" Target="slides/slide485.xml"/><Relationship Id="rId491" Type="http://schemas.openxmlformats.org/officeDocument/2006/relationships/slide" Target="slides/slide486.xml"/><Relationship Id="rId492" Type="http://schemas.openxmlformats.org/officeDocument/2006/relationships/slide" Target="slides/slide487.xml"/><Relationship Id="rId493" Type="http://schemas.openxmlformats.org/officeDocument/2006/relationships/slide" Target="slides/slide488.xml"/><Relationship Id="rId494" Type="http://schemas.openxmlformats.org/officeDocument/2006/relationships/slide" Target="slides/slide489.xml"/><Relationship Id="rId495" Type="http://schemas.openxmlformats.org/officeDocument/2006/relationships/slide" Target="slides/slide490.xml"/><Relationship Id="rId496" Type="http://schemas.openxmlformats.org/officeDocument/2006/relationships/slide" Target="slides/slide491.xml"/><Relationship Id="rId497" Type="http://schemas.openxmlformats.org/officeDocument/2006/relationships/slide" Target="slides/slide492.xml"/><Relationship Id="rId498" Type="http://schemas.openxmlformats.org/officeDocument/2006/relationships/slide" Target="slides/slide493.xml"/><Relationship Id="rId499" Type="http://schemas.openxmlformats.org/officeDocument/2006/relationships/slide" Target="slides/slide4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50" Type="http://schemas.openxmlformats.org/officeDocument/2006/relationships/slide" Target="slides/slide545.xml"/><Relationship Id="rId551" Type="http://schemas.openxmlformats.org/officeDocument/2006/relationships/slide" Target="slides/slide546.xml"/><Relationship Id="rId552" Type="http://schemas.openxmlformats.org/officeDocument/2006/relationships/slide" Target="slides/slide547.xml"/><Relationship Id="rId553" Type="http://schemas.openxmlformats.org/officeDocument/2006/relationships/slide" Target="slides/slide548.xml"/><Relationship Id="rId554" Type="http://schemas.openxmlformats.org/officeDocument/2006/relationships/slide" Target="slides/slide549.xml"/><Relationship Id="rId555" Type="http://schemas.openxmlformats.org/officeDocument/2006/relationships/slide" Target="slides/slide550.xml"/><Relationship Id="rId556" Type="http://schemas.openxmlformats.org/officeDocument/2006/relationships/slide" Target="slides/slide551.xml"/><Relationship Id="rId557" Type="http://schemas.openxmlformats.org/officeDocument/2006/relationships/slide" Target="slides/slide552.xml"/><Relationship Id="rId558" Type="http://schemas.openxmlformats.org/officeDocument/2006/relationships/slide" Target="slides/slide553.xml"/><Relationship Id="rId559" Type="http://schemas.openxmlformats.org/officeDocument/2006/relationships/slide" Target="slides/slide554.xml"/><Relationship Id="rId610" Type="http://schemas.openxmlformats.org/officeDocument/2006/relationships/slide" Target="slides/slide605.xml"/><Relationship Id="rId611" Type="http://schemas.openxmlformats.org/officeDocument/2006/relationships/slide" Target="slides/slide606.xml"/><Relationship Id="rId612" Type="http://schemas.openxmlformats.org/officeDocument/2006/relationships/slide" Target="slides/slide607.xml"/><Relationship Id="rId613" Type="http://schemas.openxmlformats.org/officeDocument/2006/relationships/slide" Target="slides/slide608.xml"/><Relationship Id="rId614" Type="http://schemas.openxmlformats.org/officeDocument/2006/relationships/slide" Target="slides/slide609.xml"/><Relationship Id="rId615" Type="http://schemas.openxmlformats.org/officeDocument/2006/relationships/notesMaster" Target="notesMasters/notesMaster1.xml"/><Relationship Id="rId616" Type="http://schemas.openxmlformats.org/officeDocument/2006/relationships/handoutMaster" Target="handoutMasters/handoutMaster1.xml"/><Relationship Id="rId617" Type="http://schemas.openxmlformats.org/officeDocument/2006/relationships/printerSettings" Target="printerSettings/printerSettings1.bin"/><Relationship Id="rId270" Type="http://schemas.openxmlformats.org/officeDocument/2006/relationships/slide" Target="slides/slide265.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slide" Target="slides/slide274.xml"/><Relationship Id="rId618" Type="http://schemas.openxmlformats.org/officeDocument/2006/relationships/presProps" Target="presProps.xml"/><Relationship Id="rId619" Type="http://schemas.openxmlformats.org/officeDocument/2006/relationships/viewProps" Target="viewProps.xml"/><Relationship Id="rId330" Type="http://schemas.openxmlformats.org/officeDocument/2006/relationships/slide" Target="slides/slide325.xml"/><Relationship Id="rId331" Type="http://schemas.openxmlformats.org/officeDocument/2006/relationships/slide" Target="slides/slide326.xml"/><Relationship Id="rId332" Type="http://schemas.openxmlformats.org/officeDocument/2006/relationships/slide" Target="slides/slide327.xml"/><Relationship Id="rId333" Type="http://schemas.openxmlformats.org/officeDocument/2006/relationships/slide" Target="slides/slide328.xml"/><Relationship Id="rId334" Type="http://schemas.openxmlformats.org/officeDocument/2006/relationships/slide" Target="slides/slide329.xml"/><Relationship Id="rId335" Type="http://schemas.openxmlformats.org/officeDocument/2006/relationships/slide" Target="slides/slide330.xml"/><Relationship Id="rId336" Type="http://schemas.openxmlformats.org/officeDocument/2006/relationships/slide" Target="slides/slide331.xml"/><Relationship Id="rId337" Type="http://schemas.openxmlformats.org/officeDocument/2006/relationships/slide" Target="slides/slide332.xml"/><Relationship Id="rId338" Type="http://schemas.openxmlformats.org/officeDocument/2006/relationships/slide" Target="slides/slide333.xml"/><Relationship Id="rId339" Type="http://schemas.openxmlformats.org/officeDocument/2006/relationships/slide" Target="slides/slide33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560" Type="http://schemas.openxmlformats.org/officeDocument/2006/relationships/slide" Target="slides/slide555.xml"/><Relationship Id="rId561" Type="http://schemas.openxmlformats.org/officeDocument/2006/relationships/slide" Target="slides/slide556.xml"/><Relationship Id="rId562" Type="http://schemas.openxmlformats.org/officeDocument/2006/relationships/slide" Target="slides/slide557.xml"/><Relationship Id="rId563" Type="http://schemas.openxmlformats.org/officeDocument/2006/relationships/slide" Target="slides/slide558.xml"/><Relationship Id="rId564" Type="http://schemas.openxmlformats.org/officeDocument/2006/relationships/slide" Target="slides/slide559.xml"/><Relationship Id="rId565" Type="http://schemas.openxmlformats.org/officeDocument/2006/relationships/slide" Target="slides/slide560.xml"/><Relationship Id="rId566" Type="http://schemas.openxmlformats.org/officeDocument/2006/relationships/slide" Target="slides/slide561.xml"/><Relationship Id="rId567" Type="http://schemas.openxmlformats.org/officeDocument/2006/relationships/slide" Target="slides/slide562.xml"/><Relationship Id="rId568" Type="http://schemas.openxmlformats.org/officeDocument/2006/relationships/slide" Target="slides/slide563.xml"/><Relationship Id="rId569" Type="http://schemas.openxmlformats.org/officeDocument/2006/relationships/slide" Target="slides/slide564.xml"/><Relationship Id="rId620" Type="http://schemas.openxmlformats.org/officeDocument/2006/relationships/theme" Target="theme/theme1.xml"/><Relationship Id="rId621" Type="http://schemas.openxmlformats.org/officeDocument/2006/relationships/tableStyles" Target="tableStyles.xml"/><Relationship Id="rId280" Type="http://schemas.openxmlformats.org/officeDocument/2006/relationships/slide" Target="slides/slide275.xml"/><Relationship Id="rId281" Type="http://schemas.openxmlformats.org/officeDocument/2006/relationships/slide" Target="slides/slide276.xml"/><Relationship Id="rId282" Type="http://schemas.openxmlformats.org/officeDocument/2006/relationships/slide" Target="slides/slide277.xml"/><Relationship Id="rId283" Type="http://schemas.openxmlformats.org/officeDocument/2006/relationships/slide" Target="slides/slide278.xml"/><Relationship Id="rId284" Type="http://schemas.openxmlformats.org/officeDocument/2006/relationships/slide" Target="slides/slide279.xml"/><Relationship Id="rId285" Type="http://schemas.openxmlformats.org/officeDocument/2006/relationships/slide" Target="slides/slide280.xml"/><Relationship Id="rId286" Type="http://schemas.openxmlformats.org/officeDocument/2006/relationships/slide" Target="slides/slide281.xml"/><Relationship Id="rId287" Type="http://schemas.openxmlformats.org/officeDocument/2006/relationships/slide" Target="slides/slide282.xml"/><Relationship Id="rId288" Type="http://schemas.openxmlformats.org/officeDocument/2006/relationships/slide" Target="slides/slide283.xml"/><Relationship Id="rId289" Type="http://schemas.openxmlformats.org/officeDocument/2006/relationships/slide" Target="slides/slide284.xml"/><Relationship Id="rId340" Type="http://schemas.openxmlformats.org/officeDocument/2006/relationships/slide" Target="slides/slide335.xml"/><Relationship Id="rId341" Type="http://schemas.openxmlformats.org/officeDocument/2006/relationships/slide" Target="slides/slide336.xml"/><Relationship Id="rId342" Type="http://schemas.openxmlformats.org/officeDocument/2006/relationships/slide" Target="slides/slide337.xml"/><Relationship Id="rId343" Type="http://schemas.openxmlformats.org/officeDocument/2006/relationships/slide" Target="slides/slide338.xml"/><Relationship Id="rId344" Type="http://schemas.openxmlformats.org/officeDocument/2006/relationships/slide" Target="slides/slide339.xml"/><Relationship Id="rId345" Type="http://schemas.openxmlformats.org/officeDocument/2006/relationships/slide" Target="slides/slide340.xml"/><Relationship Id="rId346" Type="http://schemas.openxmlformats.org/officeDocument/2006/relationships/slide" Target="slides/slide341.xml"/><Relationship Id="rId347" Type="http://schemas.openxmlformats.org/officeDocument/2006/relationships/slide" Target="slides/slide342.xml"/><Relationship Id="rId348" Type="http://schemas.openxmlformats.org/officeDocument/2006/relationships/slide" Target="slides/slide343.xml"/><Relationship Id="rId349" Type="http://schemas.openxmlformats.org/officeDocument/2006/relationships/slide" Target="slides/slide344.xml"/><Relationship Id="rId400" Type="http://schemas.openxmlformats.org/officeDocument/2006/relationships/slide" Target="slides/slide395.xml"/><Relationship Id="rId401" Type="http://schemas.openxmlformats.org/officeDocument/2006/relationships/slide" Target="slides/slide396.xml"/><Relationship Id="rId402" Type="http://schemas.openxmlformats.org/officeDocument/2006/relationships/slide" Target="slides/slide397.xml"/><Relationship Id="rId403" Type="http://schemas.openxmlformats.org/officeDocument/2006/relationships/slide" Target="slides/slide398.xml"/><Relationship Id="rId404" Type="http://schemas.openxmlformats.org/officeDocument/2006/relationships/slide" Target="slides/slide399.xml"/><Relationship Id="rId405" Type="http://schemas.openxmlformats.org/officeDocument/2006/relationships/slide" Target="slides/slide400.xml"/><Relationship Id="rId406" Type="http://schemas.openxmlformats.org/officeDocument/2006/relationships/slide" Target="slides/slide401.xml"/><Relationship Id="rId407" Type="http://schemas.openxmlformats.org/officeDocument/2006/relationships/slide" Target="slides/slide402.xml"/><Relationship Id="rId408" Type="http://schemas.openxmlformats.org/officeDocument/2006/relationships/slide" Target="slides/slide403.xml"/><Relationship Id="rId409" Type="http://schemas.openxmlformats.org/officeDocument/2006/relationships/slide" Target="slides/slide40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570" Type="http://schemas.openxmlformats.org/officeDocument/2006/relationships/slide" Target="slides/slide565.xml"/><Relationship Id="rId571" Type="http://schemas.openxmlformats.org/officeDocument/2006/relationships/slide" Target="slides/slide566.xml"/><Relationship Id="rId572" Type="http://schemas.openxmlformats.org/officeDocument/2006/relationships/slide" Target="slides/slide567.xml"/><Relationship Id="rId573" Type="http://schemas.openxmlformats.org/officeDocument/2006/relationships/slide" Target="slides/slide568.xml"/><Relationship Id="rId574" Type="http://schemas.openxmlformats.org/officeDocument/2006/relationships/slide" Target="slides/slide569.xml"/><Relationship Id="rId575" Type="http://schemas.openxmlformats.org/officeDocument/2006/relationships/slide" Target="slides/slide570.xml"/><Relationship Id="rId576" Type="http://schemas.openxmlformats.org/officeDocument/2006/relationships/slide" Target="slides/slide571.xml"/><Relationship Id="rId577" Type="http://schemas.openxmlformats.org/officeDocument/2006/relationships/slide" Target="slides/slide572.xml"/><Relationship Id="rId578" Type="http://schemas.openxmlformats.org/officeDocument/2006/relationships/slide" Target="slides/slide573.xml"/><Relationship Id="rId579" Type="http://schemas.openxmlformats.org/officeDocument/2006/relationships/slide" Target="slides/slide574.xml"/><Relationship Id="rId290" Type="http://schemas.openxmlformats.org/officeDocument/2006/relationships/slide" Target="slides/slide285.xml"/><Relationship Id="rId291" Type="http://schemas.openxmlformats.org/officeDocument/2006/relationships/slide" Target="slides/slide286.xml"/><Relationship Id="rId292" Type="http://schemas.openxmlformats.org/officeDocument/2006/relationships/slide" Target="slides/slide287.xml"/><Relationship Id="rId293" Type="http://schemas.openxmlformats.org/officeDocument/2006/relationships/slide" Target="slides/slide288.xml"/><Relationship Id="rId294" Type="http://schemas.openxmlformats.org/officeDocument/2006/relationships/slide" Target="slides/slide289.xml"/><Relationship Id="rId295" Type="http://schemas.openxmlformats.org/officeDocument/2006/relationships/slide" Target="slides/slide290.xml"/><Relationship Id="rId296" Type="http://schemas.openxmlformats.org/officeDocument/2006/relationships/slide" Target="slides/slide291.xml"/><Relationship Id="rId297" Type="http://schemas.openxmlformats.org/officeDocument/2006/relationships/slide" Target="slides/slide292.xml"/><Relationship Id="rId298" Type="http://schemas.openxmlformats.org/officeDocument/2006/relationships/slide" Target="slides/slide293.xml"/><Relationship Id="rId299" Type="http://schemas.openxmlformats.org/officeDocument/2006/relationships/slide" Target="slides/slide294.xml"/><Relationship Id="rId350" Type="http://schemas.openxmlformats.org/officeDocument/2006/relationships/slide" Target="slides/slide345.xml"/><Relationship Id="rId351" Type="http://schemas.openxmlformats.org/officeDocument/2006/relationships/slide" Target="slides/slide346.xml"/><Relationship Id="rId352" Type="http://schemas.openxmlformats.org/officeDocument/2006/relationships/slide" Target="slides/slide347.xml"/><Relationship Id="rId353" Type="http://schemas.openxmlformats.org/officeDocument/2006/relationships/slide" Target="slides/slide348.xml"/><Relationship Id="rId354" Type="http://schemas.openxmlformats.org/officeDocument/2006/relationships/slide" Target="slides/slide349.xml"/><Relationship Id="rId355" Type="http://schemas.openxmlformats.org/officeDocument/2006/relationships/slide" Target="slides/slide350.xml"/><Relationship Id="rId356" Type="http://schemas.openxmlformats.org/officeDocument/2006/relationships/slide" Target="slides/slide351.xml"/><Relationship Id="rId357" Type="http://schemas.openxmlformats.org/officeDocument/2006/relationships/slide" Target="slides/slide352.xml"/><Relationship Id="rId358" Type="http://schemas.openxmlformats.org/officeDocument/2006/relationships/slide" Target="slides/slide353.xml"/><Relationship Id="rId359" Type="http://schemas.openxmlformats.org/officeDocument/2006/relationships/slide" Target="slides/slide354.xml"/><Relationship Id="rId410" Type="http://schemas.openxmlformats.org/officeDocument/2006/relationships/slide" Target="slides/slide405.xml"/><Relationship Id="rId411" Type="http://schemas.openxmlformats.org/officeDocument/2006/relationships/slide" Target="slides/slide406.xml"/><Relationship Id="rId412" Type="http://schemas.openxmlformats.org/officeDocument/2006/relationships/slide" Target="slides/slide407.xml"/><Relationship Id="rId413" Type="http://schemas.openxmlformats.org/officeDocument/2006/relationships/slide" Target="slides/slide408.xml"/><Relationship Id="rId414" Type="http://schemas.openxmlformats.org/officeDocument/2006/relationships/slide" Target="slides/slide409.xml"/><Relationship Id="rId415" Type="http://schemas.openxmlformats.org/officeDocument/2006/relationships/slide" Target="slides/slide410.xml"/><Relationship Id="rId416" Type="http://schemas.openxmlformats.org/officeDocument/2006/relationships/slide" Target="slides/slide411.xml"/><Relationship Id="rId417" Type="http://schemas.openxmlformats.org/officeDocument/2006/relationships/slide" Target="slides/slide412.xml"/><Relationship Id="rId418" Type="http://schemas.openxmlformats.org/officeDocument/2006/relationships/slide" Target="slides/slide413.xml"/><Relationship Id="rId419" Type="http://schemas.openxmlformats.org/officeDocument/2006/relationships/slide" Target="slides/slide41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580" Type="http://schemas.openxmlformats.org/officeDocument/2006/relationships/slide" Target="slides/slide575.xml"/><Relationship Id="rId581" Type="http://schemas.openxmlformats.org/officeDocument/2006/relationships/slide" Target="slides/slide576.xml"/><Relationship Id="rId582" Type="http://schemas.openxmlformats.org/officeDocument/2006/relationships/slide" Target="slides/slide577.xml"/><Relationship Id="rId583" Type="http://schemas.openxmlformats.org/officeDocument/2006/relationships/slide" Target="slides/slide578.xml"/><Relationship Id="rId584" Type="http://schemas.openxmlformats.org/officeDocument/2006/relationships/slide" Target="slides/slide579.xml"/><Relationship Id="rId585" Type="http://schemas.openxmlformats.org/officeDocument/2006/relationships/slide" Target="slides/slide580.xml"/><Relationship Id="rId586" Type="http://schemas.openxmlformats.org/officeDocument/2006/relationships/slide" Target="slides/slide581.xml"/><Relationship Id="rId587" Type="http://schemas.openxmlformats.org/officeDocument/2006/relationships/slide" Target="slides/slide582.xml"/><Relationship Id="rId588" Type="http://schemas.openxmlformats.org/officeDocument/2006/relationships/slide" Target="slides/slide583.xml"/><Relationship Id="rId589" Type="http://schemas.openxmlformats.org/officeDocument/2006/relationships/slide" Target="slides/slide584.xml"/><Relationship Id="rId360" Type="http://schemas.openxmlformats.org/officeDocument/2006/relationships/slide" Target="slides/slide355.xml"/><Relationship Id="rId361" Type="http://schemas.openxmlformats.org/officeDocument/2006/relationships/slide" Target="slides/slide356.xml"/><Relationship Id="rId362" Type="http://schemas.openxmlformats.org/officeDocument/2006/relationships/slide" Target="slides/slide357.xml"/><Relationship Id="rId363" Type="http://schemas.openxmlformats.org/officeDocument/2006/relationships/slide" Target="slides/slide358.xml"/><Relationship Id="rId364" Type="http://schemas.openxmlformats.org/officeDocument/2006/relationships/slide" Target="slides/slide359.xml"/><Relationship Id="rId365" Type="http://schemas.openxmlformats.org/officeDocument/2006/relationships/slide" Target="slides/slide360.xml"/><Relationship Id="rId366" Type="http://schemas.openxmlformats.org/officeDocument/2006/relationships/slide" Target="slides/slide361.xml"/><Relationship Id="rId367" Type="http://schemas.openxmlformats.org/officeDocument/2006/relationships/slide" Target="slides/slide362.xml"/><Relationship Id="rId368" Type="http://schemas.openxmlformats.org/officeDocument/2006/relationships/slide" Target="slides/slide363.xml"/><Relationship Id="rId369" Type="http://schemas.openxmlformats.org/officeDocument/2006/relationships/slide" Target="slides/slide364.xml"/><Relationship Id="rId420" Type="http://schemas.openxmlformats.org/officeDocument/2006/relationships/slide" Target="slides/slide415.xml"/><Relationship Id="rId421" Type="http://schemas.openxmlformats.org/officeDocument/2006/relationships/slide" Target="slides/slide416.xml"/><Relationship Id="rId422" Type="http://schemas.openxmlformats.org/officeDocument/2006/relationships/slide" Target="slides/slide417.xml"/><Relationship Id="rId423" Type="http://schemas.openxmlformats.org/officeDocument/2006/relationships/slide" Target="slides/slide418.xml"/><Relationship Id="rId424" Type="http://schemas.openxmlformats.org/officeDocument/2006/relationships/slide" Target="slides/slide419.xml"/><Relationship Id="rId425" Type="http://schemas.openxmlformats.org/officeDocument/2006/relationships/slide" Target="slides/slide420.xml"/><Relationship Id="rId426" Type="http://schemas.openxmlformats.org/officeDocument/2006/relationships/slide" Target="slides/slide421.xml"/><Relationship Id="rId427" Type="http://schemas.openxmlformats.org/officeDocument/2006/relationships/slide" Target="slides/slide422.xml"/><Relationship Id="rId428" Type="http://schemas.openxmlformats.org/officeDocument/2006/relationships/slide" Target="slides/slide423.xml"/><Relationship Id="rId429" Type="http://schemas.openxmlformats.org/officeDocument/2006/relationships/slide" Target="slides/slide42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590" Type="http://schemas.openxmlformats.org/officeDocument/2006/relationships/slide" Target="slides/slide585.xml"/><Relationship Id="rId591" Type="http://schemas.openxmlformats.org/officeDocument/2006/relationships/slide" Target="slides/slide586.xml"/><Relationship Id="rId592" Type="http://schemas.openxmlformats.org/officeDocument/2006/relationships/slide" Target="slides/slide587.xml"/><Relationship Id="rId593" Type="http://schemas.openxmlformats.org/officeDocument/2006/relationships/slide" Target="slides/slide588.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594" Type="http://schemas.openxmlformats.org/officeDocument/2006/relationships/slide" Target="slides/slide589.xml"/><Relationship Id="rId595" Type="http://schemas.openxmlformats.org/officeDocument/2006/relationships/slide" Target="slides/slide590.xml"/><Relationship Id="rId596" Type="http://schemas.openxmlformats.org/officeDocument/2006/relationships/slide" Target="slides/slide591.xml"/><Relationship Id="rId597" Type="http://schemas.openxmlformats.org/officeDocument/2006/relationships/slide" Target="slides/slide592.xml"/><Relationship Id="rId598" Type="http://schemas.openxmlformats.org/officeDocument/2006/relationships/slide" Target="slides/slide593.xml"/><Relationship Id="rId599" Type="http://schemas.openxmlformats.org/officeDocument/2006/relationships/slide" Target="slides/slide594.xml"/><Relationship Id="rId370" Type="http://schemas.openxmlformats.org/officeDocument/2006/relationships/slide" Target="slides/slide365.xml"/><Relationship Id="rId371" Type="http://schemas.openxmlformats.org/officeDocument/2006/relationships/slide" Target="slides/slide366.xml"/><Relationship Id="rId372" Type="http://schemas.openxmlformats.org/officeDocument/2006/relationships/slide" Target="slides/slide367.xml"/><Relationship Id="rId373" Type="http://schemas.openxmlformats.org/officeDocument/2006/relationships/slide" Target="slides/slide368.xml"/><Relationship Id="rId374" Type="http://schemas.openxmlformats.org/officeDocument/2006/relationships/slide" Target="slides/slide369.xml"/><Relationship Id="rId375" Type="http://schemas.openxmlformats.org/officeDocument/2006/relationships/slide" Target="slides/slide370.xml"/><Relationship Id="rId376" Type="http://schemas.openxmlformats.org/officeDocument/2006/relationships/slide" Target="slides/slide371.xml"/><Relationship Id="rId377" Type="http://schemas.openxmlformats.org/officeDocument/2006/relationships/slide" Target="slides/slide372.xml"/><Relationship Id="rId378" Type="http://schemas.openxmlformats.org/officeDocument/2006/relationships/slide" Target="slides/slide373.xml"/><Relationship Id="rId379" Type="http://schemas.openxmlformats.org/officeDocument/2006/relationships/slide" Target="slides/slide374.xml"/><Relationship Id="rId430" Type="http://schemas.openxmlformats.org/officeDocument/2006/relationships/slide" Target="slides/slide425.xml"/><Relationship Id="rId431" Type="http://schemas.openxmlformats.org/officeDocument/2006/relationships/slide" Target="slides/slide426.xml"/><Relationship Id="rId432" Type="http://schemas.openxmlformats.org/officeDocument/2006/relationships/slide" Target="slides/slide427.xml"/><Relationship Id="rId433" Type="http://schemas.openxmlformats.org/officeDocument/2006/relationships/slide" Target="slides/slide428.xml"/><Relationship Id="rId434" Type="http://schemas.openxmlformats.org/officeDocument/2006/relationships/slide" Target="slides/slide429.xml"/><Relationship Id="rId435" Type="http://schemas.openxmlformats.org/officeDocument/2006/relationships/slide" Target="slides/slide430.xml"/><Relationship Id="rId436" Type="http://schemas.openxmlformats.org/officeDocument/2006/relationships/slide" Target="slides/slide431.xml"/><Relationship Id="rId437" Type="http://schemas.openxmlformats.org/officeDocument/2006/relationships/slide" Target="slides/slide432.xml"/><Relationship Id="rId438" Type="http://schemas.openxmlformats.org/officeDocument/2006/relationships/slide" Target="slides/slide433.xml"/><Relationship Id="rId439" Type="http://schemas.openxmlformats.org/officeDocument/2006/relationships/slide" Target="slides/slide43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380" Type="http://schemas.openxmlformats.org/officeDocument/2006/relationships/slide" Target="slides/slide375.xml"/><Relationship Id="rId381" Type="http://schemas.openxmlformats.org/officeDocument/2006/relationships/slide" Target="slides/slide376.xml"/><Relationship Id="rId382" Type="http://schemas.openxmlformats.org/officeDocument/2006/relationships/slide" Target="slides/slide377.xml"/><Relationship Id="rId383" Type="http://schemas.openxmlformats.org/officeDocument/2006/relationships/slide" Target="slides/slide378.xml"/><Relationship Id="rId384" Type="http://schemas.openxmlformats.org/officeDocument/2006/relationships/slide" Target="slides/slide379.xml"/><Relationship Id="rId385" Type="http://schemas.openxmlformats.org/officeDocument/2006/relationships/slide" Target="slides/slide380.xml"/><Relationship Id="rId386" Type="http://schemas.openxmlformats.org/officeDocument/2006/relationships/slide" Target="slides/slide381.xml"/><Relationship Id="rId387" Type="http://schemas.openxmlformats.org/officeDocument/2006/relationships/slide" Target="slides/slide382.xml"/><Relationship Id="rId388" Type="http://schemas.openxmlformats.org/officeDocument/2006/relationships/slide" Target="slides/slide383.xml"/><Relationship Id="rId389" Type="http://schemas.openxmlformats.org/officeDocument/2006/relationships/slide" Target="slides/slide384.xml"/><Relationship Id="rId440" Type="http://schemas.openxmlformats.org/officeDocument/2006/relationships/slide" Target="slides/slide435.xml"/><Relationship Id="rId441" Type="http://schemas.openxmlformats.org/officeDocument/2006/relationships/slide" Target="slides/slide436.xml"/><Relationship Id="rId442" Type="http://schemas.openxmlformats.org/officeDocument/2006/relationships/slide" Target="slides/slide437.xml"/><Relationship Id="rId443" Type="http://schemas.openxmlformats.org/officeDocument/2006/relationships/slide" Target="slides/slide438.xml"/><Relationship Id="rId444" Type="http://schemas.openxmlformats.org/officeDocument/2006/relationships/slide" Target="slides/slide439.xml"/><Relationship Id="rId445" Type="http://schemas.openxmlformats.org/officeDocument/2006/relationships/slide" Target="slides/slide440.xml"/><Relationship Id="rId446" Type="http://schemas.openxmlformats.org/officeDocument/2006/relationships/slide" Target="slides/slide441.xml"/><Relationship Id="rId447" Type="http://schemas.openxmlformats.org/officeDocument/2006/relationships/slide" Target="slides/slide442.xml"/><Relationship Id="rId448" Type="http://schemas.openxmlformats.org/officeDocument/2006/relationships/slide" Target="slides/slide443.xml"/><Relationship Id="rId449" Type="http://schemas.openxmlformats.org/officeDocument/2006/relationships/slide" Target="slides/slide444.xml"/><Relationship Id="rId500" Type="http://schemas.openxmlformats.org/officeDocument/2006/relationships/slide" Target="slides/slide495.xml"/><Relationship Id="rId501" Type="http://schemas.openxmlformats.org/officeDocument/2006/relationships/slide" Target="slides/slide496.xml"/><Relationship Id="rId502" Type="http://schemas.openxmlformats.org/officeDocument/2006/relationships/slide" Target="slides/slide49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3" Type="http://schemas.openxmlformats.org/officeDocument/2006/relationships/slide" Target="slides/slide498.xml"/><Relationship Id="rId504" Type="http://schemas.openxmlformats.org/officeDocument/2006/relationships/slide" Target="slides/slide499.xml"/><Relationship Id="rId505" Type="http://schemas.openxmlformats.org/officeDocument/2006/relationships/slide" Target="slides/slide500.xml"/><Relationship Id="rId506" Type="http://schemas.openxmlformats.org/officeDocument/2006/relationships/slide" Target="slides/slide501.xml"/><Relationship Id="rId507" Type="http://schemas.openxmlformats.org/officeDocument/2006/relationships/slide" Target="slides/slide502.xml"/><Relationship Id="rId508" Type="http://schemas.openxmlformats.org/officeDocument/2006/relationships/slide" Target="slides/slide503.xml"/><Relationship Id="rId509" Type="http://schemas.openxmlformats.org/officeDocument/2006/relationships/slide" Target="slides/slide50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390" Type="http://schemas.openxmlformats.org/officeDocument/2006/relationships/slide" Target="slides/slide385.xml"/><Relationship Id="rId391" Type="http://schemas.openxmlformats.org/officeDocument/2006/relationships/slide" Target="slides/slide386.xml"/><Relationship Id="rId392" Type="http://schemas.openxmlformats.org/officeDocument/2006/relationships/slide" Target="slides/slide387.xml"/><Relationship Id="rId393" Type="http://schemas.openxmlformats.org/officeDocument/2006/relationships/slide" Target="slides/slide388.xml"/><Relationship Id="rId394" Type="http://schemas.openxmlformats.org/officeDocument/2006/relationships/slide" Target="slides/slide389.xml"/><Relationship Id="rId395" Type="http://schemas.openxmlformats.org/officeDocument/2006/relationships/slide" Target="slides/slide390.xml"/><Relationship Id="rId396" Type="http://schemas.openxmlformats.org/officeDocument/2006/relationships/slide" Target="slides/slide391.xml"/><Relationship Id="rId397" Type="http://schemas.openxmlformats.org/officeDocument/2006/relationships/slide" Target="slides/slide392.xml"/><Relationship Id="rId398" Type="http://schemas.openxmlformats.org/officeDocument/2006/relationships/slide" Target="slides/slide393.xml"/><Relationship Id="rId399" Type="http://schemas.openxmlformats.org/officeDocument/2006/relationships/slide" Target="slides/slide394.xml"/><Relationship Id="rId450" Type="http://schemas.openxmlformats.org/officeDocument/2006/relationships/slide" Target="slides/slide445.xml"/><Relationship Id="rId451" Type="http://schemas.openxmlformats.org/officeDocument/2006/relationships/slide" Target="slides/slide446.xml"/><Relationship Id="rId452" Type="http://schemas.openxmlformats.org/officeDocument/2006/relationships/slide" Target="slides/slide447.xml"/><Relationship Id="rId453" Type="http://schemas.openxmlformats.org/officeDocument/2006/relationships/slide" Target="slides/slide448.xml"/><Relationship Id="rId454" Type="http://schemas.openxmlformats.org/officeDocument/2006/relationships/slide" Target="slides/slide449.xml"/><Relationship Id="rId455" Type="http://schemas.openxmlformats.org/officeDocument/2006/relationships/slide" Target="slides/slide450.xml"/><Relationship Id="rId456" Type="http://schemas.openxmlformats.org/officeDocument/2006/relationships/slide" Target="slides/slide451.xml"/><Relationship Id="rId457" Type="http://schemas.openxmlformats.org/officeDocument/2006/relationships/slide" Target="slides/slide452.xml"/><Relationship Id="rId458" Type="http://schemas.openxmlformats.org/officeDocument/2006/relationships/slide" Target="slides/slide45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a:latin typeface="Courier New" panose="02070309020205020404" pitchFamily="49" charset="0"/>
              <a:cs typeface="Courier New" panose="02070309020205020404" pitchFamily="49" charset="0"/>
            </a:rPr>
            <a:t>node</a:t>
          </a: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a:latin typeface="Courier New" panose="02070309020205020404" pitchFamily="49" charset="0"/>
              <a:cs typeface="Courier New" panose="02070309020205020404" pitchFamily="49" charset="0"/>
            </a:rPr>
            <a:t>hostname</a:t>
          </a: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a:latin typeface="Courier New" panose="02070309020205020404" pitchFamily="49" charset="0"/>
              <a:cs typeface="Courier New" panose="02070309020205020404" pitchFamily="49" charset="0"/>
            </a:rPr>
            <a:t>memory</a:t>
          </a: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a:latin typeface="Courier New" panose="02070309020205020404" pitchFamily="49" charset="0"/>
              <a:cs typeface="Courier New" panose="02070309020205020404" pitchFamily="49" charset="0"/>
            </a:rPr>
            <a:t>total</a:t>
          </a: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a:latin typeface="Courier New" panose="02070309020205020404" pitchFamily="49" charset="0"/>
              <a:cs typeface="Courier New" panose="02070309020205020404" pitchFamily="49" charset="0"/>
            </a:rPr>
            <a:t>0</a:t>
          </a: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a:latin typeface="Courier New" panose="02070309020205020404" pitchFamily="49" charset="0"/>
              <a:cs typeface="Courier New" panose="02070309020205020404" pitchFamily="49" charset="0"/>
            </a:rPr>
            <a:t>...</a:t>
          </a: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AE4600A4-A422-8D4A-B13F-6C134F99B35B}" type="presOf" srcId="{A5373E12-4607-F843-A6E6-E1496C13A61D}" destId="{FBC593DF-B2C7-A94B-A8E6-7D83D82C49C1}" srcOrd="1" destOrd="0" presId="urn:microsoft.com/office/officeart/2008/layout/HalfCircleOrganizationChart"/>
    <dgm:cxn modelId="{241F82AB-C431-D84A-9782-96AD16D25ED6}" type="presOf" srcId="{1F264E59-6640-F24A-A9A5-AE6102944451}" destId="{1EBC3FE8-4A6F-7442-9129-150F8118DDEA}"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93CD09FA-FCB2-9B47-90AE-8144530C874E}" type="presOf" srcId="{1F264E59-6640-F24A-A9A5-AE6102944451}" destId="{1504E0BF-00D0-3C49-8725-83C91B7265FD}" srcOrd="1" destOrd="0" presId="urn:microsoft.com/office/officeart/2008/layout/HalfCircleOrganizationChart"/>
    <dgm:cxn modelId="{F2CE2185-AE49-5A4F-BCC4-C77C30586DC5}" type="presOf" srcId="{51B08561-6DC4-1241-9670-0F3CAB408282}" destId="{300B6A78-0C3A-5B4E-AD2F-93B97DA2F56C}" srcOrd="1" destOrd="0" presId="urn:microsoft.com/office/officeart/2008/layout/HalfCircleOrganizationChart"/>
    <dgm:cxn modelId="{2DC58252-8F99-C44A-AD56-EF435C952DCC}" type="presOf" srcId="{A5373E12-4607-F843-A6E6-E1496C13A61D}" destId="{52482574-0AD2-D54A-A248-BC012BFEF429}" srcOrd="0" destOrd="0" presId="urn:microsoft.com/office/officeart/2008/layout/HalfCircleOrganizationChart"/>
    <dgm:cxn modelId="{14B3462B-F6AF-8B4F-A17B-A74B05B6B534}" type="presOf" srcId="{318866DB-4C54-644C-B5B2-62D81D1CB1ED}" destId="{839C52B7-E823-8B43-9FF8-2B56EEE41FD4}" srcOrd="0" destOrd="0" presId="urn:microsoft.com/office/officeart/2008/layout/HalfCircleOrganizationChart"/>
    <dgm:cxn modelId="{AD3B2DDF-D11A-184F-88E8-E3AAA1CFB328}" type="presOf" srcId="{067644FF-A968-EB4A-A816-03D30CF9A0C0}" destId="{172ADABA-4E50-1C40-9B0C-7335204F503D}" srcOrd="0" destOrd="0" presId="urn:microsoft.com/office/officeart/2008/layout/HalfCircleOrganizationChart"/>
    <dgm:cxn modelId="{EE6D4B56-6BD3-7149-A9FC-B8C7FA089086}" type="presOf" srcId="{88C386A5-A841-EA42-A28F-B66650749E27}" destId="{79FA37EA-7521-1F4C-A399-95F223771CD3}" srcOrd="0" destOrd="0" presId="urn:microsoft.com/office/officeart/2008/layout/HalfCircleOrganizationChart"/>
    <dgm:cxn modelId="{EA1E0EF3-0FDD-A04D-BA84-11A87E6272E0}" type="presOf" srcId="{FC39BB18-C71C-A94D-9C95-4436205BBD47}" destId="{0474AF73-9465-F648-920D-3190DF10E5AB}"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F9CD6A4D-E9D6-5B4C-A4B9-FAD1F6660C0D}" type="presOf" srcId="{70AA8A8F-8FED-4149-A295-9D1BA95DDC9B}" destId="{192B681F-91C4-AF4E-B79D-C7793AA9A6E3}" srcOrd="0" destOrd="0" presId="urn:microsoft.com/office/officeart/2008/layout/HalfCircleOrganizationChart"/>
    <dgm:cxn modelId="{5753480A-EBDF-574F-8F95-D63E287C029F}" type="presOf" srcId="{851EF02D-4E59-5041-89D7-627FB4EC6616}" destId="{709B747C-318A-DB40-B2FE-A27AEB67E54A}" srcOrd="0" destOrd="0" presId="urn:microsoft.com/office/officeart/2008/layout/HalfCircleOrganizationChart"/>
    <dgm:cxn modelId="{9923D584-21F8-5440-BD86-72AE8C54BB11}" type="presOf" srcId="{64903026-723B-164B-9176-ABC25F3A9F67}" destId="{2D06822F-24C2-554F-BA78-811C34A3B1A5}"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8C5D4CE1-08EE-334C-A927-EAC1F7B54539}" type="presOf" srcId="{70AA8A8F-8FED-4149-A295-9D1BA95DDC9B}" destId="{0BF0BE85-E423-A843-B9AB-EA5B9369F662}"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873FBE60-9C98-164B-8153-957937D76F16}" type="presOf" srcId="{0B51E70B-C752-B649-B1AF-4BE866619E2C}" destId="{F70AC1FB-31CD-AB41-AB2A-30C27B078C73}"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E897A17C-8E3E-9240-929F-5CC001191531}" type="presOf" srcId="{6B08ED09-B874-D74A-BDB7-F1763A20BFC0}" destId="{45E80E85-8B2F-BE4A-86BC-2DD7EF816D17}" srcOrd="0" destOrd="0" presId="urn:microsoft.com/office/officeart/2008/layout/HalfCircleOrganizationChart"/>
    <dgm:cxn modelId="{F8C4A3F1-94F8-3C41-BB7A-CD855E230673}" type="presOf" srcId="{64903026-723B-164B-9176-ABC25F3A9F67}" destId="{9428AB28-41E6-0A48-8820-157994D9D30C}" srcOrd="1" destOrd="0" presId="urn:microsoft.com/office/officeart/2008/layout/HalfCircleOrganizationChart"/>
    <dgm:cxn modelId="{EE108574-5251-0241-BB90-FB4C4A8E1C0B}" type="presOf" srcId="{067644FF-A968-EB4A-A816-03D30CF9A0C0}" destId="{0247B166-BC53-1542-AD63-412179EA14B5}" srcOrd="1" destOrd="0" presId="urn:microsoft.com/office/officeart/2008/layout/HalfCircleOrganizationChart"/>
    <dgm:cxn modelId="{22686979-DA63-8540-A074-2EE25A5F4BF7}" type="presOf" srcId="{921F844B-8BCA-BD4D-9EE2-1D1536B58524}" destId="{D41A28FF-9D7C-E049-9F81-95EBF4E366AF}" srcOrd="0" destOrd="0" presId="urn:microsoft.com/office/officeart/2008/layout/HalfCircleOrganizationChart"/>
    <dgm:cxn modelId="{EF412A9D-B4BB-644E-B549-F65426A66414}" type="presOf" srcId="{A9B3F6A5-C6D1-254C-BD35-1FAB4569ADFA}" destId="{EB05192C-527A-5D41-87F2-2EC5C324EC0B}" srcOrd="0" destOrd="0" presId="urn:microsoft.com/office/officeart/2008/layout/HalfCircleOrganizationChart"/>
    <dgm:cxn modelId="{BD27279D-EE72-2840-A863-4CC212551E45}" type="presOf" srcId="{51B08561-6DC4-1241-9670-0F3CAB408282}" destId="{9E51699A-991B-4641-84D2-212B2B027E89}" srcOrd="0" destOrd="0" presId="urn:microsoft.com/office/officeart/2008/layout/HalfCircleOrganizationChart"/>
    <dgm:cxn modelId="{D7FA25ED-7040-194F-9C2B-393A66B00221}" type="presOf" srcId="{88C386A5-A841-EA42-A28F-B66650749E27}" destId="{28A1E2BE-67B5-094C-9E05-96B9C0F2F552}" srcOrd="1" destOrd="0" presId="urn:microsoft.com/office/officeart/2008/layout/HalfCircleOrganizationChart"/>
    <dgm:cxn modelId="{E6AD4A9C-DD22-7642-B25E-EBAA9D4115A3}" type="presOf" srcId="{D44B9CD4-94DF-B64E-820E-95E84117F9D4}" destId="{9E682431-A48B-7A40-A59B-56159335E06A}" srcOrd="1" destOrd="0" presId="urn:microsoft.com/office/officeart/2008/layout/HalfCircleOrganizationChart"/>
    <dgm:cxn modelId="{31DC1FAD-E8D9-3B48-8F85-175C92D31F5D}" type="presOf" srcId="{FB4FADAE-4F85-8845-80AA-9232AC97EA36}" destId="{102E5C1E-92E6-784F-99D8-8F63D68D2ED2}" srcOrd="0" destOrd="0" presId="urn:microsoft.com/office/officeart/2008/layout/HalfCircleOrganizationChart"/>
    <dgm:cxn modelId="{9FB88DB4-70E2-3C48-A5B6-A17F2D67B1AB}" type="presOf" srcId="{A9B3F6A5-C6D1-254C-BD35-1FAB4569ADFA}" destId="{6CC84037-DD20-484A-B7F5-D331EDFCF789}"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C16D140B-DCE8-2245-A900-5647BF02F92F}" type="presOf" srcId="{D44B9CD4-94DF-B64E-820E-95E84117F9D4}" destId="{A5E4020B-49DD-1B4E-B673-EB8226EE3720}" srcOrd="0" destOrd="0" presId="urn:microsoft.com/office/officeart/2008/layout/HalfCircleOrganizationChart"/>
    <dgm:cxn modelId="{3E621DC0-F723-2F49-99FC-79E4662407A2}" type="presOf" srcId="{DCFC437A-325F-8D45-B683-EDC55DEB4733}" destId="{D68DF7B4-8542-9446-818C-59947218F8B5}" srcOrd="0" destOrd="0" presId="urn:microsoft.com/office/officeart/2008/layout/HalfCircleOrganizationChart"/>
    <dgm:cxn modelId="{F0716A99-D49A-C244-9E19-8FDC7636E0A9}" type="presOf" srcId="{F50AD94D-85E6-4C44-8AED-FC86928A67E0}" destId="{2CFFCB8D-9475-BD4B-9887-384F29646124}" srcOrd="0" destOrd="0" presId="urn:microsoft.com/office/officeart/2008/layout/HalfCircleOrganizationChart"/>
    <dgm:cxn modelId="{C1DB8A88-C8CD-3547-9052-B19E9636B345}" type="presParOf" srcId="{D68DF7B4-8542-9446-818C-59947218F8B5}" destId="{8C142624-E278-EF42-A760-9372E64F4E35}" srcOrd="0" destOrd="0" presId="urn:microsoft.com/office/officeart/2008/layout/HalfCircleOrganizationChart"/>
    <dgm:cxn modelId="{7FE9C0B5-9455-2F4C-8CE3-8C4334D80725}" type="presParOf" srcId="{8C142624-E278-EF42-A760-9372E64F4E35}" destId="{0419F53B-788F-444A-A6C3-8372D04550CD}" srcOrd="0" destOrd="0" presId="urn:microsoft.com/office/officeart/2008/layout/HalfCircleOrganizationChart"/>
    <dgm:cxn modelId="{5DDDBE6A-ADBD-9E47-B0B5-CEEEF9354A8A}" type="presParOf" srcId="{0419F53B-788F-444A-A6C3-8372D04550CD}" destId="{EB05192C-527A-5D41-87F2-2EC5C324EC0B}" srcOrd="0" destOrd="0" presId="urn:microsoft.com/office/officeart/2008/layout/HalfCircleOrganizationChart"/>
    <dgm:cxn modelId="{96D76A3E-20C4-CD4A-AE1F-869638408145}" type="presParOf" srcId="{0419F53B-788F-444A-A6C3-8372D04550CD}" destId="{6AD2DE29-FCC8-C547-A1A0-7EB4A67403DE}" srcOrd="1" destOrd="0" presId="urn:microsoft.com/office/officeart/2008/layout/HalfCircleOrganizationChart"/>
    <dgm:cxn modelId="{E76B8E73-5043-C940-B46D-67D24DF45FC8}" type="presParOf" srcId="{0419F53B-788F-444A-A6C3-8372D04550CD}" destId="{97681BB6-FB53-B940-AE01-EABFD1280AAE}" srcOrd="2" destOrd="0" presId="urn:microsoft.com/office/officeart/2008/layout/HalfCircleOrganizationChart"/>
    <dgm:cxn modelId="{4C30EC6C-F985-0F4F-B4DF-E26B0BF120EC}" type="presParOf" srcId="{0419F53B-788F-444A-A6C3-8372D04550CD}" destId="{6CC84037-DD20-484A-B7F5-D331EDFCF789}" srcOrd="3" destOrd="0" presId="urn:microsoft.com/office/officeart/2008/layout/HalfCircleOrganizationChart"/>
    <dgm:cxn modelId="{5F5ECD03-F85E-3147-B721-BC1BE7287365}" type="presParOf" srcId="{8C142624-E278-EF42-A760-9372E64F4E35}" destId="{A49555AC-5C29-674A-8009-91FC9632F983}" srcOrd="1" destOrd="0" presId="urn:microsoft.com/office/officeart/2008/layout/HalfCircleOrganizationChart"/>
    <dgm:cxn modelId="{70269B49-0FE2-9E49-AA7A-BD93A70A4D15}" type="presParOf" srcId="{A49555AC-5C29-674A-8009-91FC9632F983}" destId="{839C52B7-E823-8B43-9FF8-2B56EEE41FD4}" srcOrd="0" destOrd="0" presId="urn:microsoft.com/office/officeart/2008/layout/HalfCircleOrganizationChart"/>
    <dgm:cxn modelId="{C160A26A-A30C-A64E-A6AB-64AE95C0279C}" type="presParOf" srcId="{A49555AC-5C29-674A-8009-91FC9632F983}" destId="{1B45603D-A7F5-8946-9EDB-0C49E0E725B0}" srcOrd="1" destOrd="0" presId="urn:microsoft.com/office/officeart/2008/layout/HalfCircleOrganizationChart"/>
    <dgm:cxn modelId="{87CF6E0F-0E7C-174C-9898-5982CF68C67C}" type="presParOf" srcId="{1B45603D-A7F5-8946-9EDB-0C49E0E725B0}" destId="{F6ED177D-F269-234F-B392-2C216624C4A9}" srcOrd="0" destOrd="0" presId="urn:microsoft.com/office/officeart/2008/layout/HalfCircleOrganizationChart"/>
    <dgm:cxn modelId="{6E46C5A1-8808-784A-8E08-02B0AC426B8E}" type="presParOf" srcId="{F6ED177D-F269-234F-B392-2C216624C4A9}" destId="{1EBC3FE8-4A6F-7442-9129-150F8118DDEA}" srcOrd="0" destOrd="0" presId="urn:microsoft.com/office/officeart/2008/layout/HalfCircleOrganizationChart"/>
    <dgm:cxn modelId="{1E6350CE-50D9-2A46-8DAA-FDC91EBD4377}" type="presParOf" srcId="{F6ED177D-F269-234F-B392-2C216624C4A9}" destId="{42549172-AA64-A840-B29A-9C3F45CE9EE5}" srcOrd="1" destOrd="0" presId="urn:microsoft.com/office/officeart/2008/layout/HalfCircleOrganizationChart"/>
    <dgm:cxn modelId="{FF61805F-ECF1-9444-A6CD-96C5DB9E0E42}" type="presParOf" srcId="{F6ED177D-F269-234F-B392-2C216624C4A9}" destId="{E1FC29C1-E80E-214D-BD6C-5AD13CFE5633}" srcOrd="2" destOrd="0" presId="urn:microsoft.com/office/officeart/2008/layout/HalfCircleOrganizationChart"/>
    <dgm:cxn modelId="{FF3A0648-6177-B748-8A84-03596680929B}" type="presParOf" srcId="{F6ED177D-F269-234F-B392-2C216624C4A9}" destId="{1504E0BF-00D0-3C49-8725-83C91B7265FD}" srcOrd="3" destOrd="0" presId="urn:microsoft.com/office/officeart/2008/layout/HalfCircleOrganizationChart"/>
    <dgm:cxn modelId="{EC295A56-D6E2-EF44-B3E6-C913D4B49A51}" type="presParOf" srcId="{1B45603D-A7F5-8946-9EDB-0C49E0E725B0}" destId="{1C59311C-77A4-8543-96C5-012AED6A0FC6}" srcOrd="1" destOrd="0" presId="urn:microsoft.com/office/officeart/2008/layout/HalfCircleOrganizationChart"/>
    <dgm:cxn modelId="{FE325938-0292-914B-9197-BD122D25A19A}" type="presParOf" srcId="{1B45603D-A7F5-8946-9EDB-0C49E0E725B0}" destId="{34E4429F-6A17-A346-98B4-47D38A30F214}" srcOrd="2" destOrd="0" presId="urn:microsoft.com/office/officeart/2008/layout/HalfCircleOrganizationChart"/>
    <dgm:cxn modelId="{B1C813E5-12BB-EF44-B215-C96BBCB08B00}" type="presParOf" srcId="{A49555AC-5C29-674A-8009-91FC9632F983}" destId="{2CFFCB8D-9475-BD4B-9887-384F29646124}" srcOrd="2" destOrd="0" presId="urn:microsoft.com/office/officeart/2008/layout/HalfCircleOrganizationChart"/>
    <dgm:cxn modelId="{9AE7C47C-1ABE-B145-8F05-E74A307D24A3}" type="presParOf" srcId="{A49555AC-5C29-674A-8009-91FC9632F983}" destId="{59C86635-0565-7040-B9DD-AC3052EA4315}" srcOrd="3" destOrd="0" presId="urn:microsoft.com/office/officeart/2008/layout/HalfCircleOrganizationChart"/>
    <dgm:cxn modelId="{292D38FB-A3CB-6144-9304-A678505CE853}" type="presParOf" srcId="{59C86635-0565-7040-B9DD-AC3052EA4315}" destId="{5834ADD8-E84B-3B4A-B0FB-2D092E4BF926}" srcOrd="0" destOrd="0" presId="urn:microsoft.com/office/officeart/2008/layout/HalfCircleOrganizationChart"/>
    <dgm:cxn modelId="{5EB156DD-3737-494A-A5B6-49F3A155EEF6}" type="presParOf" srcId="{5834ADD8-E84B-3B4A-B0FB-2D092E4BF926}" destId="{9E51699A-991B-4641-84D2-212B2B027E89}" srcOrd="0" destOrd="0" presId="urn:microsoft.com/office/officeart/2008/layout/HalfCircleOrganizationChart"/>
    <dgm:cxn modelId="{6D918F99-E7A3-8B4B-8502-E219D5E1F2B4}" type="presParOf" srcId="{5834ADD8-E84B-3B4A-B0FB-2D092E4BF926}" destId="{B6FDC77A-3C83-BB4E-BC88-7F6692336B41}" srcOrd="1" destOrd="0" presId="urn:microsoft.com/office/officeart/2008/layout/HalfCircleOrganizationChart"/>
    <dgm:cxn modelId="{D0B83D83-E2B9-DC4C-A257-A3A1ABBD0184}" type="presParOf" srcId="{5834ADD8-E84B-3B4A-B0FB-2D092E4BF926}" destId="{B61017B7-CC38-E44F-8EC2-7442FCA629E8}" srcOrd="2" destOrd="0" presId="urn:microsoft.com/office/officeart/2008/layout/HalfCircleOrganizationChart"/>
    <dgm:cxn modelId="{C891F070-6449-5A4B-830E-A86F9D1CDE52}" type="presParOf" srcId="{5834ADD8-E84B-3B4A-B0FB-2D092E4BF926}" destId="{300B6A78-0C3A-5B4E-AD2F-93B97DA2F56C}" srcOrd="3" destOrd="0" presId="urn:microsoft.com/office/officeart/2008/layout/HalfCircleOrganizationChart"/>
    <dgm:cxn modelId="{3A0A3E47-2D22-BD48-857B-C3E2F805A9DD}" type="presParOf" srcId="{59C86635-0565-7040-B9DD-AC3052EA4315}" destId="{EE308B4A-7A03-3E44-8E3A-0773FF338E2D}" srcOrd="1" destOrd="0" presId="urn:microsoft.com/office/officeart/2008/layout/HalfCircleOrganizationChart"/>
    <dgm:cxn modelId="{5FF9E7B3-665F-C444-A2F8-FD939E8BF028}" type="presParOf" srcId="{59C86635-0565-7040-B9DD-AC3052EA4315}" destId="{43828F01-0673-D442-A2B3-3198087E1EA8}" srcOrd="2" destOrd="0" presId="urn:microsoft.com/office/officeart/2008/layout/HalfCircleOrganizationChart"/>
    <dgm:cxn modelId="{9238956C-9B31-3C43-9D15-D3EC00E881CB}" type="presParOf" srcId="{A49555AC-5C29-674A-8009-91FC9632F983}" destId="{D41A28FF-9D7C-E049-9F81-95EBF4E366AF}" srcOrd="4" destOrd="0" presId="urn:microsoft.com/office/officeart/2008/layout/HalfCircleOrganizationChart"/>
    <dgm:cxn modelId="{948893AA-51D7-E44C-B40B-B397FC453B19}" type="presParOf" srcId="{A49555AC-5C29-674A-8009-91FC9632F983}" destId="{765BF392-0BE6-4A45-9CAC-BF4BDF935112}" srcOrd="5" destOrd="0" presId="urn:microsoft.com/office/officeart/2008/layout/HalfCircleOrganizationChart"/>
    <dgm:cxn modelId="{BAF7AB75-57C5-AC42-AE52-17F94323E368}" type="presParOf" srcId="{765BF392-0BE6-4A45-9CAC-BF4BDF935112}" destId="{19B133D6-4518-D641-9265-D2C36F3821CD}" srcOrd="0" destOrd="0" presId="urn:microsoft.com/office/officeart/2008/layout/HalfCircleOrganizationChart"/>
    <dgm:cxn modelId="{445DE74A-0A0A-AA44-80DB-31D2412F46CE}" type="presParOf" srcId="{19B133D6-4518-D641-9265-D2C36F3821CD}" destId="{A5E4020B-49DD-1B4E-B673-EB8226EE3720}" srcOrd="0" destOrd="0" presId="urn:microsoft.com/office/officeart/2008/layout/HalfCircleOrganizationChart"/>
    <dgm:cxn modelId="{73E41899-5CD2-C943-A2BD-794A9F9E994F}" type="presParOf" srcId="{19B133D6-4518-D641-9265-D2C36F3821CD}" destId="{6FE385BF-D2AB-EC41-94A3-9BBD64D9BC9B}" srcOrd="1" destOrd="0" presId="urn:microsoft.com/office/officeart/2008/layout/HalfCircleOrganizationChart"/>
    <dgm:cxn modelId="{D0083394-9D6C-AB41-BF91-7565F9905D5C}" type="presParOf" srcId="{19B133D6-4518-D641-9265-D2C36F3821CD}" destId="{1A7170AA-F5BC-D94A-BA92-7E413503321A}" srcOrd="2" destOrd="0" presId="urn:microsoft.com/office/officeart/2008/layout/HalfCircleOrganizationChart"/>
    <dgm:cxn modelId="{19AC859A-5749-A84B-8A81-A48D1DBC10D5}" type="presParOf" srcId="{19B133D6-4518-D641-9265-D2C36F3821CD}" destId="{9E682431-A48B-7A40-A59B-56159335E06A}" srcOrd="3" destOrd="0" presId="urn:microsoft.com/office/officeart/2008/layout/HalfCircleOrganizationChart"/>
    <dgm:cxn modelId="{B247D796-1DA7-2642-839A-E34F5BD45DD7}" type="presParOf" srcId="{765BF392-0BE6-4A45-9CAC-BF4BDF935112}" destId="{C96AD345-43B3-D140-B119-7B8AC02AC0B2}" srcOrd="1" destOrd="0" presId="urn:microsoft.com/office/officeart/2008/layout/HalfCircleOrganizationChart"/>
    <dgm:cxn modelId="{D9C2FF73-173C-FA4B-8308-10BA4419E1E2}" type="presParOf" srcId="{C96AD345-43B3-D140-B119-7B8AC02AC0B2}" destId="{709B747C-318A-DB40-B2FE-A27AEB67E54A}" srcOrd="0" destOrd="0" presId="urn:microsoft.com/office/officeart/2008/layout/HalfCircleOrganizationChart"/>
    <dgm:cxn modelId="{EB13E6C1-B4F9-EB49-81D7-BE90B9B9F6EE}" type="presParOf" srcId="{C96AD345-43B3-D140-B119-7B8AC02AC0B2}" destId="{75247BD8-79E6-CF40-BF0C-3FF975A0D8BA}" srcOrd="1" destOrd="0" presId="urn:microsoft.com/office/officeart/2008/layout/HalfCircleOrganizationChart"/>
    <dgm:cxn modelId="{9F93A693-6816-A44C-9937-94E459AC835E}" type="presParOf" srcId="{75247BD8-79E6-CF40-BF0C-3FF975A0D8BA}" destId="{A46132A0-D9A6-9942-AD1A-913D81EDE6AB}" srcOrd="0" destOrd="0" presId="urn:microsoft.com/office/officeart/2008/layout/HalfCircleOrganizationChart"/>
    <dgm:cxn modelId="{AE242615-4AD4-294D-BB88-6D38575100B4}" type="presParOf" srcId="{A46132A0-D9A6-9942-AD1A-913D81EDE6AB}" destId="{2D06822F-24C2-554F-BA78-811C34A3B1A5}" srcOrd="0" destOrd="0" presId="urn:microsoft.com/office/officeart/2008/layout/HalfCircleOrganizationChart"/>
    <dgm:cxn modelId="{2BB2F04F-40D1-AD45-9E9D-A2CEFD115649}" type="presParOf" srcId="{A46132A0-D9A6-9942-AD1A-913D81EDE6AB}" destId="{577DBC34-A896-B748-9D9E-587430B83FAB}" srcOrd="1" destOrd="0" presId="urn:microsoft.com/office/officeart/2008/layout/HalfCircleOrganizationChart"/>
    <dgm:cxn modelId="{4D3F366B-72D5-6F48-8932-12E196657352}" type="presParOf" srcId="{A46132A0-D9A6-9942-AD1A-913D81EDE6AB}" destId="{918013B7-1D24-044A-B869-966EE8EB7807}" srcOrd="2" destOrd="0" presId="urn:microsoft.com/office/officeart/2008/layout/HalfCircleOrganizationChart"/>
    <dgm:cxn modelId="{5AB9565F-D9D1-FA4F-8763-6875BA236832}" type="presParOf" srcId="{A46132A0-D9A6-9942-AD1A-913D81EDE6AB}" destId="{9428AB28-41E6-0A48-8820-157994D9D30C}" srcOrd="3" destOrd="0" presId="urn:microsoft.com/office/officeart/2008/layout/HalfCircleOrganizationChart"/>
    <dgm:cxn modelId="{07224045-EC82-8741-9B7B-A24FF3B740A1}" type="presParOf" srcId="{75247BD8-79E6-CF40-BF0C-3FF975A0D8BA}" destId="{F9B5BAFC-6556-C847-B89A-0DF412C782F6}" srcOrd="1" destOrd="0" presId="urn:microsoft.com/office/officeart/2008/layout/HalfCircleOrganizationChart"/>
    <dgm:cxn modelId="{5E50532C-F3C1-E448-B60C-06A01AC2D6AA}" type="presParOf" srcId="{75247BD8-79E6-CF40-BF0C-3FF975A0D8BA}" destId="{F29318D9-AE18-0143-BE97-F618C4BC68C9}" srcOrd="2" destOrd="0" presId="urn:microsoft.com/office/officeart/2008/layout/HalfCircleOrganizationChart"/>
    <dgm:cxn modelId="{FA91A244-9075-4C4D-8496-492B74437933}" type="presParOf" srcId="{765BF392-0BE6-4A45-9CAC-BF4BDF935112}" destId="{74F1DE5C-62D9-294D-9C28-7ED047F2C1F1}" srcOrd="2" destOrd="0" presId="urn:microsoft.com/office/officeart/2008/layout/HalfCircleOrganizationChart"/>
    <dgm:cxn modelId="{34EDC453-2180-3740-8BD9-A777782C331C}" type="presParOf" srcId="{A49555AC-5C29-674A-8009-91FC9632F983}" destId="{F70AC1FB-31CD-AB41-AB2A-30C27B078C73}" srcOrd="6" destOrd="0" presId="urn:microsoft.com/office/officeart/2008/layout/HalfCircleOrganizationChart"/>
    <dgm:cxn modelId="{92FA91C2-E7F5-814F-916A-B0575656810C}" type="presParOf" srcId="{A49555AC-5C29-674A-8009-91FC9632F983}" destId="{79D3F9B6-5C07-594B-8B56-0AFDAB030CBE}" srcOrd="7" destOrd="0" presId="urn:microsoft.com/office/officeart/2008/layout/HalfCircleOrganizationChart"/>
    <dgm:cxn modelId="{6F08747E-8BE4-634B-84A4-4300251AD6A8}" type="presParOf" srcId="{79D3F9B6-5C07-594B-8B56-0AFDAB030CBE}" destId="{062D1878-5626-4F44-8DFB-84EA745BD08A}" srcOrd="0" destOrd="0" presId="urn:microsoft.com/office/officeart/2008/layout/HalfCircleOrganizationChart"/>
    <dgm:cxn modelId="{10BDF9A4-0B03-C041-913C-696C46D25CD5}" type="presParOf" srcId="{062D1878-5626-4F44-8DFB-84EA745BD08A}" destId="{172ADABA-4E50-1C40-9B0C-7335204F503D}" srcOrd="0" destOrd="0" presId="urn:microsoft.com/office/officeart/2008/layout/HalfCircleOrganizationChart"/>
    <dgm:cxn modelId="{A3B6635C-9050-2C41-8B8A-21D8C6D7B9BB}" type="presParOf" srcId="{062D1878-5626-4F44-8DFB-84EA745BD08A}" destId="{0F621EC2-8E12-0549-A2AA-DEA3673AA5A3}" srcOrd="1" destOrd="0" presId="urn:microsoft.com/office/officeart/2008/layout/HalfCircleOrganizationChart"/>
    <dgm:cxn modelId="{F011F61A-2A72-A54C-B69F-476E34EE6C21}" type="presParOf" srcId="{062D1878-5626-4F44-8DFB-84EA745BD08A}" destId="{80D6CEEA-0B76-5246-A4B8-C94A86E47F03}" srcOrd="2" destOrd="0" presId="urn:microsoft.com/office/officeart/2008/layout/HalfCircleOrganizationChart"/>
    <dgm:cxn modelId="{C72C817D-5E24-354C-82FE-DAC1D7104461}" type="presParOf" srcId="{062D1878-5626-4F44-8DFB-84EA745BD08A}" destId="{0247B166-BC53-1542-AD63-412179EA14B5}" srcOrd="3" destOrd="0" presId="urn:microsoft.com/office/officeart/2008/layout/HalfCircleOrganizationChart"/>
    <dgm:cxn modelId="{454C9D03-FA27-5848-888B-E86296AAF0DA}" type="presParOf" srcId="{79D3F9B6-5C07-594B-8B56-0AFDAB030CBE}" destId="{540E4BFD-77E2-0A4A-AF47-826045A2EAE7}" srcOrd="1" destOrd="0" presId="urn:microsoft.com/office/officeart/2008/layout/HalfCircleOrganizationChart"/>
    <dgm:cxn modelId="{9BCF9294-7ECD-C34F-A4CB-B691661BA80C}" type="presParOf" srcId="{540E4BFD-77E2-0A4A-AF47-826045A2EAE7}" destId="{45E80E85-8B2F-BE4A-86BC-2DD7EF816D17}" srcOrd="0" destOrd="0" presId="urn:microsoft.com/office/officeart/2008/layout/HalfCircleOrganizationChart"/>
    <dgm:cxn modelId="{6A2ED73C-A173-0C44-9BA5-20CA30DDB7A9}" type="presParOf" srcId="{540E4BFD-77E2-0A4A-AF47-826045A2EAE7}" destId="{7D68A9C3-7AFE-884E-A5C2-407FA5A1DE85}" srcOrd="1" destOrd="0" presId="urn:microsoft.com/office/officeart/2008/layout/HalfCircleOrganizationChart"/>
    <dgm:cxn modelId="{7D31DD97-1C0B-B848-92E3-8DD641E5607D}" type="presParOf" srcId="{7D68A9C3-7AFE-884E-A5C2-407FA5A1DE85}" destId="{175B3CA9-6AAF-9A4F-ADB0-B6E62799E89F}" srcOrd="0" destOrd="0" presId="urn:microsoft.com/office/officeart/2008/layout/HalfCircleOrganizationChart"/>
    <dgm:cxn modelId="{E0D2D9AF-3D14-0643-8FE8-15F4FCE1C331}" type="presParOf" srcId="{175B3CA9-6AAF-9A4F-ADB0-B6E62799E89F}" destId="{79FA37EA-7521-1F4C-A399-95F223771CD3}" srcOrd="0" destOrd="0" presId="urn:microsoft.com/office/officeart/2008/layout/HalfCircleOrganizationChart"/>
    <dgm:cxn modelId="{72BB5E60-7EFE-0645-AA31-F25B101EC376}" type="presParOf" srcId="{175B3CA9-6AAF-9A4F-ADB0-B6E62799E89F}" destId="{A49E9390-BD0F-C24A-9449-9F4ADBBD70B3}" srcOrd="1" destOrd="0" presId="urn:microsoft.com/office/officeart/2008/layout/HalfCircleOrganizationChart"/>
    <dgm:cxn modelId="{D89FA333-6929-FF4F-A359-F89352368786}" type="presParOf" srcId="{175B3CA9-6AAF-9A4F-ADB0-B6E62799E89F}" destId="{1C426711-9729-3E46-B42D-7809147B8BC6}" srcOrd="2" destOrd="0" presId="urn:microsoft.com/office/officeart/2008/layout/HalfCircleOrganizationChart"/>
    <dgm:cxn modelId="{740ADADE-B804-F94E-A3B7-67CD6600C628}" type="presParOf" srcId="{175B3CA9-6AAF-9A4F-ADB0-B6E62799E89F}" destId="{28A1E2BE-67B5-094C-9E05-96B9C0F2F552}" srcOrd="3" destOrd="0" presId="urn:microsoft.com/office/officeart/2008/layout/HalfCircleOrganizationChart"/>
    <dgm:cxn modelId="{D5D4292C-BCCE-8E42-9EF2-3E932764F1D9}" type="presParOf" srcId="{7D68A9C3-7AFE-884E-A5C2-407FA5A1DE85}" destId="{11CC00A4-9717-6747-A608-CA2C7C37A923}" srcOrd="1" destOrd="0" presId="urn:microsoft.com/office/officeart/2008/layout/HalfCircleOrganizationChart"/>
    <dgm:cxn modelId="{C816B987-9887-2D4E-A5A4-60A0142E9B79}" type="presParOf" srcId="{11CC00A4-9717-6747-A608-CA2C7C37A923}" destId="{102E5C1E-92E6-784F-99D8-8F63D68D2ED2}" srcOrd="0" destOrd="0" presId="urn:microsoft.com/office/officeart/2008/layout/HalfCircleOrganizationChart"/>
    <dgm:cxn modelId="{BB7918FF-6571-F44F-A394-AE0EB6C81F5E}" type="presParOf" srcId="{11CC00A4-9717-6747-A608-CA2C7C37A923}" destId="{63957DCA-AF7B-914E-8BBB-44B073008C15}" srcOrd="1" destOrd="0" presId="urn:microsoft.com/office/officeart/2008/layout/HalfCircleOrganizationChart"/>
    <dgm:cxn modelId="{848B8C3A-06AF-0F46-B7ED-9C7773F3B716}" type="presParOf" srcId="{63957DCA-AF7B-914E-8BBB-44B073008C15}" destId="{B1EF8B2C-84EA-7A47-A4A3-0A7BC4EAD06C}" srcOrd="0" destOrd="0" presId="urn:microsoft.com/office/officeart/2008/layout/HalfCircleOrganizationChart"/>
    <dgm:cxn modelId="{FE135654-2246-F74A-9983-B3B862E9E5F4}" type="presParOf" srcId="{B1EF8B2C-84EA-7A47-A4A3-0A7BC4EAD06C}" destId="{192B681F-91C4-AF4E-B79D-C7793AA9A6E3}" srcOrd="0" destOrd="0" presId="urn:microsoft.com/office/officeart/2008/layout/HalfCircleOrganizationChart"/>
    <dgm:cxn modelId="{5022A73C-B6C9-4248-8B4C-2CB78F291F9C}" type="presParOf" srcId="{B1EF8B2C-84EA-7A47-A4A3-0A7BC4EAD06C}" destId="{72EC0DAB-5DCC-3743-989B-0DB7633AC99A}" srcOrd="1" destOrd="0" presId="urn:microsoft.com/office/officeart/2008/layout/HalfCircleOrganizationChart"/>
    <dgm:cxn modelId="{270D52FC-4F8D-B048-AF37-B4AE9F47467A}" type="presParOf" srcId="{B1EF8B2C-84EA-7A47-A4A3-0A7BC4EAD06C}" destId="{9DE48F64-63EE-6C41-98AA-261C1CF4B2A3}" srcOrd="2" destOrd="0" presId="urn:microsoft.com/office/officeart/2008/layout/HalfCircleOrganizationChart"/>
    <dgm:cxn modelId="{B9D677B8-9170-CD44-AA64-81C6E48ED587}" type="presParOf" srcId="{B1EF8B2C-84EA-7A47-A4A3-0A7BC4EAD06C}" destId="{0BF0BE85-E423-A843-B9AB-EA5B9369F662}" srcOrd="3" destOrd="0" presId="urn:microsoft.com/office/officeart/2008/layout/HalfCircleOrganizationChart"/>
    <dgm:cxn modelId="{613B5CCF-4B5F-0D41-8C22-C68419F915B2}" type="presParOf" srcId="{63957DCA-AF7B-914E-8BBB-44B073008C15}" destId="{18242CA4-A70C-8C46-93EC-382AB38BF6ED}" srcOrd="1" destOrd="0" presId="urn:microsoft.com/office/officeart/2008/layout/HalfCircleOrganizationChart"/>
    <dgm:cxn modelId="{4BC31EAC-2C5C-4649-B3B5-4EB50E5D73F6}" type="presParOf" srcId="{63957DCA-AF7B-914E-8BBB-44B073008C15}" destId="{C5E99255-DB7B-6F4D-A5CF-A4526D87AC2F}" srcOrd="2" destOrd="0" presId="urn:microsoft.com/office/officeart/2008/layout/HalfCircleOrganizationChart"/>
    <dgm:cxn modelId="{ED570B58-BEC8-0D4B-A418-97441C721D55}" type="presParOf" srcId="{7D68A9C3-7AFE-884E-A5C2-407FA5A1DE85}" destId="{7E1E19D2-B6CC-E34F-8DFA-78C3989F2998}" srcOrd="2" destOrd="0" presId="urn:microsoft.com/office/officeart/2008/layout/HalfCircleOrganizationChart"/>
    <dgm:cxn modelId="{EB283A8F-86A8-D749-9828-5A7BBCAA6762}" type="presParOf" srcId="{79D3F9B6-5C07-594B-8B56-0AFDAB030CBE}" destId="{7075C42A-DCAA-5B49-A821-80CC02BDB78F}" srcOrd="2" destOrd="0" presId="urn:microsoft.com/office/officeart/2008/layout/HalfCircleOrganizationChart"/>
    <dgm:cxn modelId="{94356AD6-476F-EF44-8E17-A2774C565A5E}" type="presParOf" srcId="{A49555AC-5C29-674A-8009-91FC9632F983}" destId="{0474AF73-9465-F648-920D-3190DF10E5AB}" srcOrd="8" destOrd="0" presId="urn:microsoft.com/office/officeart/2008/layout/HalfCircleOrganizationChart"/>
    <dgm:cxn modelId="{B771D30C-88CE-AA49-A34B-207A571B0914}" type="presParOf" srcId="{A49555AC-5C29-674A-8009-91FC9632F983}" destId="{B84853DD-6713-5A41-A135-3523C5DABF8F}" srcOrd="9" destOrd="0" presId="urn:microsoft.com/office/officeart/2008/layout/HalfCircleOrganizationChart"/>
    <dgm:cxn modelId="{A2A053F3-ACF7-DD43-9AB3-08CD948C0B15}" type="presParOf" srcId="{B84853DD-6713-5A41-A135-3523C5DABF8F}" destId="{32352C32-0634-7C48-91D9-F372EF2DA321}" srcOrd="0" destOrd="0" presId="urn:microsoft.com/office/officeart/2008/layout/HalfCircleOrganizationChart"/>
    <dgm:cxn modelId="{A7584B26-B5D5-524B-91E5-394E8087931B}" type="presParOf" srcId="{32352C32-0634-7C48-91D9-F372EF2DA321}" destId="{52482574-0AD2-D54A-A248-BC012BFEF429}" srcOrd="0" destOrd="0" presId="urn:microsoft.com/office/officeart/2008/layout/HalfCircleOrganizationChart"/>
    <dgm:cxn modelId="{26056155-5C5A-0B4D-BF71-698ACEF329D5}" type="presParOf" srcId="{32352C32-0634-7C48-91D9-F372EF2DA321}" destId="{F3A8E1DA-3021-9146-BD64-2C75698D1F46}" srcOrd="1" destOrd="0" presId="urn:microsoft.com/office/officeart/2008/layout/HalfCircleOrganizationChart"/>
    <dgm:cxn modelId="{196337F7-F844-CE44-928B-88C1884BE700}" type="presParOf" srcId="{32352C32-0634-7C48-91D9-F372EF2DA321}" destId="{D52BA993-0C91-7D4F-950E-38C70FAEA007}" srcOrd="2" destOrd="0" presId="urn:microsoft.com/office/officeart/2008/layout/HalfCircleOrganizationChart"/>
    <dgm:cxn modelId="{946A28BD-189F-4C4C-AFFD-3484EB3857C9}" type="presParOf" srcId="{32352C32-0634-7C48-91D9-F372EF2DA321}" destId="{FBC593DF-B2C7-A94B-A8E6-7D83D82C49C1}" srcOrd="3" destOrd="0" presId="urn:microsoft.com/office/officeart/2008/layout/HalfCircleOrganizationChart"/>
    <dgm:cxn modelId="{7F7936E2-0980-424D-B406-FC10A595A7FF}" type="presParOf" srcId="{B84853DD-6713-5A41-A135-3523C5DABF8F}" destId="{D5A29425-EE8C-E046-AB83-651F9F36D3D3}" srcOrd="1" destOrd="0" presId="urn:microsoft.com/office/officeart/2008/layout/HalfCircleOrganizationChart"/>
    <dgm:cxn modelId="{DDE11659-DD48-EC4C-A312-020A8F986FE0}" type="presParOf" srcId="{B84853DD-6713-5A41-A135-3523C5DABF8F}" destId="{9381D43B-257F-0345-B29B-2957F0924A69}" srcOrd="2" destOrd="0" presId="urn:microsoft.com/office/officeart/2008/layout/HalfCircleOrganizationChart"/>
    <dgm:cxn modelId="{F6A3E5FF-8DB0-1F41-A1CC-43B899245FE9}"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a:latin typeface="Courier New" panose="02070309020205020404" pitchFamily="49" charset="0"/>
              <a:cs typeface="Courier New" panose="02070309020205020404" pitchFamily="49" charset="0"/>
            </a:rPr>
            <a:t>kitchen destroy</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a:latin typeface="Courier New" panose="02070309020205020404" pitchFamily="49" charset="0"/>
              <a:cs typeface="Courier New" panose="02070309020205020404" pitchFamily="49" charset="0"/>
            </a:rPr>
            <a:t>kitchen destroy</a:t>
          </a: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62DAF780-C55C-AB42-9E2B-0141DB93B539}" srcId="{BAD13A25-6A2D-CE4D-BBDF-9DF322328A0B}" destId="{840EF2FF-9D50-4647-9914-74D089286C46}" srcOrd="3" destOrd="0" parTransId="{0240F16D-AEDD-684F-B65F-104E4E03944E}" sibTransId="{8E6ED7E8-D563-BA4D-BE1B-F6FEDA493E2A}"/>
    <dgm:cxn modelId="{E59FB033-4CCC-1940-BF52-E02B70959C18}" type="presOf" srcId="{BAD13A25-6A2D-CE4D-BBDF-9DF322328A0B}" destId="{6D04906C-8FA3-044F-A9CA-DE594BFC6B62}" srcOrd="0" destOrd="0" presId="urn:microsoft.com/office/officeart/2005/8/layout/hProcess9"/>
    <dgm:cxn modelId="{1716C9BB-C5F1-FB45-A91E-7FC2FDCCF449}" type="presOf" srcId="{A6255F46-E33C-0D48-AC58-D7B360BDCDA3}" destId="{C9EA1690-CD96-B84C-B458-F944C9D4D94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DFAC80C-7F16-7549-9E35-D0DF7808A8A1}" type="presOf" srcId="{840EF2FF-9D50-4647-9914-74D089286C46}" destId="{84E372B1-C2D4-044D-8D9B-03BAA0D0E7CB}" srcOrd="0" destOrd="0" presId="urn:microsoft.com/office/officeart/2005/8/layout/hProcess9"/>
    <dgm:cxn modelId="{9C5CEB47-4162-E840-8B7E-87FA21446BCE}" type="presOf" srcId="{8C044235-ED0A-8542-BFA3-BBFC322E5065}" destId="{DD25A9C6-73C5-034C-9141-067075B117D8}"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31032BC9-AA92-0A46-9829-8A935E24ADEC}" type="presOf" srcId="{3CA48109-FA20-5549-B15A-377BADE89DAB}" destId="{A8E927B3-6773-FD4B-9A48-2F817CC9A0C3}" srcOrd="0" destOrd="0" presId="urn:microsoft.com/office/officeart/2005/8/layout/hProcess9"/>
    <dgm:cxn modelId="{9A8AD613-B87B-F749-A27A-C3B4F65DD6DC}" srcId="{BAD13A25-6A2D-CE4D-BBDF-9DF322328A0B}" destId="{3CA48109-FA20-5549-B15A-377BADE89DAB}" srcOrd="4" destOrd="0" parTransId="{C1219510-CC27-EB47-9FE8-3EEC7F9FF617}" sibTransId="{B2C09679-8501-3F41-B005-C07E164C1412}"/>
    <dgm:cxn modelId="{F34986F8-8C9B-2A4A-B1C9-61EBA19BBB9C}" type="presOf" srcId="{16DDB171-5BFA-EB42-9166-37F5D48635B2}" destId="{45CD59F2-8ABB-5247-A051-AB4167B88F7D}" srcOrd="0" destOrd="0" presId="urn:microsoft.com/office/officeart/2005/8/layout/hProcess9"/>
    <dgm:cxn modelId="{52E2600D-C9D5-8047-84A9-89E463B32AB3}" type="presParOf" srcId="{6D04906C-8FA3-044F-A9CA-DE594BFC6B62}" destId="{2E8A1CBE-0266-EA4C-B578-7F204E55EDE3}" srcOrd="0" destOrd="0" presId="urn:microsoft.com/office/officeart/2005/8/layout/hProcess9"/>
    <dgm:cxn modelId="{F8556C13-3DB4-6C4C-AC43-D194C49579FB}" type="presParOf" srcId="{6D04906C-8FA3-044F-A9CA-DE594BFC6B62}" destId="{F640416A-2778-4645-B00B-7C0C68CF0417}" srcOrd="1" destOrd="0" presId="urn:microsoft.com/office/officeart/2005/8/layout/hProcess9"/>
    <dgm:cxn modelId="{DA64FE7F-926C-F64E-BEF7-063452071D85}" type="presParOf" srcId="{F640416A-2778-4645-B00B-7C0C68CF0417}" destId="{45CD59F2-8ABB-5247-A051-AB4167B88F7D}" srcOrd="0" destOrd="0" presId="urn:microsoft.com/office/officeart/2005/8/layout/hProcess9"/>
    <dgm:cxn modelId="{AAD63417-B7A2-6F4D-A19F-4916F168403A}" type="presParOf" srcId="{F640416A-2778-4645-B00B-7C0C68CF0417}" destId="{BED00208-39D8-1A4E-9C2D-2D05B79860D1}" srcOrd="1" destOrd="0" presId="urn:microsoft.com/office/officeart/2005/8/layout/hProcess9"/>
    <dgm:cxn modelId="{1001CC52-75D7-6A40-BD21-18D61EEB82C5}" type="presParOf" srcId="{F640416A-2778-4645-B00B-7C0C68CF0417}" destId="{C9EA1690-CD96-B84C-B458-F944C9D4D943}" srcOrd="2" destOrd="0" presId="urn:microsoft.com/office/officeart/2005/8/layout/hProcess9"/>
    <dgm:cxn modelId="{EF5B1EB0-22D0-4B46-A1A2-02E5381DD6F4}" type="presParOf" srcId="{F640416A-2778-4645-B00B-7C0C68CF0417}" destId="{E8222F88-CA9D-BA4F-9DBC-893D45FFE387}" srcOrd="3" destOrd="0" presId="urn:microsoft.com/office/officeart/2005/8/layout/hProcess9"/>
    <dgm:cxn modelId="{097CF190-B505-304C-8031-06BD77D73AAE}" type="presParOf" srcId="{F640416A-2778-4645-B00B-7C0C68CF0417}" destId="{DD25A9C6-73C5-034C-9141-067075B117D8}" srcOrd="4" destOrd="0" presId="urn:microsoft.com/office/officeart/2005/8/layout/hProcess9"/>
    <dgm:cxn modelId="{187D4E83-6FD8-5242-B2F0-6A4707C7EA25}" type="presParOf" srcId="{F640416A-2778-4645-B00B-7C0C68CF0417}" destId="{EFC0612A-059E-1648-A19F-CB6A9F29A6D5}" srcOrd="5" destOrd="0" presId="urn:microsoft.com/office/officeart/2005/8/layout/hProcess9"/>
    <dgm:cxn modelId="{0BF2F763-32A4-1641-9F93-C68310F191FC}" type="presParOf" srcId="{F640416A-2778-4645-B00B-7C0C68CF0417}" destId="{84E372B1-C2D4-044D-8D9B-03BAA0D0E7CB}" srcOrd="6" destOrd="0" presId="urn:microsoft.com/office/officeart/2005/8/layout/hProcess9"/>
    <dgm:cxn modelId="{4354859C-9628-9D46-9B48-D1BD128D09B1}" type="presParOf" srcId="{F640416A-2778-4645-B00B-7C0C68CF0417}" destId="{955F78DF-2E40-6842-AC82-A9685FF6538B}" srcOrd="7" destOrd="0" presId="urn:microsoft.com/office/officeart/2005/8/layout/hProcess9"/>
    <dgm:cxn modelId="{A6BFF4AF-34A9-9446-BA07-02497F43AA8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a:latin typeface="Courier New" panose="02070309020205020404" pitchFamily="49" charset="0"/>
              <a:cs typeface="Courier New" panose="02070309020205020404" pitchFamily="49" charset="0"/>
            </a:rPr>
            <a:t>node</a:t>
          </a: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a:latin typeface="Courier New" panose="02070309020205020404" pitchFamily="49" charset="0"/>
              <a:cs typeface="Courier New" panose="02070309020205020404" pitchFamily="49" charset="0"/>
            </a:rPr>
            <a:t>hostname</a:t>
          </a: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a:latin typeface="Courier New" panose="02070309020205020404" pitchFamily="49" charset="0"/>
              <a:cs typeface="Courier New" panose="02070309020205020404" pitchFamily="49" charset="0"/>
            </a:rPr>
            <a:t>memory</a:t>
          </a: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a:latin typeface="Courier New" panose="02070309020205020404" pitchFamily="49" charset="0"/>
              <a:cs typeface="Courier New" panose="02070309020205020404" pitchFamily="49" charset="0"/>
            </a:rPr>
            <a:t>total</a:t>
          </a: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a:latin typeface="Courier New" panose="02070309020205020404" pitchFamily="49" charset="0"/>
              <a:cs typeface="Courier New" panose="02070309020205020404" pitchFamily="49" charset="0"/>
            </a:rPr>
            <a:t>0</a:t>
          </a: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a:latin typeface="Courier New" panose="02070309020205020404" pitchFamily="49" charset="0"/>
              <a:cs typeface="Courier New" panose="02070309020205020404" pitchFamily="49" charset="0"/>
            </a:rPr>
            <a:t>...</a:t>
          </a: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1A00D43-CC3A-8944-B2FB-4810DAE59B60}" type="presOf" srcId="{1F264E59-6640-F24A-A9A5-AE6102944451}" destId="{1504E0BF-00D0-3C49-8725-83C91B7265FD}" srcOrd="1" destOrd="0" presId="urn:microsoft.com/office/officeart/2008/layout/HalfCircleOrganizationChart"/>
    <dgm:cxn modelId="{B4E1CDAE-BF73-9F42-929F-8B9AB08E9A86}" type="presOf" srcId="{A9B3F6A5-C6D1-254C-BD35-1FAB4569ADFA}" destId="{6CC84037-DD20-484A-B7F5-D331EDFCF789}" srcOrd="1"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91416CDA-1241-2244-A511-3E1CD9C0EB3F}" type="presOf" srcId="{921F844B-8BCA-BD4D-9EE2-1D1536B58524}" destId="{D41A28FF-9D7C-E049-9F81-95EBF4E366AF}" srcOrd="0" destOrd="0" presId="urn:microsoft.com/office/officeart/2008/layout/HalfCircleOrganizationChart"/>
    <dgm:cxn modelId="{2AC39CFB-C48A-1441-9053-13FF27FCE6D2}" type="presOf" srcId="{0B51E70B-C752-B649-B1AF-4BE866619E2C}" destId="{F70AC1FB-31CD-AB41-AB2A-30C27B078C73}" srcOrd="0" destOrd="0" presId="urn:microsoft.com/office/officeart/2008/layout/HalfCircleOrganizationChart"/>
    <dgm:cxn modelId="{E6C48941-CA38-EA4E-9354-45A2EA1BD358}"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C4580F0-69D6-7B42-BAE7-8B8D3A1C2C77}" type="presOf" srcId="{70AA8A8F-8FED-4149-A295-9D1BA95DDC9B}" destId="{192B681F-91C4-AF4E-B79D-C7793AA9A6E3}"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7D5D1FF2-51E7-224E-A007-BF07C076CE9A}" type="presOf" srcId="{48BFC11E-BEC5-A04A-85FE-5CDD615EA7A7}" destId="{C37DF790-00F9-8D45-9081-2DC5F7F0C0C5}" srcOrd="0" destOrd="0" presId="urn:microsoft.com/office/officeart/2008/layout/HalfCircleOrganizationChart"/>
    <dgm:cxn modelId="{A6970A42-888E-3F49-8174-9B73CFA402DA}" type="presOf" srcId="{48BFC11E-BEC5-A04A-85FE-5CDD615EA7A7}" destId="{5B3E174E-CD52-CB4D-B0C2-F74AD4CC511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A4818D41-28C1-3646-9F6E-FFD16BA00488}" type="presOf" srcId="{6B08ED09-B874-D74A-BDB7-F1763A20BFC0}" destId="{45E80E85-8B2F-BE4A-86BC-2DD7EF816D17}" srcOrd="0" destOrd="0" presId="urn:microsoft.com/office/officeart/2008/layout/HalfCircleOrganizationChart"/>
    <dgm:cxn modelId="{86AEC7BA-5517-5443-9023-FE13320B1690}" type="presOf" srcId="{067644FF-A968-EB4A-A816-03D30CF9A0C0}" destId="{172ADABA-4E50-1C40-9B0C-7335204F503D}"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0D6A7BC6-FC24-D34C-9403-EB2043FDC9B1}" type="presOf" srcId="{851EF02D-4E59-5041-89D7-627FB4EC6616}" destId="{709B747C-318A-DB40-B2FE-A27AEB67E54A}" srcOrd="0" destOrd="0" presId="urn:microsoft.com/office/officeart/2008/layout/HalfCircleOrganizationChart"/>
    <dgm:cxn modelId="{A61C71EA-E351-034C-91BE-E15A3E0EBBA2}" type="presOf" srcId="{88C386A5-A841-EA42-A28F-B66650749E27}" destId="{79FA37EA-7521-1F4C-A399-95F223771CD3}"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1F6B2A67-2470-C146-BCBC-962025EF5D33}" type="presOf" srcId="{D44B9CD4-94DF-B64E-820E-95E84117F9D4}" destId="{9E682431-A48B-7A40-A59B-56159335E06A}" srcOrd="1" destOrd="0" presId="urn:microsoft.com/office/officeart/2008/layout/HalfCircleOrganizationChart"/>
    <dgm:cxn modelId="{A66AA670-B3A7-F44C-9EEB-645B3528026B}" type="presOf" srcId="{70AA8A8F-8FED-4149-A295-9D1BA95DDC9B}" destId="{0BF0BE85-E423-A843-B9AB-EA5B9369F662}" srcOrd="1" destOrd="0" presId="urn:microsoft.com/office/officeart/2008/layout/HalfCircleOrganizationChart"/>
    <dgm:cxn modelId="{27EED04A-B44C-EA4F-9D12-7E6057C3F88D}" type="presOf" srcId="{067644FF-A968-EB4A-A816-03D30CF9A0C0}" destId="{0247B166-BC53-1542-AD63-412179EA14B5}" srcOrd="1" destOrd="0" presId="urn:microsoft.com/office/officeart/2008/layout/HalfCircleOrganizationChart"/>
    <dgm:cxn modelId="{6C631D82-1586-6A49-8343-74B85E45C2F8}" type="presOf" srcId="{DCFC437A-325F-8D45-B683-EDC55DEB4733}" destId="{D68DF7B4-8542-9446-818C-59947218F8B5}" srcOrd="0" destOrd="0" presId="urn:microsoft.com/office/officeart/2008/layout/HalfCircleOrganizationChart"/>
    <dgm:cxn modelId="{79BA12C7-2638-8341-AE04-27CE29BFC74C}" type="presOf" srcId="{318866DB-4C54-644C-B5B2-62D81D1CB1ED}" destId="{839C52B7-E823-8B43-9FF8-2B56EEE41FD4}" srcOrd="0" destOrd="0" presId="urn:microsoft.com/office/officeart/2008/layout/HalfCircleOrganizationChart"/>
    <dgm:cxn modelId="{774BE1FA-5DB5-BE42-8A0C-B2BDF69402F5}" type="presOf" srcId="{64903026-723B-164B-9176-ABC25F3A9F67}" destId="{9428AB28-41E6-0A48-8820-157994D9D30C}" srcOrd="1" destOrd="0" presId="urn:microsoft.com/office/officeart/2008/layout/HalfCircleOrganizationChart"/>
    <dgm:cxn modelId="{0EB7963E-01D9-034C-9838-A91A3EA2CAA3}" type="presOf" srcId="{FB4FADAE-4F85-8845-80AA-9232AC97EA36}" destId="{102E5C1E-92E6-784F-99D8-8F63D68D2ED2}" srcOrd="0" destOrd="0" presId="urn:microsoft.com/office/officeart/2008/layout/HalfCircleOrganizationChart"/>
    <dgm:cxn modelId="{0451BB04-59C7-5C49-8BAB-150FF84D7A75}" type="presOf" srcId="{D44B9CD4-94DF-B64E-820E-95E84117F9D4}" destId="{A5E4020B-49DD-1B4E-B673-EB8226EE3720}"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5941575-018A-294F-A107-799A3C5B16AB}" type="presOf" srcId="{88C386A5-A841-EA42-A28F-B66650749E27}" destId="{28A1E2BE-67B5-094C-9E05-96B9C0F2F552}" srcOrd="1" destOrd="0" presId="urn:microsoft.com/office/officeart/2008/layout/HalfCircleOrganizationChart"/>
    <dgm:cxn modelId="{CB7CC879-7775-B143-BA0A-DFFF54DE04D0}" type="presOf" srcId="{64903026-723B-164B-9176-ABC25F3A9F67}" destId="{2D06822F-24C2-554F-BA78-811C34A3B1A5}" srcOrd="0" destOrd="0" presId="urn:microsoft.com/office/officeart/2008/layout/HalfCircleOrganizationChart"/>
    <dgm:cxn modelId="{8475F07F-D008-014A-A1BF-ECEAC8D3445C}" type="presOf" srcId="{51B08561-6DC4-1241-9670-0F3CAB408282}" destId="{300B6A78-0C3A-5B4E-AD2F-93B97DA2F56C}" srcOrd="1" destOrd="0" presId="urn:microsoft.com/office/officeart/2008/layout/HalfCircleOrganizationChart"/>
    <dgm:cxn modelId="{688141D2-D6CC-004C-83C0-FBBE41D08F1D}" type="presOf" srcId="{F50AD94D-85E6-4C44-8AED-FC86928A67E0}" destId="{2CFFCB8D-9475-BD4B-9887-384F29646124}" srcOrd="0" destOrd="0" presId="urn:microsoft.com/office/officeart/2008/layout/HalfCircleOrganizationChart"/>
    <dgm:cxn modelId="{0ECFD8E6-D680-8443-88B3-39E1206FA077}" type="presOf" srcId="{A9B3F6A5-C6D1-254C-BD35-1FAB4569ADFA}" destId="{EB05192C-527A-5D41-87F2-2EC5C324EC0B}" srcOrd="0" destOrd="0" presId="urn:microsoft.com/office/officeart/2008/layout/HalfCircleOrganizationChart"/>
    <dgm:cxn modelId="{7DBC5BCA-030D-3842-96A5-CE43A58966D4}" type="presOf" srcId="{51B08561-6DC4-1241-9670-0F3CAB408282}" destId="{9E51699A-991B-4641-84D2-212B2B027E89}" srcOrd="0" destOrd="0" presId="urn:microsoft.com/office/officeart/2008/layout/HalfCircleOrganizationChart"/>
    <dgm:cxn modelId="{608DB3A8-7BEB-604F-82EF-4D93F7AF0AA4}" type="presOf" srcId="{C54844B4-B9B0-B24D-9485-673399CDC4E2}" destId="{7FE57F9A-7356-C94F-9188-49E4DAEB4F56}" srcOrd="0" destOrd="0" presId="urn:microsoft.com/office/officeart/2008/layout/HalfCircleOrganizationChart"/>
    <dgm:cxn modelId="{129ECB54-B12D-1B43-94E8-4C24E754F457}" type="presParOf" srcId="{D68DF7B4-8542-9446-818C-59947218F8B5}" destId="{8C142624-E278-EF42-A760-9372E64F4E35}" srcOrd="0" destOrd="0" presId="urn:microsoft.com/office/officeart/2008/layout/HalfCircleOrganizationChart"/>
    <dgm:cxn modelId="{82309943-157B-9442-8E38-44DF9D89B0A2}" type="presParOf" srcId="{8C142624-E278-EF42-A760-9372E64F4E35}" destId="{0419F53B-788F-444A-A6C3-8372D04550CD}" srcOrd="0" destOrd="0" presId="urn:microsoft.com/office/officeart/2008/layout/HalfCircleOrganizationChart"/>
    <dgm:cxn modelId="{51B7D9BE-8A8E-C345-AE49-4C732BB18037}" type="presParOf" srcId="{0419F53B-788F-444A-A6C3-8372D04550CD}" destId="{EB05192C-527A-5D41-87F2-2EC5C324EC0B}" srcOrd="0" destOrd="0" presId="urn:microsoft.com/office/officeart/2008/layout/HalfCircleOrganizationChart"/>
    <dgm:cxn modelId="{84DF756A-C63E-9E4E-9EB7-2223DFCB9E0F}" type="presParOf" srcId="{0419F53B-788F-444A-A6C3-8372D04550CD}" destId="{6AD2DE29-FCC8-C547-A1A0-7EB4A67403DE}" srcOrd="1" destOrd="0" presId="urn:microsoft.com/office/officeart/2008/layout/HalfCircleOrganizationChart"/>
    <dgm:cxn modelId="{48CF946A-0734-6740-8873-9F7EDFC50087}" type="presParOf" srcId="{0419F53B-788F-444A-A6C3-8372D04550CD}" destId="{97681BB6-FB53-B940-AE01-EABFD1280AAE}" srcOrd="2" destOrd="0" presId="urn:microsoft.com/office/officeart/2008/layout/HalfCircleOrganizationChart"/>
    <dgm:cxn modelId="{D3125DAB-6D3A-F549-ACB5-78C41289FC66}" type="presParOf" srcId="{0419F53B-788F-444A-A6C3-8372D04550CD}" destId="{6CC84037-DD20-484A-B7F5-D331EDFCF789}" srcOrd="3" destOrd="0" presId="urn:microsoft.com/office/officeart/2008/layout/HalfCircleOrganizationChart"/>
    <dgm:cxn modelId="{DF000652-1011-BF46-A8EF-03DFA26F5911}" type="presParOf" srcId="{8C142624-E278-EF42-A760-9372E64F4E35}" destId="{A49555AC-5C29-674A-8009-91FC9632F983}" srcOrd="1" destOrd="0" presId="urn:microsoft.com/office/officeart/2008/layout/HalfCircleOrganizationChart"/>
    <dgm:cxn modelId="{3CEC22E8-CA54-ED42-A05B-228C9E0826B1}" type="presParOf" srcId="{A49555AC-5C29-674A-8009-91FC9632F983}" destId="{839C52B7-E823-8B43-9FF8-2B56EEE41FD4}" srcOrd="0" destOrd="0" presId="urn:microsoft.com/office/officeart/2008/layout/HalfCircleOrganizationChart"/>
    <dgm:cxn modelId="{1C5A23AC-1300-2141-9A8D-8C24D45AA631}" type="presParOf" srcId="{A49555AC-5C29-674A-8009-91FC9632F983}" destId="{1B45603D-A7F5-8946-9EDB-0C49E0E725B0}" srcOrd="1" destOrd="0" presId="urn:microsoft.com/office/officeart/2008/layout/HalfCircleOrganizationChart"/>
    <dgm:cxn modelId="{93230142-34EF-144F-9D51-EC0F1149543C}" type="presParOf" srcId="{1B45603D-A7F5-8946-9EDB-0C49E0E725B0}" destId="{F6ED177D-F269-234F-B392-2C216624C4A9}" srcOrd="0" destOrd="0" presId="urn:microsoft.com/office/officeart/2008/layout/HalfCircleOrganizationChart"/>
    <dgm:cxn modelId="{56805787-3E13-724F-8E13-00D3B04E62AE}" type="presParOf" srcId="{F6ED177D-F269-234F-B392-2C216624C4A9}" destId="{1EBC3FE8-4A6F-7442-9129-150F8118DDEA}" srcOrd="0" destOrd="0" presId="urn:microsoft.com/office/officeart/2008/layout/HalfCircleOrganizationChart"/>
    <dgm:cxn modelId="{1B3F2E39-2F20-514E-8632-B9E5EFF5B344}" type="presParOf" srcId="{F6ED177D-F269-234F-B392-2C216624C4A9}" destId="{42549172-AA64-A840-B29A-9C3F45CE9EE5}" srcOrd="1" destOrd="0" presId="urn:microsoft.com/office/officeart/2008/layout/HalfCircleOrganizationChart"/>
    <dgm:cxn modelId="{C6F06230-AF20-0646-BFF5-274A5CD3C1B6}" type="presParOf" srcId="{F6ED177D-F269-234F-B392-2C216624C4A9}" destId="{E1FC29C1-E80E-214D-BD6C-5AD13CFE5633}" srcOrd="2" destOrd="0" presId="urn:microsoft.com/office/officeart/2008/layout/HalfCircleOrganizationChart"/>
    <dgm:cxn modelId="{5ADA5C81-8940-BA47-A821-B1C6E36BDE42}" type="presParOf" srcId="{F6ED177D-F269-234F-B392-2C216624C4A9}" destId="{1504E0BF-00D0-3C49-8725-83C91B7265FD}" srcOrd="3" destOrd="0" presId="urn:microsoft.com/office/officeart/2008/layout/HalfCircleOrganizationChart"/>
    <dgm:cxn modelId="{D45B121E-83EF-7C4B-9C56-E006A24666B2}" type="presParOf" srcId="{1B45603D-A7F5-8946-9EDB-0C49E0E725B0}" destId="{1C59311C-77A4-8543-96C5-012AED6A0FC6}" srcOrd="1" destOrd="0" presId="urn:microsoft.com/office/officeart/2008/layout/HalfCircleOrganizationChart"/>
    <dgm:cxn modelId="{D7C21F22-9690-DD48-A48C-73B7DCDDE488}" type="presParOf" srcId="{1B45603D-A7F5-8946-9EDB-0C49E0E725B0}" destId="{34E4429F-6A17-A346-98B4-47D38A30F214}" srcOrd="2" destOrd="0" presId="urn:microsoft.com/office/officeart/2008/layout/HalfCircleOrganizationChart"/>
    <dgm:cxn modelId="{3D433068-C6A4-4A44-B019-183089561926}" type="presParOf" srcId="{A49555AC-5C29-674A-8009-91FC9632F983}" destId="{2CFFCB8D-9475-BD4B-9887-384F29646124}" srcOrd="2" destOrd="0" presId="urn:microsoft.com/office/officeart/2008/layout/HalfCircleOrganizationChart"/>
    <dgm:cxn modelId="{78F4283B-FAC7-4D46-BB8E-ADED196B0CB0}" type="presParOf" srcId="{A49555AC-5C29-674A-8009-91FC9632F983}" destId="{59C86635-0565-7040-B9DD-AC3052EA4315}" srcOrd="3" destOrd="0" presId="urn:microsoft.com/office/officeart/2008/layout/HalfCircleOrganizationChart"/>
    <dgm:cxn modelId="{B3265119-C220-B84E-BE0B-51AE896A1FC4}" type="presParOf" srcId="{59C86635-0565-7040-B9DD-AC3052EA4315}" destId="{5834ADD8-E84B-3B4A-B0FB-2D092E4BF926}" srcOrd="0" destOrd="0" presId="urn:microsoft.com/office/officeart/2008/layout/HalfCircleOrganizationChart"/>
    <dgm:cxn modelId="{5030CF89-CEF2-E541-9923-0E6EFA121424}" type="presParOf" srcId="{5834ADD8-E84B-3B4A-B0FB-2D092E4BF926}" destId="{9E51699A-991B-4641-84D2-212B2B027E89}" srcOrd="0" destOrd="0" presId="urn:microsoft.com/office/officeart/2008/layout/HalfCircleOrganizationChart"/>
    <dgm:cxn modelId="{3AADA2EB-AC08-4640-8C21-1FBCF79757A0}" type="presParOf" srcId="{5834ADD8-E84B-3B4A-B0FB-2D092E4BF926}" destId="{B6FDC77A-3C83-BB4E-BC88-7F6692336B41}" srcOrd="1" destOrd="0" presId="urn:microsoft.com/office/officeart/2008/layout/HalfCircleOrganizationChart"/>
    <dgm:cxn modelId="{E14AAFE7-D3DD-A947-9D0D-AE53616E173B}" type="presParOf" srcId="{5834ADD8-E84B-3B4A-B0FB-2D092E4BF926}" destId="{B61017B7-CC38-E44F-8EC2-7442FCA629E8}" srcOrd="2" destOrd="0" presId="urn:microsoft.com/office/officeart/2008/layout/HalfCircleOrganizationChart"/>
    <dgm:cxn modelId="{1041B585-F742-5A40-BFE2-7503D6A80C58}" type="presParOf" srcId="{5834ADD8-E84B-3B4A-B0FB-2D092E4BF926}" destId="{300B6A78-0C3A-5B4E-AD2F-93B97DA2F56C}" srcOrd="3" destOrd="0" presId="urn:microsoft.com/office/officeart/2008/layout/HalfCircleOrganizationChart"/>
    <dgm:cxn modelId="{F1458700-083A-4348-9EF7-5FA1A1BA069B}" type="presParOf" srcId="{59C86635-0565-7040-B9DD-AC3052EA4315}" destId="{EE308B4A-7A03-3E44-8E3A-0773FF338E2D}" srcOrd="1" destOrd="0" presId="urn:microsoft.com/office/officeart/2008/layout/HalfCircleOrganizationChart"/>
    <dgm:cxn modelId="{891426E5-8231-F641-9207-971CF956B9D8}" type="presParOf" srcId="{59C86635-0565-7040-B9DD-AC3052EA4315}" destId="{43828F01-0673-D442-A2B3-3198087E1EA8}" srcOrd="2" destOrd="0" presId="urn:microsoft.com/office/officeart/2008/layout/HalfCircleOrganizationChart"/>
    <dgm:cxn modelId="{2B04581F-7D28-6844-A14A-954355EC458A}" type="presParOf" srcId="{A49555AC-5C29-674A-8009-91FC9632F983}" destId="{D41A28FF-9D7C-E049-9F81-95EBF4E366AF}" srcOrd="4" destOrd="0" presId="urn:microsoft.com/office/officeart/2008/layout/HalfCircleOrganizationChart"/>
    <dgm:cxn modelId="{49A3B103-E283-734D-9583-0407E6338E16}" type="presParOf" srcId="{A49555AC-5C29-674A-8009-91FC9632F983}" destId="{765BF392-0BE6-4A45-9CAC-BF4BDF935112}" srcOrd="5" destOrd="0" presId="urn:microsoft.com/office/officeart/2008/layout/HalfCircleOrganizationChart"/>
    <dgm:cxn modelId="{E92150DC-B356-1D42-BC7A-C5B4A98A423B}" type="presParOf" srcId="{765BF392-0BE6-4A45-9CAC-BF4BDF935112}" destId="{19B133D6-4518-D641-9265-D2C36F3821CD}" srcOrd="0" destOrd="0" presId="urn:microsoft.com/office/officeart/2008/layout/HalfCircleOrganizationChart"/>
    <dgm:cxn modelId="{757DDD2F-FFD6-9443-AE27-840C1CDAD001}" type="presParOf" srcId="{19B133D6-4518-D641-9265-D2C36F3821CD}" destId="{A5E4020B-49DD-1B4E-B673-EB8226EE3720}" srcOrd="0" destOrd="0" presId="urn:microsoft.com/office/officeart/2008/layout/HalfCircleOrganizationChart"/>
    <dgm:cxn modelId="{B14EE383-6CCB-3647-8B87-311E1EDFA611}" type="presParOf" srcId="{19B133D6-4518-D641-9265-D2C36F3821CD}" destId="{6FE385BF-D2AB-EC41-94A3-9BBD64D9BC9B}" srcOrd="1" destOrd="0" presId="urn:microsoft.com/office/officeart/2008/layout/HalfCircleOrganizationChart"/>
    <dgm:cxn modelId="{B8C5D7A6-1B8C-B845-9B9D-BBBB0B48AE1A}" type="presParOf" srcId="{19B133D6-4518-D641-9265-D2C36F3821CD}" destId="{1A7170AA-F5BC-D94A-BA92-7E413503321A}" srcOrd="2" destOrd="0" presId="urn:microsoft.com/office/officeart/2008/layout/HalfCircleOrganizationChart"/>
    <dgm:cxn modelId="{40A65C4C-302B-9C47-B524-EA88EB45D1B8}" type="presParOf" srcId="{19B133D6-4518-D641-9265-D2C36F3821CD}" destId="{9E682431-A48B-7A40-A59B-56159335E06A}" srcOrd="3" destOrd="0" presId="urn:microsoft.com/office/officeart/2008/layout/HalfCircleOrganizationChart"/>
    <dgm:cxn modelId="{941FE6EB-2088-D046-A67D-39623B302E54}" type="presParOf" srcId="{765BF392-0BE6-4A45-9CAC-BF4BDF935112}" destId="{C96AD345-43B3-D140-B119-7B8AC02AC0B2}" srcOrd="1" destOrd="0" presId="urn:microsoft.com/office/officeart/2008/layout/HalfCircleOrganizationChart"/>
    <dgm:cxn modelId="{B5F8A5A3-64EE-DE48-A768-D4547F5094BC}" type="presParOf" srcId="{C96AD345-43B3-D140-B119-7B8AC02AC0B2}" destId="{709B747C-318A-DB40-B2FE-A27AEB67E54A}" srcOrd="0" destOrd="0" presId="urn:microsoft.com/office/officeart/2008/layout/HalfCircleOrganizationChart"/>
    <dgm:cxn modelId="{3AB84363-1515-3B46-B48F-A737591355D9}" type="presParOf" srcId="{C96AD345-43B3-D140-B119-7B8AC02AC0B2}" destId="{75247BD8-79E6-CF40-BF0C-3FF975A0D8BA}" srcOrd="1" destOrd="0" presId="urn:microsoft.com/office/officeart/2008/layout/HalfCircleOrganizationChart"/>
    <dgm:cxn modelId="{776ED9DB-B275-D84A-B962-AC2C0D4B3AAA}" type="presParOf" srcId="{75247BD8-79E6-CF40-BF0C-3FF975A0D8BA}" destId="{A46132A0-D9A6-9942-AD1A-913D81EDE6AB}" srcOrd="0" destOrd="0" presId="urn:microsoft.com/office/officeart/2008/layout/HalfCircleOrganizationChart"/>
    <dgm:cxn modelId="{2A45DB31-FE9B-A540-966C-3D74FF963B56}" type="presParOf" srcId="{A46132A0-D9A6-9942-AD1A-913D81EDE6AB}" destId="{2D06822F-24C2-554F-BA78-811C34A3B1A5}" srcOrd="0" destOrd="0" presId="urn:microsoft.com/office/officeart/2008/layout/HalfCircleOrganizationChart"/>
    <dgm:cxn modelId="{7FB99D73-7C73-9045-A1FF-8666AE88B8B0}" type="presParOf" srcId="{A46132A0-D9A6-9942-AD1A-913D81EDE6AB}" destId="{577DBC34-A896-B748-9D9E-587430B83FAB}" srcOrd="1" destOrd="0" presId="urn:microsoft.com/office/officeart/2008/layout/HalfCircleOrganizationChart"/>
    <dgm:cxn modelId="{CDE7A3B6-18FF-124C-9DBD-D035D33456CC}" type="presParOf" srcId="{A46132A0-D9A6-9942-AD1A-913D81EDE6AB}" destId="{918013B7-1D24-044A-B869-966EE8EB7807}" srcOrd="2" destOrd="0" presId="urn:microsoft.com/office/officeart/2008/layout/HalfCircleOrganizationChart"/>
    <dgm:cxn modelId="{65091063-C5C8-354B-BF14-F950A735C01B}" type="presParOf" srcId="{A46132A0-D9A6-9942-AD1A-913D81EDE6AB}" destId="{9428AB28-41E6-0A48-8820-157994D9D30C}" srcOrd="3" destOrd="0" presId="urn:microsoft.com/office/officeart/2008/layout/HalfCircleOrganizationChart"/>
    <dgm:cxn modelId="{DD05E8F7-8EC5-D745-A429-5A80D4514103}" type="presParOf" srcId="{75247BD8-79E6-CF40-BF0C-3FF975A0D8BA}" destId="{F9B5BAFC-6556-C847-B89A-0DF412C782F6}" srcOrd="1" destOrd="0" presId="urn:microsoft.com/office/officeart/2008/layout/HalfCircleOrganizationChart"/>
    <dgm:cxn modelId="{2FA30002-3951-E44D-9FA6-220E41D6A1A3}" type="presParOf" srcId="{75247BD8-79E6-CF40-BF0C-3FF975A0D8BA}" destId="{F29318D9-AE18-0143-BE97-F618C4BC68C9}" srcOrd="2" destOrd="0" presId="urn:microsoft.com/office/officeart/2008/layout/HalfCircleOrganizationChart"/>
    <dgm:cxn modelId="{CF65FEFB-B7B1-9545-9559-659DFA21DFAD}" type="presParOf" srcId="{765BF392-0BE6-4A45-9CAC-BF4BDF935112}" destId="{74F1DE5C-62D9-294D-9C28-7ED047F2C1F1}" srcOrd="2" destOrd="0" presId="urn:microsoft.com/office/officeart/2008/layout/HalfCircleOrganizationChart"/>
    <dgm:cxn modelId="{485673E1-FDC9-3F47-9634-DEE9DA1D9B71}" type="presParOf" srcId="{A49555AC-5C29-674A-8009-91FC9632F983}" destId="{F70AC1FB-31CD-AB41-AB2A-30C27B078C73}" srcOrd="6" destOrd="0" presId="urn:microsoft.com/office/officeart/2008/layout/HalfCircleOrganizationChart"/>
    <dgm:cxn modelId="{30158FAD-F539-004F-92A8-229E1F63D27D}" type="presParOf" srcId="{A49555AC-5C29-674A-8009-91FC9632F983}" destId="{79D3F9B6-5C07-594B-8B56-0AFDAB030CBE}" srcOrd="7" destOrd="0" presId="urn:microsoft.com/office/officeart/2008/layout/HalfCircleOrganizationChart"/>
    <dgm:cxn modelId="{89D48874-3E37-E94E-9020-AD1D6FA49049}" type="presParOf" srcId="{79D3F9B6-5C07-594B-8B56-0AFDAB030CBE}" destId="{062D1878-5626-4F44-8DFB-84EA745BD08A}" srcOrd="0" destOrd="0" presId="urn:microsoft.com/office/officeart/2008/layout/HalfCircleOrganizationChart"/>
    <dgm:cxn modelId="{63CBE45D-5BD5-1442-876A-D1A4DC641D81}" type="presParOf" srcId="{062D1878-5626-4F44-8DFB-84EA745BD08A}" destId="{172ADABA-4E50-1C40-9B0C-7335204F503D}" srcOrd="0" destOrd="0" presId="urn:microsoft.com/office/officeart/2008/layout/HalfCircleOrganizationChart"/>
    <dgm:cxn modelId="{F42D4F92-942E-D643-B832-5197650BD103}" type="presParOf" srcId="{062D1878-5626-4F44-8DFB-84EA745BD08A}" destId="{0F621EC2-8E12-0549-A2AA-DEA3673AA5A3}" srcOrd="1" destOrd="0" presId="urn:microsoft.com/office/officeart/2008/layout/HalfCircleOrganizationChart"/>
    <dgm:cxn modelId="{D36BCE70-3492-474E-BDF9-BC26884220FF}" type="presParOf" srcId="{062D1878-5626-4F44-8DFB-84EA745BD08A}" destId="{80D6CEEA-0B76-5246-A4B8-C94A86E47F03}" srcOrd="2" destOrd="0" presId="urn:microsoft.com/office/officeart/2008/layout/HalfCircleOrganizationChart"/>
    <dgm:cxn modelId="{7EED4228-DAA2-FA46-ADB0-D669097FEEDD}" type="presParOf" srcId="{062D1878-5626-4F44-8DFB-84EA745BD08A}" destId="{0247B166-BC53-1542-AD63-412179EA14B5}" srcOrd="3" destOrd="0" presId="urn:microsoft.com/office/officeart/2008/layout/HalfCircleOrganizationChart"/>
    <dgm:cxn modelId="{CCA14451-8310-D54A-9E1F-8BCF8E345691}" type="presParOf" srcId="{79D3F9B6-5C07-594B-8B56-0AFDAB030CBE}" destId="{540E4BFD-77E2-0A4A-AF47-826045A2EAE7}" srcOrd="1" destOrd="0" presId="urn:microsoft.com/office/officeart/2008/layout/HalfCircleOrganizationChart"/>
    <dgm:cxn modelId="{E24EE944-1B56-5F48-99C7-BE22C48A2D7C}" type="presParOf" srcId="{540E4BFD-77E2-0A4A-AF47-826045A2EAE7}" destId="{45E80E85-8B2F-BE4A-86BC-2DD7EF816D17}" srcOrd="0" destOrd="0" presId="urn:microsoft.com/office/officeart/2008/layout/HalfCircleOrganizationChart"/>
    <dgm:cxn modelId="{9DC5C6EF-A9B8-1841-B82C-5FA2A910C18E}" type="presParOf" srcId="{540E4BFD-77E2-0A4A-AF47-826045A2EAE7}" destId="{7D68A9C3-7AFE-884E-A5C2-407FA5A1DE85}" srcOrd="1" destOrd="0" presId="urn:microsoft.com/office/officeart/2008/layout/HalfCircleOrganizationChart"/>
    <dgm:cxn modelId="{9B942456-6980-6341-B624-D7C1FE29DA24}" type="presParOf" srcId="{7D68A9C3-7AFE-884E-A5C2-407FA5A1DE85}" destId="{175B3CA9-6AAF-9A4F-ADB0-B6E62799E89F}" srcOrd="0" destOrd="0" presId="urn:microsoft.com/office/officeart/2008/layout/HalfCircleOrganizationChart"/>
    <dgm:cxn modelId="{7CCFCD3F-12AA-F047-A23C-82B2E57EC609}" type="presParOf" srcId="{175B3CA9-6AAF-9A4F-ADB0-B6E62799E89F}" destId="{79FA37EA-7521-1F4C-A399-95F223771CD3}" srcOrd="0" destOrd="0" presId="urn:microsoft.com/office/officeart/2008/layout/HalfCircleOrganizationChart"/>
    <dgm:cxn modelId="{580AA2B4-EFA7-1F42-8D08-14D7FBCA7B82}" type="presParOf" srcId="{175B3CA9-6AAF-9A4F-ADB0-B6E62799E89F}" destId="{A49E9390-BD0F-C24A-9449-9F4ADBBD70B3}" srcOrd="1" destOrd="0" presId="urn:microsoft.com/office/officeart/2008/layout/HalfCircleOrganizationChart"/>
    <dgm:cxn modelId="{A9A8C98B-DD17-CB4D-B6DC-3A178C4031EB}" type="presParOf" srcId="{175B3CA9-6AAF-9A4F-ADB0-B6E62799E89F}" destId="{1C426711-9729-3E46-B42D-7809147B8BC6}" srcOrd="2" destOrd="0" presId="urn:microsoft.com/office/officeart/2008/layout/HalfCircleOrganizationChart"/>
    <dgm:cxn modelId="{B65AFAF5-82E8-004E-8D91-BD04A14C4E6B}" type="presParOf" srcId="{175B3CA9-6AAF-9A4F-ADB0-B6E62799E89F}" destId="{28A1E2BE-67B5-094C-9E05-96B9C0F2F552}" srcOrd="3" destOrd="0" presId="urn:microsoft.com/office/officeart/2008/layout/HalfCircleOrganizationChart"/>
    <dgm:cxn modelId="{C02B7E67-636D-9C4A-AF15-2C8AD3379067}" type="presParOf" srcId="{7D68A9C3-7AFE-884E-A5C2-407FA5A1DE85}" destId="{11CC00A4-9717-6747-A608-CA2C7C37A923}" srcOrd="1" destOrd="0" presId="urn:microsoft.com/office/officeart/2008/layout/HalfCircleOrganizationChart"/>
    <dgm:cxn modelId="{838DFA7D-B400-A94F-A596-F071E2BB6BF6}" type="presParOf" srcId="{11CC00A4-9717-6747-A608-CA2C7C37A923}" destId="{102E5C1E-92E6-784F-99D8-8F63D68D2ED2}" srcOrd="0" destOrd="0" presId="urn:microsoft.com/office/officeart/2008/layout/HalfCircleOrganizationChart"/>
    <dgm:cxn modelId="{3D47C007-DE92-1F48-8526-3860131C1E3B}" type="presParOf" srcId="{11CC00A4-9717-6747-A608-CA2C7C37A923}" destId="{63957DCA-AF7B-914E-8BBB-44B073008C15}" srcOrd="1" destOrd="0" presId="urn:microsoft.com/office/officeart/2008/layout/HalfCircleOrganizationChart"/>
    <dgm:cxn modelId="{45B924BF-0D56-4F47-8498-43FB7EF5CD7A}" type="presParOf" srcId="{63957DCA-AF7B-914E-8BBB-44B073008C15}" destId="{B1EF8B2C-84EA-7A47-A4A3-0A7BC4EAD06C}" srcOrd="0" destOrd="0" presId="urn:microsoft.com/office/officeart/2008/layout/HalfCircleOrganizationChart"/>
    <dgm:cxn modelId="{8C3D215E-B4E0-C34A-8265-236F43E15B83}" type="presParOf" srcId="{B1EF8B2C-84EA-7A47-A4A3-0A7BC4EAD06C}" destId="{192B681F-91C4-AF4E-B79D-C7793AA9A6E3}" srcOrd="0" destOrd="0" presId="urn:microsoft.com/office/officeart/2008/layout/HalfCircleOrganizationChart"/>
    <dgm:cxn modelId="{3703B9FE-70C4-6C42-8414-DB87AC435345}" type="presParOf" srcId="{B1EF8B2C-84EA-7A47-A4A3-0A7BC4EAD06C}" destId="{72EC0DAB-5DCC-3743-989B-0DB7633AC99A}" srcOrd="1" destOrd="0" presId="urn:microsoft.com/office/officeart/2008/layout/HalfCircleOrganizationChart"/>
    <dgm:cxn modelId="{F39127D1-0942-ED40-8EFB-92AFC5C79FE3}" type="presParOf" srcId="{B1EF8B2C-84EA-7A47-A4A3-0A7BC4EAD06C}" destId="{9DE48F64-63EE-6C41-98AA-261C1CF4B2A3}" srcOrd="2" destOrd="0" presId="urn:microsoft.com/office/officeart/2008/layout/HalfCircleOrganizationChart"/>
    <dgm:cxn modelId="{0A3D2861-CC0F-0A48-AD1D-8E71F02BAEF2}" type="presParOf" srcId="{B1EF8B2C-84EA-7A47-A4A3-0A7BC4EAD06C}" destId="{0BF0BE85-E423-A843-B9AB-EA5B9369F662}" srcOrd="3" destOrd="0" presId="urn:microsoft.com/office/officeart/2008/layout/HalfCircleOrganizationChart"/>
    <dgm:cxn modelId="{0106CD06-43D7-124C-B5D0-8786E8CE96DA}" type="presParOf" srcId="{63957DCA-AF7B-914E-8BBB-44B073008C15}" destId="{18242CA4-A70C-8C46-93EC-382AB38BF6ED}" srcOrd="1" destOrd="0" presId="urn:microsoft.com/office/officeart/2008/layout/HalfCircleOrganizationChart"/>
    <dgm:cxn modelId="{58A7F71D-8A21-A749-BBC8-7D94D4B57C96}" type="presParOf" srcId="{63957DCA-AF7B-914E-8BBB-44B073008C15}" destId="{C5E99255-DB7B-6F4D-A5CF-A4526D87AC2F}" srcOrd="2" destOrd="0" presId="urn:microsoft.com/office/officeart/2008/layout/HalfCircleOrganizationChart"/>
    <dgm:cxn modelId="{B24B10ED-3DEC-2D4A-92F7-9056CBCA3205}" type="presParOf" srcId="{7D68A9C3-7AFE-884E-A5C2-407FA5A1DE85}" destId="{7E1E19D2-B6CC-E34F-8DFA-78C3989F2998}" srcOrd="2" destOrd="0" presId="urn:microsoft.com/office/officeart/2008/layout/HalfCircleOrganizationChart"/>
    <dgm:cxn modelId="{1DF44B64-15C9-BC48-985E-F6C321A29BC7}" type="presParOf" srcId="{79D3F9B6-5C07-594B-8B56-0AFDAB030CBE}" destId="{7075C42A-DCAA-5B49-A821-80CC02BDB78F}" srcOrd="2" destOrd="0" presId="urn:microsoft.com/office/officeart/2008/layout/HalfCircleOrganizationChart"/>
    <dgm:cxn modelId="{B53AFA05-408C-FE44-B829-FA8A2C959724}" type="presParOf" srcId="{A49555AC-5C29-674A-8009-91FC9632F983}" destId="{7FE57F9A-7356-C94F-9188-49E4DAEB4F56}" srcOrd="8" destOrd="0" presId="urn:microsoft.com/office/officeart/2008/layout/HalfCircleOrganizationChart"/>
    <dgm:cxn modelId="{1D9B74EF-25BD-7A48-963D-64731A005C43}" type="presParOf" srcId="{A49555AC-5C29-674A-8009-91FC9632F983}" destId="{6E2C8647-3FDB-A248-912D-4D8534C5EEC4}" srcOrd="9" destOrd="0" presId="urn:microsoft.com/office/officeart/2008/layout/HalfCircleOrganizationChart"/>
    <dgm:cxn modelId="{A1C6FD2F-7500-1540-94E2-8BF0413D8A1C}" type="presParOf" srcId="{6E2C8647-3FDB-A248-912D-4D8534C5EEC4}" destId="{A829A08D-0B5F-FD40-9C3E-64260F900609}" srcOrd="0" destOrd="0" presId="urn:microsoft.com/office/officeart/2008/layout/HalfCircleOrganizationChart"/>
    <dgm:cxn modelId="{1AD6EC1C-737A-9244-9FF4-D840B5AB86D7}" type="presParOf" srcId="{A829A08D-0B5F-FD40-9C3E-64260F900609}" destId="{C37DF790-00F9-8D45-9081-2DC5F7F0C0C5}" srcOrd="0" destOrd="0" presId="urn:microsoft.com/office/officeart/2008/layout/HalfCircleOrganizationChart"/>
    <dgm:cxn modelId="{50086E61-8737-0B45-9BB4-9AF0B2F6D3D2}" type="presParOf" srcId="{A829A08D-0B5F-FD40-9C3E-64260F900609}" destId="{F2FAF5CB-E102-BE49-B2F6-ECB7483FF333}" srcOrd="1" destOrd="0" presId="urn:microsoft.com/office/officeart/2008/layout/HalfCircleOrganizationChart"/>
    <dgm:cxn modelId="{FB4A2F4E-714D-B448-A2BE-BBEC0C0D2095}" type="presParOf" srcId="{A829A08D-0B5F-FD40-9C3E-64260F900609}" destId="{22614682-6F21-9B47-AFB0-76A74D124FAA}" srcOrd="2" destOrd="0" presId="urn:microsoft.com/office/officeart/2008/layout/HalfCircleOrganizationChart"/>
    <dgm:cxn modelId="{2FF07BF6-998F-4846-9004-FAD3372D8BE0}" type="presParOf" srcId="{A829A08D-0B5F-FD40-9C3E-64260F900609}" destId="{5B3E174E-CD52-CB4D-B0C2-F74AD4CC5116}" srcOrd="3" destOrd="0" presId="urn:microsoft.com/office/officeart/2008/layout/HalfCircleOrganizationChart"/>
    <dgm:cxn modelId="{8FF95597-3799-5342-9DDD-50047DBDC45E}" type="presParOf" srcId="{6E2C8647-3FDB-A248-912D-4D8534C5EEC4}" destId="{86D0DAB3-927E-FE48-92E1-3BAC00D98780}" srcOrd="1" destOrd="0" presId="urn:microsoft.com/office/officeart/2008/layout/HalfCircleOrganizationChart"/>
    <dgm:cxn modelId="{9436C342-EDA4-9844-9E71-70150B940D0E}" type="presParOf" srcId="{6E2C8647-3FDB-A248-912D-4D8534C5EEC4}" destId="{0EB13402-A0BB-8746-9F68-BFFF0AAAD1AD}" srcOrd="2" destOrd="0" presId="urn:microsoft.com/office/officeart/2008/layout/HalfCircleOrganizationChart"/>
    <dgm:cxn modelId="{C2ED2CA2-7D34-9D4C-B261-8407E1203E00}"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a:latin typeface="Courier New" panose="02070309020205020404" pitchFamily="49" charset="0"/>
              <a:cs typeface="Courier New" panose="02070309020205020404" pitchFamily="49" charset="0"/>
            </a:rPr>
            <a:t>node</a:t>
          </a: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a:latin typeface="Courier New" panose="02070309020205020404" pitchFamily="49" charset="0"/>
              <a:cs typeface="Courier New" panose="02070309020205020404" pitchFamily="49" charset="0"/>
            </a:rPr>
            <a:t>hostname</a:t>
          </a: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a:latin typeface="Courier New" panose="02070309020205020404" pitchFamily="49" charset="0"/>
              <a:cs typeface="Courier New" panose="02070309020205020404" pitchFamily="49" charset="0"/>
            </a:rPr>
            <a:t>memory</a:t>
          </a: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a:latin typeface="Courier New" panose="02070309020205020404" pitchFamily="49" charset="0"/>
              <a:cs typeface="Courier New" panose="02070309020205020404" pitchFamily="49" charset="0"/>
            </a:rPr>
            <a:t>total</a:t>
          </a: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a:latin typeface="Courier New" panose="02070309020205020404" pitchFamily="49" charset="0"/>
              <a:cs typeface="Courier New" panose="02070309020205020404" pitchFamily="49" charset="0"/>
            </a:rPr>
            <a:t>0</a:t>
          </a: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a:latin typeface="Courier New" panose="02070309020205020404" pitchFamily="49" charset="0"/>
              <a:cs typeface="Courier New" panose="02070309020205020404" pitchFamily="49" charset="0"/>
            </a:rPr>
            <a:t>...</a:t>
          </a: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EF6CE9B7-9CD2-BD41-9671-AA2E05C8F842}" type="presOf" srcId="{1F264E59-6640-F24A-A9A5-AE6102944451}" destId="{1EBC3FE8-4A6F-7442-9129-150F8118DDEA}" srcOrd="0" destOrd="0" presId="urn:microsoft.com/office/officeart/2008/layout/HalfCircleOrganizationChart"/>
    <dgm:cxn modelId="{15CF3236-81D0-374B-9057-65323E7EEC62}" type="presOf" srcId="{FE220F8D-0FE8-584E-8BDB-3775E18D3728}" destId="{5D310A1C-7E93-E14A-9F38-9F4BFDD11134}" srcOrd="0" destOrd="0" presId="urn:microsoft.com/office/officeart/2008/layout/HalfCircleOrganizationChart"/>
    <dgm:cxn modelId="{54ACDC97-0C9A-8D42-9693-BEF679E5EF6A}" type="presOf" srcId="{921F844B-8BCA-BD4D-9EE2-1D1536B58524}" destId="{D41A28FF-9D7C-E049-9F81-95EBF4E366AF}" srcOrd="0" destOrd="0" presId="urn:microsoft.com/office/officeart/2008/layout/HalfCircleOrganizationChart"/>
    <dgm:cxn modelId="{2FEB26B7-2714-294F-9917-3F10B5F8A93A}" type="presOf" srcId="{26682DDB-D0AF-AC40-89FC-33DDA6C5852B}" destId="{3A494164-DFB0-5B4A-A87A-3F1EC2B7B6CB}" srcOrd="1" destOrd="0" presId="urn:microsoft.com/office/officeart/2008/layout/HalfCircleOrganizationChart"/>
    <dgm:cxn modelId="{267F13CF-8106-7A42-810F-590B2560377E}" type="presOf" srcId="{318866DB-4C54-644C-B5B2-62D81D1CB1ED}" destId="{839C52B7-E823-8B43-9FF8-2B56EEE41FD4}" srcOrd="0" destOrd="0" presId="urn:microsoft.com/office/officeart/2008/layout/HalfCircleOrganizationChart"/>
    <dgm:cxn modelId="{B967961D-6FA0-FD4A-94E3-21B77B000F41}" type="presOf" srcId="{88C386A5-A841-EA42-A28F-B66650749E27}" destId="{79FA37EA-7521-1F4C-A399-95F223771CD3}" srcOrd="0" destOrd="0" presId="urn:microsoft.com/office/officeart/2008/layout/HalfCircleOrganizationChart"/>
    <dgm:cxn modelId="{D873C072-53C9-4B4E-98C8-E4B90C0273B6}"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BC49151A-0859-2A48-9770-0F8517FE82BD}" type="presOf" srcId="{1F264E59-6640-F24A-A9A5-AE6102944451}" destId="{1504E0BF-00D0-3C49-8725-83C91B7265FD}" srcOrd="1" destOrd="0" presId="urn:microsoft.com/office/officeart/2008/layout/HalfCircleOrganizationChart"/>
    <dgm:cxn modelId="{1D2B9147-19B4-9C4F-BFBE-399CB3FE9C40}" type="presOf" srcId="{51B08561-6DC4-1241-9670-0F3CAB408282}" destId="{300B6A78-0C3A-5B4E-AD2F-93B97DA2F56C}"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496BB675-FF7A-4548-B20E-E11A702A8105}" type="presOf" srcId="{D44B9CD4-94DF-B64E-820E-95E84117F9D4}" destId="{9E682431-A48B-7A40-A59B-56159335E06A}"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A0B2E77E-54DA-1043-9875-B5D7D9BEE8B2}"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D6F4D28-B5B0-EB4B-8015-99D57912D815}" type="presOf" srcId="{64903026-723B-164B-9176-ABC25F3A9F67}" destId="{2D06822F-24C2-554F-BA78-811C34A3B1A5}" srcOrd="0" destOrd="0" presId="urn:microsoft.com/office/officeart/2008/layout/HalfCircleOrganizationChart"/>
    <dgm:cxn modelId="{74BB0D4E-77DA-EA4D-AB50-6ED3135754DC}" type="presOf" srcId="{51B08561-6DC4-1241-9670-0F3CAB408282}" destId="{9E51699A-991B-4641-84D2-212B2B027E89}"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2024D9E2-8D68-0041-8A19-26F373BCFB67}" type="presOf" srcId="{64903026-723B-164B-9176-ABC25F3A9F67}" destId="{9428AB28-41E6-0A48-8820-157994D9D30C}" srcOrd="1" destOrd="0" presId="urn:microsoft.com/office/officeart/2008/layout/HalfCircleOrganizationChart"/>
    <dgm:cxn modelId="{87B85D4F-9735-294E-8A8A-D89413CE9E87}" type="presOf" srcId="{D44B9CD4-94DF-B64E-820E-95E84117F9D4}" destId="{A5E4020B-49DD-1B4E-B673-EB8226EE3720}"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990034E0-E4A5-844B-B387-61076821A296}" type="presOf" srcId="{70AA8A8F-8FED-4149-A295-9D1BA95DDC9B}" destId="{192B681F-91C4-AF4E-B79D-C7793AA9A6E3}" srcOrd="0" destOrd="0" presId="urn:microsoft.com/office/officeart/2008/layout/HalfCircleOrganizationChart"/>
    <dgm:cxn modelId="{B861564A-99C9-D247-BD7E-9197F16B222C}" type="presOf" srcId="{067644FF-A968-EB4A-A816-03D30CF9A0C0}" destId="{172ADABA-4E50-1C40-9B0C-7335204F503D}"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B43A601-0363-894D-AF59-EF57742322DE}" type="presOf" srcId="{88C386A5-A841-EA42-A28F-B66650749E27}" destId="{28A1E2BE-67B5-094C-9E05-96B9C0F2F552}" srcOrd="1" destOrd="0" presId="urn:microsoft.com/office/officeart/2008/layout/HalfCircleOrganizationChart"/>
    <dgm:cxn modelId="{00C9995A-D6C2-8E43-A4E9-C8FF031D7097}" type="presOf" srcId="{6B08ED09-B874-D74A-BDB7-F1763A20BFC0}" destId="{45E80E85-8B2F-BE4A-86BC-2DD7EF816D17}" srcOrd="0" destOrd="0" presId="urn:microsoft.com/office/officeart/2008/layout/HalfCircleOrganizationChart"/>
    <dgm:cxn modelId="{64AD2431-7501-F94A-B99D-FD49A4DEA16F}" type="presOf" srcId="{0B51E70B-C752-B649-B1AF-4BE866619E2C}" destId="{F70AC1FB-31CD-AB41-AB2A-30C27B078C73}" srcOrd="0" destOrd="0" presId="urn:microsoft.com/office/officeart/2008/layout/HalfCircleOrganizationChart"/>
    <dgm:cxn modelId="{D35AF73C-CC15-194A-8A9A-F33E333596B3}" type="presOf" srcId="{851EF02D-4E59-5041-89D7-627FB4EC6616}" destId="{709B747C-318A-DB40-B2FE-A27AEB67E54A}" srcOrd="0" destOrd="0" presId="urn:microsoft.com/office/officeart/2008/layout/HalfCircleOrganizationChart"/>
    <dgm:cxn modelId="{CFB62A2E-C11B-2B4A-9940-DE2EF244B06C}" type="presOf" srcId="{A9B3F6A5-C6D1-254C-BD35-1FAB4569ADFA}" destId="{6CC84037-DD20-484A-B7F5-D331EDFCF789}"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613E46DA-2314-264E-8455-178D147B1664}" type="presOf" srcId="{DCFC437A-325F-8D45-B683-EDC55DEB4733}" destId="{D68DF7B4-8542-9446-818C-59947218F8B5}" srcOrd="0" destOrd="0" presId="urn:microsoft.com/office/officeart/2008/layout/HalfCircleOrganizationChart"/>
    <dgm:cxn modelId="{4A483773-8119-0648-90AA-B3571C966C4B}" type="presOf" srcId="{26682DDB-D0AF-AC40-89FC-33DDA6C5852B}" destId="{79B657D3-E685-EE40-84FD-F5F87664B2D8}" srcOrd="0" destOrd="0" presId="urn:microsoft.com/office/officeart/2008/layout/HalfCircleOrganizationChart"/>
    <dgm:cxn modelId="{0F68946D-47DE-6C4E-9590-A23E5F164044}" type="presOf" srcId="{FB4FADAE-4F85-8845-80AA-9232AC97EA36}" destId="{102E5C1E-92E6-784F-99D8-8F63D68D2ED2}" srcOrd="0" destOrd="0" presId="urn:microsoft.com/office/officeart/2008/layout/HalfCircleOrganizationChart"/>
    <dgm:cxn modelId="{34ED441B-D6FC-F149-920B-CE278DBEC5EF}" type="presOf" srcId="{70AA8A8F-8FED-4149-A295-9D1BA95DDC9B}" destId="{0BF0BE85-E423-A843-B9AB-EA5B9369F662}" srcOrd="1" destOrd="0" presId="urn:microsoft.com/office/officeart/2008/layout/HalfCircleOrganizationChart"/>
    <dgm:cxn modelId="{3D51C055-803F-5C40-B96E-FBF68F012ED6}" type="presOf" srcId="{A9B3F6A5-C6D1-254C-BD35-1FAB4569ADFA}" destId="{EB05192C-527A-5D41-87F2-2EC5C324EC0B}" srcOrd="0" destOrd="0" presId="urn:microsoft.com/office/officeart/2008/layout/HalfCircleOrganizationChart"/>
    <dgm:cxn modelId="{E58EA13B-8E62-B041-8FFF-EDFF89FE0D40}" type="presParOf" srcId="{D68DF7B4-8542-9446-818C-59947218F8B5}" destId="{8C142624-E278-EF42-A760-9372E64F4E35}" srcOrd="0" destOrd="0" presId="urn:microsoft.com/office/officeart/2008/layout/HalfCircleOrganizationChart"/>
    <dgm:cxn modelId="{6D682255-E106-BA4B-8568-9774712B9A97}" type="presParOf" srcId="{8C142624-E278-EF42-A760-9372E64F4E35}" destId="{0419F53B-788F-444A-A6C3-8372D04550CD}" srcOrd="0" destOrd="0" presId="urn:microsoft.com/office/officeart/2008/layout/HalfCircleOrganizationChart"/>
    <dgm:cxn modelId="{8D427B86-40F3-5746-8B86-429D9C622828}" type="presParOf" srcId="{0419F53B-788F-444A-A6C3-8372D04550CD}" destId="{EB05192C-527A-5D41-87F2-2EC5C324EC0B}" srcOrd="0" destOrd="0" presId="urn:microsoft.com/office/officeart/2008/layout/HalfCircleOrganizationChart"/>
    <dgm:cxn modelId="{4B144727-4519-0540-BB2C-F4AF34ABE6C1}" type="presParOf" srcId="{0419F53B-788F-444A-A6C3-8372D04550CD}" destId="{6AD2DE29-FCC8-C547-A1A0-7EB4A67403DE}" srcOrd="1" destOrd="0" presId="urn:microsoft.com/office/officeart/2008/layout/HalfCircleOrganizationChart"/>
    <dgm:cxn modelId="{CDD7A140-E19F-0142-8F5D-A159CBC30213}" type="presParOf" srcId="{0419F53B-788F-444A-A6C3-8372D04550CD}" destId="{97681BB6-FB53-B940-AE01-EABFD1280AAE}" srcOrd="2" destOrd="0" presId="urn:microsoft.com/office/officeart/2008/layout/HalfCircleOrganizationChart"/>
    <dgm:cxn modelId="{E9A33C82-D397-9A43-882A-F5E9F5695CE2}" type="presParOf" srcId="{0419F53B-788F-444A-A6C3-8372D04550CD}" destId="{6CC84037-DD20-484A-B7F5-D331EDFCF789}" srcOrd="3" destOrd="0" presId="urn:microsoft.com/office/officeart/2008/layout/HalfCircleOrganizationChart"/>
    <dgm:cxn modelId="{E3FC33BF-2310-EB46-8289-9B57B6617CA3}" type="presParOf" srcId="{8C142624-E278-EF42-A760-9372E64F4E35}" destId="{A49555AC-5C29-674A-8009-91FC9632F983}" srcOrd="1" destOrd="0" presId="urn:microsoft.com/office/officeart/2008/layout/HalfCircleOrganizationChart"/>
    <dgm:cxn modelId="{144EFAB4-2FFC-9B4A-99E3-266D442AC6BF}" type="presParOf" srcId="{A49555AC-5C29-674A-8009-91FC9632F983}" destId="{839C52B7-E823-8B43-9FF8-2B56EEE41FD4}" srcOrd="0" destOrd="0" presId="urn:microsoft.com/office/officeart/2008/layout/HalfCircleOrganizationChart"/>
    <dgm:cxn modelId="{5EB07C59-2D8A-B743-8A45-FCB7F9B3AD2F}" type="presParOf" srcId="{A49555AC-5C29-674A-8009-91FC9632F983}" destId="{1B45603D-A7F5-8946-9EDB-0C49E0E725B0}" srcOrd="1" destOrd="0" presId="urn:microsoft.com/office/officeart/2008/layout/HalfCircleOrganizationChart"/>
    <dgm:cxn modelId="{77233824-B8A9-C646-BE00-DAED0FDD7549}" type="presParOf" srcId="{1B45603D-A7F5-8946-9EDB-0C49E0E725B0}" destId="{F6ED177D-F269-234F-B392-2C216624C4A9}" srcOrd="0" destOrd="0" presId="urn:microsoft.com/office/officeart/2008/layout/HalfCircleOrganizationChart"/>
    <dgm:cxn modelId="{77715978-6FE8-DF4B-9A52-1F55CE09A80E}" type="presParOf" srcId="{F6ED177D-F269-234F-B392-2C216624C4A9}" destId="{1EBC3FE8-4A6F-7442-9129-150F8118DDEA}" srcOrd="0" destOrd="0" presId="urn:microsoft.com/office/officeart/2008/layout/HalfCircleOrganizationChart"/>
    <dgm:cxn modelId="{7E346D5A-9930-D844-B9A5-AF4A0A829B37}" type="presParOf" srcId="{F6ED177D-F269-234F-B392-2C216624C4A9}" destId="{42549172-AA64-A840-B29A-9C3F45CE9EE5}" srcOrd="1" destOrd="0" presId="urn:microsoft.com/office/officeart/2008/layout/HalfCircleOrganizationChart"/>
    <dgm:cxn modelId="{85B715B6-AA4B-FC49-B17D-BA9ED72C7D10}" type="presParOf" srcId="{F6ED177D-F269-234F-B392-2C216624C4A9}" destId="{E1FC29C1-E80E-214D-BD6C-5AD13CFE5633}" srcOrd="2" destOrd="0" presId="urn:microsoft.com/office/officeart/2008/layout/HalfCircleOrganizationChart"/>
    <dgm:cxn modelId="{A6A45475-3D75-9942-81AE-20084AFBCEF5}" type="presParOf" srcId="{F6ED177D-F269-234F-B392-2C216624C4A9}" destId="{1504E0BF-00D0-3C49-8725-83C91B7265FD}" srcOrd="3" destOrd="0" presId="urn:microsoft.com/office/officeart/2008/layout/HalfCircleOrganizationChart"/>
    <dgm:cxn modelId="{FB8BFDBF-D53D-D24B-97D0-EB29593C9436}" type="presParOf" srcId="{1B45603D-A7F5-8946-9EDB-0C49E0E725B0}" destId="{1C59311C-77A4-8543-96C5-012AED6A0FC6}" srcOrd="1" destOrd="0" presId="urn:microsoft.com/office/officeart/2008/layout/HalfCircleOrganizationChart"/>
    <dgm:cxn modelId="{A5D741D3-95C4-A643-B473-74A92F80EC2C}" type="presParOf" srcId="{1B45603D-A7F5-8946-9EDB-0C49E0E725B0}" destId="{34E4429F-6A17-A346-98B4-47D38A30F214}" srcOrd="2" destOrd="0" presId="urn:microsoft.com/office/officeart/2008/layout/HalfCircleOrganizationChart"/>
    <dgm:cxn modelId="{CDE88255-764E-4E4D-B1E9-DF6F847FAAB1}" type="presParOf" srcId="{A49555AC-5C29-674A-8009-91FC9632F983}" destId="{2CFFCB8D-9475-BD4B-9887-384F29646124}" srcOrd="2" destOrd="0" presId="urn:microsoft.com/office/officeart/2008/layout/HalfCircleOrganizationChart"/>
    <dgm:cxn modelId="{D868A877-50EA-BA47-B534-2B42CEDF7DBA}" type="presParOf" srcId="{A49555AC-5C29-674A-8009-91FC9632F983}" destId="{59C86635-0565-7040-B9DD-AC3052EA4315}" srcOrd="3" destOrd="0" presId="urn:microsoft.com/office/officeart/2008/layout/HalfCircleOrganizationChart"/>
    <dgm:cxn modelId="{D7D5ECA2-57DF-8949-87FF-06B253221F80}" type="presParOf" srcId="{59C86635-0565-7040-B9DD-AC3052EA4315}" destId="{5834ADD8-E84B-3B4A-B0FB-2D092E4BF926}" srcOrd="0" destOrd="0" presId="urn:microsoft.com/office/officeart/2008/layout/HalfCircleOrganizationChart"/>
    <dgm:cxn modelId="{F98DE364-7895-9C44-8630-741DBE1331DC}" type="presParOf" srcId="{5834ADD8-E84B-3B4A-B0FB-2D092E4BF926}" destId="{9E51699A-991B-4641-84D2-212B2B027E89}" srcOrd="0" destOrd="0" presId="urn:microsoft.com/office/officeart/2008/layout/HalfCircleOrganizationChart"/>
    <dgm:cxn modelId="{EDBBBEAF-A6C7-C04A-BBA9-3E61ED9467F3}" type="presParOf" srcId="{5834ADD8-E84B-3B4A-B0FB-2D092E4BF926}" destId="{B6FDC77A-3C83-BB4E-BC88-7F6692336B41}" srcOrd="1" destOrd="0" presId="urn:microsoft.com/office/officeart/2008/layout/HalfCircleOrganizationChart"/>
    <dgm:cxn modelId="{154E7279-3DE7-A044-8E9D-D4F6EEC0BCF7}" type="presParOf" srcId="{5834ADD8-E84B-3B4A-B0FB-2D092E4BF926}" destId="{B61017B7-CC38-E44F-8EC2-7442FCA629E8}" srcOrd="2" destOrd="0" presId="urn:microsoft.com/office/officeart/2008/layout/HalfCircleOrganizationChart"/>
    <dgm:cxn modelId="{A6654659-CD3A-3F44-948E-A44F10597B5F}" type="presParOf" srcId="{5834ADD8-E84B-3B4A-B0FB-2D092E4BF926}" destId="{300B6A78-0C3A-5B4E-AD2F-93B97DA2F56C}" srcOrd="3" destOrd="0" presId="urn:microsoft.com/office/officeart/2008/layout/HalfCircleOrganizationChart"/>
    <dgm:cxn modelId="{81E3B454-32D9-EA4E-B99D-A801EA6400E0}" type="presParOf" srcId="{59C86635-0565-7040-B9DD-AC3052EA4315}" destId="{EE308B4A-7A03-3E44-8E3A-0773FF338E2D}" srcOrd="1" destOrd="0" presId="urn:microsoft.com/office/officeart/2008/layout/HalfCircleOrganizationChart"/>
    <dgm:cxn modelId="{A3C94E58-AD16-B54D-8322-B29A87667D5F}" type="presParOf" srcId="{59C86635-0565-7040-B9DD-AC3052EA4315}" destId="{43828F01-0673-D442-A2B3-3198087E1EA8}" srcOrd="2" destOrd="0" presId="urn:microsoft.com/office/officeart/2008/layout/HalfCircleOrganizationChart"/>
    <dgm:cxn modelId="{A0E0D15B-DB49-E641-9300-6DF6EDDB5C02}" type="presParOf" srcId="{A49555AC-5C29-674A-8009-91FC9632F983}" destId="{D41A28FF-9D7C-E049-9F81-95EBF4E366AF}" srcOrd="4" destOrd="0" presId="urn:microsoft.com/office/officeart/2008/layout/HalfCircleOrganizationChart"/>
    <dgm:cxn modelId="{72E04AEF-9550-FF4D-96AB-CEA321B4F5DF}" type="presParOf" srcId="{A49555AC-5C29-674A-8009-91FC9632F983}" destId="{765BF392-0BE6-4A45-9CAC-BF4BDF935112}" srcOrd="5" destOrd="0" presId="urn:microsoft.com/office/officeart/2008/layout/HalfCircleOrganizationChart"/>
    <dgm:cxn modelId="{0D06ECC7-182C-504A-8D50-45DD063E6C9A}" type="presParOf" srcId="{765BF392-0BE6-4A45-9CAC-BF4BDF935112}" destId="{19B133D6-4518-D641-9265-D2C36F3821CD}" srcOrd="0" destOrd="0" presId="urn:microsoft.com/office/officeart/2008/layout/HalfCircleOrganizationChart"/>
    <dgm:cxn modelId="{ED71C16F-C9FA-0F4C-8E55-E669C6E9FCF1}" type="presParOf" srcId="{19B133D6-4518-D641-9265-D2C36F3821CD}" destId="{A5E4020B-49DD-1B4E-B673-EB8226EE3720}" srcOrd="0" destOrd="0" presId="urn:microsoft.com/office/officeart/2008/layout/HalfCircleOrganizationChart"/>
    <dgm:cxn modelId="{7E2476A9-3454-D744-9C59-DEA6B3DF4C75}" type="presParOf" srcId="{19B133D6-4518-D641-9265-D2C36F3821CD}" destId="{6FE385BF-D2AB-EC41-94A3-9BBD64D9BC9B}" srcOrd="1" destOrd="0" presId="urn:microsoft.com/office/officeart/2008/layout/HalfCircleOrganizationChart"/>
    <dgm:cxn modelId="{FC4E6423-40C2-0A42-BB20-3C72455ADEA8}" type="presParOf" srcId="{19B133D6-4518-D641-9265-D2C36F3821CD}" destId="{1A7170AA-F5BC-D94A-BA92-7E413503321A}" srcOrd="2" destOrd="0" presId="urn:microsoft.com/office/officeart/2008/layout/HalfCircleOrganizationChart"/>
    <dgm:cxn modelId="{58E0CCD8-1518-FD4C-93EA-860DFF3BDB53}" type="presParOf" srcId="{19B133D6-4518-D641-9265-D2C36F3821CD}" destId="{9E682431-A48B-7A40-A59B-56159335E06A}" srcOrd="3" destOrd="0" presId="urn:microsoft.com/office/officeart/2008/layout/HalfCircleOrganizationChart"/>
    <dgm:cxn modelId="{B189D7FC-7133-B04B-A477-9089F6B6FBE1}" type="presParOf" srcId="{765BF392-0BE6-4A45-9CAC-BF4BDF935112}" destId="{C96AD345-43B3-D140-B119-7B8AC02AC0B2}" srcOrd="1" destOrd="0" presId="urn:microsoft.com/office/officeart/2008/layout/HalfCircleOrganizationChart"/>
    <dgm:cxn modelId="{490BD4CE-0A7F-664C-9A53-C95B5BE390BF}" type="presParOf" srcId="{C96AD345-43B3-D140-B119-7B8AC02AC0B2}" destId="{709B747C-318A-DB40-B2FE-A27AEB67E54A}" srcOrd="0" destOrd="0" presId="urn:microsoft.com/office/officeart/2008/layout/HalfCircleOrganizationChart"/>
    <dgm:cxn modelId="{D6502C37-D0E5-B746-A7D0-CE4B4CC8F3B1}" type="presParOf" srcId="{C96AD345-43B3-D140-B119-7B8AC02AC0B2}" destId="{75247BD8-79E6-CF40-BF0C-3FF975A0D8BA}" srcOrd="1" destOrd="0" presId="urn:microsoft.com/office/officeart/2008/layout/HalfCircleOrganizationChart"/>
    <dgm:cxn modelId="{F4AE6282-7AA6-ED43-8CB4-B3F17F7FC124}" type="presParOf" srcId="{75247BD8-79E6-CF40-BF0C-3FF975A0D8BA}" destId="{A46132A0-D9A6-9942-AD1A-913D81EDE6AB}" srcOrd="0" destOrd="0" presId="urn:microsoft.com/office/officeart/2008/layout/HalfCircleOrganizationChart"/>
    <dgm:cxn modelId="{43DF7879-65BF-1247-95AA-98A37C573E8F}" type="presParOf" srcId="{A46132A0-D9A6-9942-AD1A-913D81EDE6AB}" destId="{2D06822F-24C2-554F-BA78-811C34A3B1A5}" srcOrd="0" destOrd="0" presId="urn:microsoft.com/office/officeart/2008/layout/HalfCircleOrganizationChart"/>
    <dgm:cxn modelId="{98600C00-F186-8B41-A326-383043DA531E}" type="presParOf" srcId="{A46132A0-D9A6-9942-AD1A-913D81EDE6AB}" destId="{577DBC34-A896-B748-9D9E-587430B83FAB}" srcOrd="1" destOrd="0" presId="urn:microsoft.com/office/officeart/2008/layout/HalfCircleOrganizationChart"/>
    <dgm:cxn modelId="{3FFCC9FA-8BC9-FC46-9B9F-6408617A74CB}" type="presParOf" srcId="{A46132A0-D9A6-9942-AD1A-913D81EDE6AB}" destId="{918013B7-1D24-044A-B869-966EE8EB7807}" srcOrd="2" destOrd="0" presId="urn:microsoft.com/office/officeart/2008/layout/HalfCircleOrganizationChart"/>
    <dgm:cxn modelId="{00E424DE-521F-5B48-BD9E-076976818902}" type="presParOf" srcId="{A46132A0-D9A6-9942-AD1A-913D81EDE6AB}" destId="{9428AB28-41E6-0A48-8820-157994D9D30C}" srcOrd="3" destOrd="0" presId="urn:microsoft.com/office/officeart/2008/layout/HalfCircleOrganizationChart"/>
    <dgm:cxn modelId="{9FC4EE0D-394F-5F4A-BC77-82B669707F68}" type="presParOf" srcId="{75247BD8-79E6-CF40-BF0C-3FF975A0D8BA}" destId="{F9B5BAFC-6556-C847-B89A-0DF412C782F6}" srcOrd="1" destOrd="0" presId="urn:microsoft.com/office/officeart/2008/layout/HalfCircleOrganizationChart"/>
    <dgm:cxn modelId="{A789F6F2-F921-CA47-9B72-3204B23ADB55}" type="presParOf" srcId="{75247BD8-79E6-CF40-BF0C-3FF975A0D8BA}" destId="{F29318D9-AE18-0143-BE97-F618C4BC68C9}" srcOrd="2" destOrd="0" presId="urn:microsoft.com/office/officeart/2008/layout/HalfCircleOrganizationChart"/>
    <dgm:cxn modelId="{D4E570C5-3D31-8E4D-A382-E169A3A277CC}" type="presParOf" srcId="{765BF392-0BE6-4A45-9CAC-BF4BDF935112}" destId="{74F1DE5C-62D9-294D-9C28-7ED047F2C1F1}" srcOrd="2" destOrd="0" presId="urn:microsoft.com/office/officeart/2008/layout/HalfCircleOrganizationChart"/>
    <dgm:cxn modelId="{96EFA774-7A41-BF4F-A72E-760EDCF9F34B}" type="presParOf" srcId="{A49555AC-5C29-674A-8009-91FC9632F983}" destId="{F70AC1FB-31CD-AB41-AB2A-30C27B078C73}" srcOrd="6" destOrd="0" presId="urn:microsoft.com/office/officeart/2008/layout/HalfCircleOrganizationChart"/>
    <dgm:cxn modelId="{544AC14F-A319-3740-B71A-63AEA77161C5}" type="presParOf" srcId="{A49555AC-5C29-674A-8009-91FC9632F983}" destId="{79D3F9B6-5C07-594B-8B56-0AFDAB030CBE}" srcOrd="7" destOrd="0" presId="urn:microsoft.com/office/officeart/2008/layout/HalfCircleOrganizationChart"/>
    <dgm:cxn modelId="{ADA213E1-2652-B346-826E-37A9A4C8E9EC}" type="presParOf" srcId="{79D3F9B6-5C07-594B-8B56-0AFDAB030CBE}" destId="{062D1878-5626-4F44-8DFB-84EA745BD08A}" srcOrd="0" destOrd="0" presId="urn:microsoft.com/office/officeart/2008/layout/HalfCircleOrganizationChart"/>
    <dgm:cxn modelId="{91A2A734-6BA2-0C4D-AA7F-12846D8FF275}" type="presParOf" srcId="{062D1878-5626-4F44-8DFB-84EA745BD08A}" destId="{172ADABA-4E50-1C40-9B0C-7335204F503D}" srcOrd="0" destOrd="0" presId="urn:microsoft.com/office/officeart/2008/layout/HalfCircleOrganizationChart"/>
    <dgm:cxn modelId="{678C3D11-DD5A-A849-A38E-AC4F01DB9587}" type="presParOf" srcId="{062D1878-5626-4F44-8DFB-84EA745BD08A}" destId="{0F621EC2-8E12-0549-A2AA-DEA3673AA5A3}" srcOrd="1" destOrd="0" presId="urn:microsoft.com/office/officeart/2008/layout/HalfCircleOrganizationChart"/>
    <dgm:cxn modelId="{14CE0E2A-4074-6D47-97CC-BE6B212FC345}" type="presParOf" srcId="{062D1878-5626-4F44-8DFB-84EA745BD08A}" destId="{80D6CEEA-0B76-5246-A4B8-C94A86E47F03}" srcOrd="2" destOrd="0" presId="urn:microsoft.com/office/officeart/2008/layout/HalfCircleOrganizationChart"/>
    <dgm:cxn modelId="{20A2887E-7074-3147-A273-7273E4D9838F}" type="presParOf" srcId="{062D1878-5626-4F44-8DFB-84EA745BD08A}" destId="{0247B166-BC53-1542-AD63-412179EA14B5}" srcOrd="3" destOrd="0" presId="urn:microsoft.com/office/officeart/2008/layout/HalfCircleOrganizationChart"/>
    <dgm:cxn modelId="{7897EB55-94A6-1849-A479-8BBF5A87E9A3}" type="presParOf" srcId="{79D3F9B6-5C07-594B-8B56-0AFDAB030CBE}" destId="{540E4BFD-77E2-0A4A-AF47-826045A2EAE7}" srcOrd="1" destOrd="0" presId="urn:microsoft.com/office/officeart/2008/layout/HalfCircleOrganizationChart"/>
    <dgm:cxn modelId="{58C92594-D178-6D4F-9D5F-FE83C2F15E23}" type="presParOf" srcId="{540E4BFD-77E2-0A4A-AF47-826045A2EAE7}" destId="{45E80E85-8B2F-BE4A-86BC-2DD7EF816D17}" srcOrd="0" destOrd="0" presId="urn:microsoft.com/office/officeart/2008/layout/HalfCircleOrganizationChart"/>
    <dgm:cxn modelId="{95581E72-7EF3-FF4D-A259-07A09A8FAA0B}" type="presParOf" srcId="{540E4BFD-77E2-0A4A-AF47-826045A2EAE7}" destId="{7D68A9C3-7AFE-884E-A5C2-407FA5A1DE85}" srcOrd="1" destOrd="0" presId="urn:microsoft.com/office/officeart/2008/layout/HalfCircleOrganizationChart"/>
    <dgm:cxn modelId="{D338C36F-774E-E545-8E7F-EF4DBEF2551A}" type="presParOf" srcId="{7D68A9C3-7AFE-884E-A5C2-407FA5A1DE85}" destId="{175B3CA9-6AAF-9A4F-ADB0-B6E62799E89F}" srcOrd="0" destOrd="0" presId="urn:microsoft.com/office/officeart/2008/layout/HalfCircleOrganizationChart"/>
    <dgm:cxn modelId="{6D9D329E-CDA6-AF4D-BF05-3744CCB4AA92}" type="presParOf" srcId="{175B3CA9-6AAF-9A4F-ADB0-B6E62799E89F}" destId="{79FA37EA-7521-1F4C-A399-95F223771CD3}" srcOrd="0" destOrd="0" presId="urn:microsoft.com/office/officeart/2008/layout/HalfCircleOrganizationChart"/>
    <dgm:cxn modelId="{0C7E8ECE-55E7-D34F-BE33-96BE7B2B2559}" type="presParOf" srcId="{175B3CA9-6AAF-9A4F-ADB0-B6E62799E89F}" destId="{A49E9390-BD0F-C24A-9449-9F4ADBBD70B3}" srcOrd="1" destOrd="0" presId="urn:microsoft.com/office/officeart/2008/layout/HalfCircleOrganizationChart"/>
    <dgm:cxn modelId="{C0B7370D-BA02-E74B-8108-CE463D8A149C}" type="presParOf" srcId="{175B3CA9-6AAF-9A4F-ADB0-B6E62799E89F}" destId="{1C426711-9729-3E46-B42D-7809147B8BC6}" srcOrd="2" destOrd="0" presId="urn:microsoft.com/office/officeart/2008/layout/HalfCircleOrganizationChart"/>
    <dgm:cxn modelId="{99659D63-04AF-B142-9B70-1A5166BA2D20}" type="presParOf" srcId="{175B3CA9-6AAF-9A4F-ADB0-B6E62799E89F}" destId="{28A1E2BE-67B5-094C-9E05-96B9C0F2F552}" srcOrd="3" destOrd="0" presId="urn:microsoft.com/office/officeart/2008/layout/HalfCircleOrganizationChart"/>
    <dgm:cxn modelId="{8EE6838F-1454-8E4B-8189-06BE3AD8EF20}" type="presParOf" srcId="{7D68A9C3-7AFE-884E-A5C2-407FA5A1DE85}" destId="{11CC00A4-9717-6747-A608-CA2C7C37A923}" srcOrd="1" destOrd="0" presId="urn:microsoft.com/office/officeart/2008/layout/HalfCircleOrganizationChart"/>
    <dgm:cxn modelId="{1CE276A8-F2A3-034E-969C-492185DCA6FE}" type="presParOf" srcId="{11CC00A4-9717-6747-A608-CA2C7C37A923}" destId="{102E5C1E-92E6-784F-99D8-8F63D68D2ED2}" srcOrd="0" destOrd="0" presId="urn:microsoft.com/office/officeart/2008/layout/HalfCircleOrganizationChart"/>
    <dgm:cxn modelId="{CC874B61-BE18-1F4C-8271-6D3DCA50AAE6}" type="presParOf" srcId="{11CC00A4-9717-6747-A608-CA2C7C37A923}" destId="{63957DCA-AF7B-914E-8BBB-44B073008C15}" srcOrd="1" destOrd="0" presId="urn:microsoft.com/office/officeart/2008/layout/HalfCircleOrganizationChart"/>
    <dgm:cxn modelId="{0C600D09-E9FE-ED48-93E9-69A48B01ADE5}" type="presParOf" srcId="{63957DCA-AF7B-914E-8BBB-44B073008C15}" destId="{B1EF8B2C-84EA-7A47-A4A3-0A7BC4EAD06C}" srcOrd="0" destOrd="0" presId="urn:microsoft.com/office/officeart/2008/layout/HalfCircleOrganizationChart"/>
    <dgm:cxn modelId="{C809A331-37B4-6747-9361-C82B3BEC8E2E}" type="presParOf" srcId="{B1EF8B2C-84EA-7A47-A4A3-0A7BC4EAD06C}" destId="{192B681F-91C4-AF4E-B79D-C7793AA9A6E3}" srcOrd="0" destOrd="0" presId="urn:microsoft.com/office/officeart/2008/layout/HalfCircleOrganizationChart"/>
    <dgm:cxn modelId="{3B5A7A15-8E24-D947-BB1D-C9DD0D36642D}" type="presParOf" srcId="{B1EF8B2C-84EA-7A47-A4A3-0A7BC4EAD06C}" destId="{72EC0DAB-5DCC-3743-989B-0DB7633AC99A}" srcOrd="1" destOrd="0" presId="urn:microsoft.com/office/officeart/2008/layout/HalfCircleOrganizationChart"/>
    <dgm:cxn modelId="{808791E9-5FE3-5D46-AA00-C24831070D0B}" type="presParOf" srcId="{B1EF8B2C-84EA-7A47-A4A3-0A7BC4EAD06C}" destId="{9DE48F64-63EE-6C41-98AA-261C1CF4B2A3}" srcOrd="2" destOrd="0" presId="urn:microsoft.com/office/officeart/2008/layout/HalfCircleOrganizationChart"/>
    <dgm:cxn modelId="{EC343280-3F32-4B4F-9860-45E61B373B4B}" type="presParOf" srcId="{B1EF8B2C-84EA-7A47-A4A3-0A7BC4EAD06C}" destId="{0BF0BE85-E423-A843-B9AB-EA5B9369F662}" srcOrd="3" destOrd="0" presId="urn:microsoft.com/office/officeart/2008/layout/HalfCircleOrganizationChart"/>
    <dgm:cxn modelId="{1FF396EF-9047-A748-BB81-4A3B1355248A}" type="presParOf" srcId="{63957DCA-AF7B-914E-8BBB-44B073008C15}" destId="{18242CA4-A70C-8C46-93EC-382AB38BF6ED}" srcOrd="1" destOrd="0" presId="urn:microsoft.com/office/officeart/2008/layout/HalfCircleOrganizationChart"/>
    <dgm:cxn modelId="{170B50FD-5417-9544-AD8B-23B5C3E1E84D}" type="presParOf" srcId="{63957DCA-AF7B-914E-8BBB-44B073008C15}" destId="{C5E99255-DB7B-6F4D-A5CF-A4526D87AC2F}" srcOrd="2" destOrd="0" presId="urn:microsoft.com/office/officeart/2008/layout/HalfCircleOrganizationChart"/>
    <dgm:cxn modelId="{9BA00E8F-94B8-9C4A-8283-A33F39C0E101}" type="presParOf" srcId="{7D68A9C3-7AFE-884E-A5C2-407FA5A1DE85}" destId="{7E1E19D2-B6CC-E34F-8DFA-78C3989F2998}" srcOrd="2" destOrd="0" presId="urn:microsoft.com/office/officeart/2008/layout/HalfCircleOrganizationChart"/>
    <dgm:cxn modelId="{F1D10020-0100-7F49-84F1-A62EFB47568D}" type="presParOf" srcId="{79D3F9B6-5C07-594B-8B56-0AFDAB030CBE}" destId="{7075C42A-DCAA-5B49-A821-80CC02BDB78F}" srcOrd="2" destOrd="0" presId="urn:microsoft.com/office/officeart/2008/layout/HalfCircleOrganizationChart"/>
    <dgm:cxn modelId="{594BB18A-3913-9046-A992-2843651F4A24}" type="presParOf" srcId="{A49555AC-5C29-674A-8009-91FC9632F983}" destId="{5D310A1C-7E93-E14A-9F38-9F4BFDD11134}" srcOrd="8" destOrd="0" presId="urn:microsoft.com/office/officeart/2008/layout/HalfCircleOrganizationChart"/>
    <dgm:cxn modelId="{349F3768-F2F0-F343-ADE4-DBCA654B41D0}" type="presParOf" srcId="{A49555AC-5C29-674A-8009-91FC9632F983}" destId="{0681FBFB-A88A-A248-8813-82B3CB41ABD4}" srcOrd="9" destOrd="0" presId="urn:microsoft.com/office/officeart/2008/layout/HalfCircleOrganizationChart"/>
    <dgm:cxn modelId="{A61A5C58-026F-F244-9D04-C1147B2EC471}" type="presParOf" srcId="{0681FBFB-A88A-A248-8813-82B3CB41ABD4}" destId="{1FC0C2BC-1A0D-854F-9587-B0AA255DE6C7}" srcOrd="0" destOrd="0" presId="urn:microsoft.com/office/officeart/2008/layout/HalfCircleOrganizationChart"/>
    <dgm:cxn modelId="{8CCBEF3B-CA28-2A4D-8A96-1B2EFD873B50}" type="presParOf" srcId="{1FC0C2BC-1A0D-854F-9587-B0AA255DE6C7}" destId="{79B657D3-E685-EE40-84FD-F5F87664B2D8}" srcOrd="0" destOrd="0" presId="urn:microsoft.com/office/officeart/2008/layout/HalfCircleOrganizationChart"/>
    <dgm:cxn modelId="{E8392E78-2885-894D-A96A-280EEDA53188}" type="presParOf" srcId="{1FC0C2BC-1A0D-854F-9587-B0AA255DE6C7}" destId="{0993E8EE-5E01-1343-BECA-9A7D2BA0EE75}" srcOrd="1" destOrd="0" presId="urn:microsoft.com/office/officeart/2008/layout/HalfCircleOrganizationChart"/>
    <dgm:cxn modelId="{0391D185-32A7-D34D-98A5-C5ABAD2F7A1D}" type="presParOf" srcId="{1FC0C2BC-1A0D-854F-9587-B0AA255DE6C7}" destId="{CF545830-93F8-5145-AD78-E586A0D86EC8}" srcOrd="2" destOrd="0" presId="urn:microsoft.com/office/officeart/2008/layout/HalfCircleOrganizationChart"/>
    <dgm:cxn modelId="{22955BEB-4BF3-F54F-B3B6-69185963D514}" type="presParOf" srcId="{1FC0C2BC-1A0D-854F-9587-B0AA255DE6C7}" destId="{3A494164-DFB0-5B4A-A87A-3F1EC2B7B6CB}" srcOrd="3" destOrd="0" presId="urn:microsoft.com/office/officeart/2008/layout/HalfCircleOrganizationChart"/>
    <dgm:cxn modelId="{1FD05998-660C-9146-A39C-F09166010203}" type="presParOf" srcId="{0681FBFB-A88A-A248-8813-82B3CB41ABD4}" destId="{EE9FF1C4-04C1-7B40-8276-38008F2A7A17}" srcOrd="1" destOrd="0" presId="urn:microsoft.com/office/officeart/2008/layout/HalfCircleOrganizationChart"/>
    <dgm:cxn modelId="{97D05229-D7F3-AC4F-8001-4F197DAA48FB}" type="presParOf" srcId="{0681FBFB-A88A-A248-8813-82B3CB41ABD4}" destId="{FAD3C585-F64C-DD49-8CEE-A2E5826599C3}" srcOrd="2" destOrd="0" presId="urn:microsoft.com/office/officeart/2008/layout/HalfCircleOrganizationChart"/>
    <dgm:cxn modelId="{2280DB0E-B2B6-324F-B827-979046B847F9}"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36C83C-B288-304E-94BF-E61CD5B8E514}" type="doc">
      <dgm:prSet loTypeId="urn:microsoft.com/office/officeart/2005/8/layout/cycle2" loCatId="" qsTypeId="urn:microsoft.com/office/officeart/2005/8/quickstyle/simple2" qsCatId="simple" csTypeId="urn:microsoft.com/office/officeart/2005/8/colors/accent1_2" csCatId="accent1" phldr="1"/>
      <dgm:spPr/>
      <dgm:t>
        <a:bodyPr/>
        <a:lstStyle/>
        <a:p>
          <a:endParaRPr lang="en-US"/>
        </a:p>
      </dgm:t>
    </dgm:pt>
    <dgm:pt modelId="{3F36FED0-EF5E-1A42-98BA-F725FCC46927}">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pPr algn="ctr"/>
          <a:r>
            <a:rPr lang="en-US" dirty="0"/>
            <a:t>make change</a:t>
          </a:r>
        </a:p>
      </dgm:t>
    </dgm:pt>
    <dgm:pt modelId="{BBC748EC-79B0-9343-9059-53D2B5251A9F}" type="parTrans" cxnId="{59020AB6-FAED-8F4E-89F4-E3858D7A8820}">
      <dgm:prSet/>
      <dgm:spPr/>
      <dgm:t>
        <a:bodyPr/>
        <a:lstStyle/>
        <a:p>
          <a:pPr algn="ctr"/>
          <a:endParaRPr lang="en-US"/>
        </a:p>
      </dgm:t>
    </dgm:pt>
    <dgm:pt modelId="{1BDAC051-1D86-9649-9776-B82766636A19}" type="sibTrans" cxnId="{59020AB6-FAED-8F4E-89F4-E3858D7A8820}">
      <dgm:prSet/>
      <dgm:spPr/>
      <dgm:t>
        <a:bodyPr/>
        <a:lstStyle/>
        <a:p>
          <a:pPr algn="ctr"/>
          <a:endParaRPr lang="en-US"/>
        </a:p>
      </dgm:t>
    </dgm:pt>
    <dgm:pt modelId="{3FA566BD-5967-2544-BD1D-F073F6C40B58}">
      <dgm:prSet phldrT="[Text]"/>
      <dgm:spPr/>
      <dgm:t>
        <a:bodyPr/>
        <a:lstStyle/>
        <a:p>
          <a:pPr algn="ctr"/>
          <a:r>
            <a:rPr lang="en-US" dirty="0"/>
            <a:t>run chef-client</a:t>
          </a:r>
        </a:p>
      </dgm:t>
    </dgm:pt>
    <dgm:pt modelId="{66446A9F-23D4-494C-8D15-010680B0DE03}" type="sibTrans" cxnId="{28442EE0-4B07-9744-AFB0-5C5CC223202A}">
      <dgm:prSet/>
      <dgm:spPr/>
      <dgm:t>
        <a:bodyPr/>
        <a:lstStyle/>
        <a:p>
          <a:pPr algn="ctr"/>
          <a:endParaRPr lang="en-US"/>
        </a:p>
      </dgm:t>
    </dgm:pt>
    <dgm:pt modelId="{00D0E1B9-7C3D-A74C-955C-B94304F4B352}" type="parTrans" cxnId="{28442EE0-4B07-9744-AFB0-5C5CC223202A}">
      <dgm:prSet/>
      <dgm:spPr/>
      <dgm:t>
        <a:bodyPr/>
        <a:lstStyle/>
        <a:p>
          <a:pPr algn="ctr"/>
          <a:endParaRPr lang="en-US"/>
        </a:p>
      </dgm:t>
    </dgm:pt>
    <dgm:pt modelId="{52016F2E-FC5B-4C4F-8DB8-7A4532486296}">
      <dgm:prSet phldrT="[Text]"/>
      <dgm:spPr/>
      <dgm:t>
        <a:bodyPr/>
        <a:lstStyle/>
        <a:p>
          <a:pPr algn="ctr"/>
          <a:r>
            <a:rPr lang="en-US" dirty="0"/>
            <a:t>bootstrap machine</a:t>
          </a:r>
        </a:p>
      </dgm:t>
    </dgm:pt>
    <dgm:pt modelId="{54530FEA-48EB-A341-BC9F-3A8FF18CC516}" type="sibTrans" cxnId="{2E295BBB-B1EF-8A47-9617-FED067CFF55A}">
      <dgm:prSet/>
      <dgm:spPr/>
      <dgm:t>
        <a:bodyPr/>
        <a:lstStyle/>
        <a:p>
          <a:pPr algn="ctr"/>
          <a:endParaRPr lang="en-US"/>
        </a:p>
      </dgm:t>
    </dgm:pt>
    <dgm:pt modelId="{1E960FEB-E50A-A745-BF50-03470881EAA3}" type="parTrans" cxnId="{2E295BBB-B1EF-8A47-9617-FED067CFF55A}">
      <dgm:prSet/>
      <dgm:spPr/>
      <dgm:t>
        <a:bodyPr/>
        <a:lstStyle/>
        <a:p>
          <a:pPr algn="ctr"/>
          <a:endParaRPr lang="en-US"/>
        </a:p>
      </dgm:t>
    </dgm:pt>
    <dgm:pt modelId="{991DCA35-E91D-B649-B58B-8104F1A6AECB}">
      <dgm:prSet phldrT="[Text]"/>
      <dgm:spPr/>
      <dgm:t>
        <a:bodyPr/>
        <a:lstStyle/>
        <a:p>
          <a:pPr algn="ctr"/>
          <a:r>
            <a:rPr lang="en-US" dirty="0"/>
            <a:t>provision machine</a:t>
          </a:r>
        </a:p>
      </dgm:t>
    </dgm:pt>
    <dgm:pt modelId="{DB7055CB-533B-5948-A8A4-913ED397A03C}" type="sibTrans" cxnId="{346C8BE2-B944-8143-B6A0-D8325F348E83}">
      <dgm:prSet/>
      <dgm:spPr/>
      <dgm:t>
        <a:bodyPr/>
        <a:lstStyle/>
        <a:p>
          <a:pPr algn="ctr"/>
          <a:endParaRPr lang="en-US"/>
        </a:p>
      </dgm:t>
    </dgm:pt>
    <dgm:pt modelId="{A815B055-67D2-3345-B1C1-93D3B54A99D3}" type="parTrans" cxnId="{346C8BE2-B944-8143-B6A0-D8325F348E83}">
      <dgm:prSet/>
      <dgm:spPr/>
      <dgm:t>
        <a:bodyPr/>
        <a:lstStyle/>
        <a:p>
          <a:pPr algn="ctr"/>
          <a:endParaRPr lang="en-US"/>
        </a:p>
      </dgm:t>
    </dgm:pt>
    <dgm:pt modelId="{56B83FC8-630A-654C-967A-D3A8D923ADAA}">
      <dgm:prSet phldrT="[Text]"/>
      <dgm:spPr/>
      <dgm:t>
        <a:bodyPr/>
        <a:lstStyle/>
        <a:p>
          <a:pPr algn="ctr"/>
          <a:r>
            <a:rPr lang="en-US" dirty="0"/>
            <a:t>upload cookbook</a:t>
          </a:r>
        </a:p>
      </dgm:t>
    </dgm:pt>
    <dgm:pt modelId="{0D7C27DE-7D4D-A847-9D73-17717295B629}" type="sibTrans" cxnId="{DCABB525-D7FE-6744-BC76-D58344FA1D9E}">
      <dgm:prSet/>
      <dgm:spPr/>
      <dgm:t>
        <a:bodyPr/>
        <a:lstStyle/>
        <a:p>
          <a:pPr algn="ctr"/>
          <a:endParaRPr lang="en-US"/>
        </a:p>
      </dgm:t>
    </dgm:pt>
    <dgm:pt modelId="{26BF0F39-2F2B-5B4C-92A9-FDADBA7D936C}" type="parTrans" cxnId="{DCABB525-D7FE-6744-BC76-D58344FA1D9E}">
      <dgm:prSet/>
      <dgm:spPr/>
      <dgm:t>
        <a:bodyPr/>
        <a:lstStyle/>
        <a:p>
          <a:pPr algn="ctr"/>
          <a:endParaRPr lang="en-US"/>
        </a:p>
      </dgm:t>
    </dgm:pt>
    <dgm:pt modelId="{CDB4AFFD-35E7-264B-9BBD-A621B18FE722}">
      <dgm:prSet phldrT="[Text]"/>
      <dgm:spPr>
        <a:solidFill>
          <a:srgbClr val="008000"/>
        </a:solidFill>
      </dgm:spPr>
      <dgm:t>
        <a:bodyPr/>
        <a:lstStyle/>
        <a:p>
          <a:pPr algn="ctr"/>
          <a:r>
            <a:rPr lang="en-US" dirty="0"/>
            <a:t>ad hoc</a:t>
          </a:r>
          <a:r>
            <a:rPr lang="en-US" baseline="0" dirty="0"/>
            <a:t> verification</a:t>
          </a:r>
          <a:endParaRPr lang="en-US" dirty="0"/>
        </a:p>
      </dgm:t>
    </dgm:pt>
    <dgm:pt modelId="{D0257083-3B53-434C-B1FA-801D9BC35039}" type="parTrans" cxnId="{4F6A554F-F593-E546-805F-2FA25142AAF4}">
      <dgm:prSet/>
      <dgm:spPr/>
      <dgm:t>
        <a:bodyPr/>
        <a:lstStyle/>
        <a:p>
          <a:pPr algn="ctr"/>
          <a:endParaRPr lang="en-US"/>
        </a:p>
      </dgm:t>
    </dgm:pt>
    <dgm:pt modelId="{023F43F1-4240-0640-B914-4E7AE7038AFC}" type="sibTrans" cxnId="{4F6A554F-F593-E546-805F-2FA25142AAF4}">
      <dgm:prSet/>
      <dgm:spPr/>
      <dgm:t>
        <a:bodyPr/>
        <a:lstStyle/>
        <a:p>
          <a:pPr algn="ctr"/>
          <a:endParaRPr lang="en-US"/>
        </a:p>
      </dgm:t>
    </dgm:pt>
    <dgm:pt modelId="{EDEB5E0A-30F0-A54A-B0F8-F331AEF54BDD}" type="pres">
      <dgm:prSet presAssocID="{C236C83C-B288-304E-94BF-E61CD5B8E514}" presName="cycle" presStyleCnt="0">
        <dgm:presLayoutVars>
          <dgm:dir/>
          <dgm:resizeHandles val="exact"/>
        </dgm:presLayoutVars>
      </dgm:prSet>
      <dgm:spPr/>
      <dgm:t>
        <a:bodyPr/>
        <a:lstStyle/>
        <a:p>
          <a:endParaRPr lang="en-US"/>
        </a:p>
      </dgm:t>
    </dgm:pt>
    <dgm:pt modelId="{94E626C9-F87A-E043-A22D-F6B29DD1EF98}" type="pres">
      <dgm:prSet presAssocID="{3F36FED0-EF5E-1A42-98BA-F725FCC46927}" presName="node" presStyleLbl="node1" presStyleIdx="0" presStyleCnt="6">
        <dgm:presLayoutVars>
          <dgm:bulletEnabled val="1"/>
        </dgm:presLayoutVars>
      </dgm:prSet>
      <dgm:spPr/>
      <dgm:t>
        <a:bodyPr/>
        <a:lstStyle/>
        <a:p>
          <a:endParaRPr lang="en-US"/>
        </a:p>
      </dgm:t>
    </dgm:pt>
    <dgm:pt modelId="{0FC4F28F-3C3C-8D46-A2CB-819F5E0BA797}" type="pres">
      <dgm:prSet presAssocID="{1BDAC051-1D86-9649-9776-B82766636A19}" presName="sibTrans" presStyleLbl="sibTrans2D1" presStyleIdx="0" presStyleCnt="6"/>
      <dgm:spPr/>
      <dgm:t>
        <a:bodyPr/>
        <a:lstStyle/>
        <a:p>
          <a:endParaRPr lang="en-US"/>
        </a:p>
      </dgm:t>
    </dgm:pt>
    <dgm:pt modelId="{05D3C2B6-C474-AA4C-80D9-CA9A6F3D9CE6}" type="pres">
      <dgm:prSet presAssocID="{1BDAC051-1D86-9649-9776-B82766636A19}" presName="connectorText" presStyleLbl="sibTrans2D1" presStyleIdx="0" presStyleCnt="6"/>
      <dgm:spPr/>
      <dgm:t>
        <a:bodyPr/>
        <a:lstStyle/>
        <a:p>
          <a:endParaRPr lang="en-US"/>
        </a:p>
      </dgm:t>
    </dgm:pt>
    <dgm:pt modelId="{135C90DA-3EC2-A54F-866A-BB18EEF25E45}" type="pres">
      <dgm:prSet presAssocID="{56B83FC8-630A-654C-967A-D3A8D923ADAA}" presName="node" presStyleLbl="node1" presStyleIdx="1" presStyleCnt="6">
        <dgm:presLayoutVars>
          <dgm:bulletEnabled val="1"/>
        </dgm:presLayoutVars>
      </dgm:prSet>
      <dgm:spPr/>
      <dgm:t>
        <a:bodyPr/>
        <a:lstStyle/>
        <a:p>
          <a:endParaRPr lang="en-US"/>
        </a:p>
      </dgm:t>
    </dgm:pt>
    <dgm:pt modelId="{069690A2-A8DE-8D4D-9E05-D20B4AD80AD5}" type="pres">
      <dgm:prSet presAssocID="{0D7C27DE-7D4D-A847-9D73-17717295B629}" presName="sibTrans" presStyleLbl="sibTrans2D1" presStyleIdx="1" presStyleCnt="6"/>
      <dgm:spPr/>
      <dgm:t>
        <a:bodyPr/>
        <a:lstStyle/>
        <a:p>
          <a:endParaRPr lang="en-US"/>
        </a:p>
      </dgm:t>
    </dgm:pt>
    <dgm:pt modelId="{820F0926-7D71-014F-B7B6-834D588F001B}" type="pres">
      <dgm:prSet presAssocID="{0D7C27DE-7D4D-A847-9D73-17717295B629}" presName="connectorText" presStyleLbl="sibTrans2D1" presStyleIdx="1" presStyleCnt="6"/>
      <dgm:spPr/>
      <dgm:t>
        <a:bodyPr/>
        <a:lstStyle/>
        <a:p>
          <a:endParaRPr lang="en-US"/>
        </a:p>
      </dgm:t>
    </dgm:pt>
    <dgm:pt modelId="{355913FF-97CF-6343-854B-F45A3E4AD525}" type="pres">
      <dgm:prSet presAssocID="{991DCA35-E91D-B649-B58B-8104F1A6AECB}" presName="node" presStyleLbl="node1" presStyleIdx="2" presStyleCnt="6">
        <dgm:presLayoutVars>
          <dgm:bulletEnabled val="1"/>
        </dgm:presLayoutVars>
      </dgm:prSet>
      <dgm:spPr/>
      <dgm:t>
        <a:bodyPr/>
        <a:lstStyle/>
        <a:p>
          <a:endParaRPr lang="en-US"/>
        </a:p>
      </dgm:t>
    </dgm:pt>
    <dgm:pt modelId="{C45BB854-D005-BB4E-B171-E5A2DA33D7C6}" type="pres">
      <dgm:prSet presAssocID="{DB7055CB-533B-5948-A8A4-913ED397A03C}" presName="sibTrans" presStyleLbl="sibTrans2D1" presStyleIdx="2" presStyleCnt="6"/>
      <dgm:spPr/>
      <dgm:t>
        <a:bodyPr/>
        <a:lstStyle/>
        <a:p>
          <a:endParaRPr lang="en-US"/>
        </a:p>
      </dgm:t>
    </dgm:pt>
    <dgm:pt modelId="{075EDDB9-0C96-2B43-A392-A0ECBF74C743}" type="pres">
      <dgm:prSet presAssocID="{DB7055CB-533B-5948-A8A4-913ED397A03C}" presName="connectorText" presStyleLbl="sibTrans2D1" presStyleIdx="2" presStyleCnt="6"/>
      <dgm:spPr/>
      <dgm:t>
        <a:bodyPr/>
        <a:lstStyle/>
        <a:p>
          <a:endParaRPr lang="en-US"/>
        </a:p>
      </dgm:t>
    </dgm:pt>
    <dgm:pt modelId="{277BD6EF-3286-4548-ACB0-5BD048391FD5}" type="pres">
      <dgm:prSet presAssocID="{52016F2E-FC5B-4C4F-8DB8-7A4532486296}" presName="node" presStyleLbl="node1" presStyleIdx="3" presStyleCnt="6">
        <dgm:presLayoutVars>
          <dgm:bulletEnabled val="1"/>
        </dgm:presLayoutVars>
      </dgm:prSet>
      <dgm:spPr/>
      <dgm:t>
        <a:bodyPr/>
        <a:lstStyle/>
        <a:p>
          <a:endParaRPr lang="en-US"/>
        </a:p>
      </dgm:t>
    </dgm:pt>
    <dgm:pt modelId="{4BD5D680-E82F-D842-9581-4C08B85C229F}" type="pres">
      <dgm:prSet presAssocID="{54530FEA-48EB-A341-BC9F-3A8FF18CC516}" presName="sibTrans" presStyleLbl="sibTrans2D1" presStyleIdx="3" presStyleCnt="6"/>
      <dgm:spPr/>
      <dgm:t>
        <a:bodyPr/>
        <a:lstStyle/>
        <a:p>
          <a:endParaRPr lang="en-US"/>
        </a:p>
      </dgm:t>
    </dgm:pt>
    <dgm:pt modelId="{46692498-78BE-4D48-A59A-4B892CAE6AC6}" type="pres">
      <dgm:prSet presAssocID="{54530FEA-48EB-A341-BC9F-3A8FF18CC516}" presName="connectorText" presStyleLbl="sibTrans2D1" presStyleIdx="3" presStyleCnt="6"/>
      <dgm:spPr/>
      <dgm:t>
        <a:bodyPr/>
        <a:lstStyle/>
        <a:p>
          <a:endParaRPr lang="en-US"/>
        </a:p>
      </dgm:t>
    </dgm:pt>
    <dgm:pt modelId="{4C2C4433-38AC-2D40-992F-92C864C62041}" type="pres">
      <dgm:prSet presAssocID="{3FA566BD-5967-2544-BD1D-F073F6C40B58}" presName="node" presStyleLbl="node1" presStyleIdx="4" presStyleCnt="6">
        <dgm:presLayoutVars>
          <dgm:bulletEnabled val="1"/>
        </dgm:presLayoutVars>
      </dgm:prSet>
      <dgm:spPr/>
      <dgm:t>
        <a:bodyPr/>
        <a:lstStyle/>
        <a:p>
          <a:endParaRPr lang="en-US"/>
        </a:p>
      </dgm:t>
    </dgm:pt>
    <dgm:pt modelId="{33FBB568-E1BF-1D48-8976-37B629C706B2}" type="pres">
      <dgm:prSet presAssocID="{66446A9F-23D4-494C-8D15-010680B0DE03}" presName="sibTrans" presStyleLbl="sibTrans2D1" presStyleIdx="4" presStyleCnt="6"/>
      <dgm:spPr/>
      <dgm:t>
        <a:bodyPr/>
        <a:lstStyle/>
        <a:p>
          <a:endParaRPr lang="en-US"/>
        </a:p>
      </dgm:t>
    </dgm:pt>
    <dgm:pt modelId="{4F5F3730-54DE-084B-91AE-9EC8B5553FA5}" type="pres">
      <dgm:prSet presAssocID="{66446A9F-23D4-494C-8D15-010680B0DE03}" presName="connectorText" presStyleLbl="sibTrans2D1" presStyleIdx="4" presStyleCnt="6"/>
      <dgm:spPr/>
      <dgm:t>
        <a:bodyPr/>
        <a:lstStyle/>
        <a:p>
          <a:endParaRPr lang="en-US"/>
        </a:p>
      </dgm:t>
    </dgm:pt>
    <dgm:pt modelId="{C80D0CE8-CCC4-254A-ADE6-18CC87CC4ACE}" type="pres">
      <dgm:prSet presAssocID="{CDB4AFFD-35E7-264B-9BBD-A621B18FE722}" presName="node" presStyleLbl="node1" presStyleIdx="5" presStyleCnt="6">
        <dgm:presLayoutVars>
          <dgm:bulletEnabled val="1"/>
        </dgm:presLayoutVars>
      </dgm:prSet>
      <dgm:spPr/>
      <dgm:t>
        <a:bodyPr/>
        <a:lstStyle/>
        <a:p>
          <a:endParaRPr lang="en-US"/>
        </a:p>
      </dgm:t>
    </dgm:pt>
    <dgm:pt modelId="{587BAFEE-4925-584C-98DC-D956EB2383A2}" type="pres">
      <dgm:prSet presAssocID="{023F43F1-4240-0640-B914-4E7AE7038AFC}" presName="sibTrans" presStyleLbl="sibTrans2D1" presStyleIdx="5" presStyleCnt="6"/>
      <dgm:spPr/>
      <dgm:t>
        <a:bodyPr/>
        <a:lstStyle/>
        <a:p>
          <a:endParaRPr lang="en-US"/>
        </a:p>
      </dgm:t>
    </dgm:pt>
    <dgm:pt modelId="{F31AD22F-6A84-7A40-91FB-F8520167703B}" type="pres">
      <dgm:prSet presAssocID="{023F43F1-4240-0640-B914-4E7AE7038AFC}" presName="connectorText" presStyleLbl="sibTrans2D1" presStyleIdx="5" presStyleCnt="6"/>
      <dgm:spPr/>
      <dgm:t>
        <a:bodyPr/>
        <a:lstStyle/>
        <a:p>
          <a:endParaRPr lang="en-US"/>
        </a:p>
      </dgm:t>
    </dgm:pt>
  </dgm:ptLst>
  <dgm:cxnLst>
    <dgm:cxn modelId="{5F36DED6-3366-7445-AE75-7BAFEE444923}" type="presOf" srcId="{3FA566BD-5967-2544-BD1D-F073F6C40B58}" destId="{4C2C4433-38AC-2D40-992F-92C864C62041}" srcOrd="0" destOrd="0" presId="urn:microsoft.com/office/officeart/2005/8/layout/cycle2"/>
    <dgm:cxn modelId="{3928386B-DC06-ED41-A661-D26240C37622}" type="presOf" srcId="{3F36FED0-EF5E-1A42-98BA-F725FCC46927}" destId="{94E626C9-F87A-E043-A22D-F6B29DD1EF98}" srcOrd="0" destOrd="0" presId="urn:microsoft.com/office/officeart/2005/8/layout/cycle2"/>
    <dgm:cxn modelId="{CBE728DF-F3BB-0744-90BB-84865A58786B}" type="presOf" srcId="{023F43F1-4240-0640-B914-4E7AE7038AFC}" destId="{587BAFEE-4925-584C-98DC-D956EB2383A2}" srcOrd="0" destOrd="0" presId="urn:microsoft.com/office/officeart/2005/8/layout/cycle2"/>
    <dgm:cxn modelId="{4F6A554F-F593-E546-805F-2FA25142AAF4}" srcId="{C236C83C-B288-304E-94BF-E61CD5B8E514}" destId="{CDB4AFFD-35E7-264B-9BBD-A621B18FE722}" srcOrd="5" destOrd="0" parTransId="{D0257083-3B53-434C-B1FA-801D9BC35039}" sibTransId="{023F43F1-4240-0640-B914-4E7AE7038AFC}"/>
    <dgm:cxn modelId="{4C9543EB-83A7-F84B-87BB-5D54EB1393DF}" type="presOf" srcId="{023F43F1-4240-0640-B914-4E7AE7038AFC}" destId="{F31AD22F-6A84-7A40-91FB-F8520167703B}" srcOrd="1" destOrd="0" presId="urn:microsoft.com/office/officeart/2005/8/layout/cycle2"/>
    <dgm:cxn modelId="{EAE2C8FE-A9A8-D743-A42B-05C97B000FC4}" type="presOf" srcId="{C236C83C-B288-304E-94BF-E61CD5B8E514}" destId="{EDEB5E0A-30F0-A54A-B0F8-F331AEF54BDD}" srcOrd="0" destOrd="0" presId="urn:microsoft.com/office/officeart/2005/8/layout/cycle2"/>
    <dgm:cxn modelId="{346C8BE2-B944-8143-B6A0-D8325F348E83}" srcId="{C236C83C-B288-304E-94BF-E61CD5B8E514}" destId="{991DCA35-E91D-B649-B58B-8104F1A6AECB}" srcOrd="2" destOrd="0" parTransId="{A815B055-67D2-3345-B1C1-93D3B54A99D3}" sibTransId="{DB7055CB-533B-5948-A8A4-913ED397A03C}"/>
    <dgm:cxn modelId="{276E8E4E-6D0F-AD4F-AD4D-2A1B54F874E4}" type="presOf" srcId="{1BDAC051-1D86-9649-9776-B82766636A19}" destId="{0FC4F28F-3C3C-8D46-A2CB-819F5E0BA797}" srcOrd="0" destOrd="0" presId="urn:microsoft.com/office/officeart/2005/8/layout/cycle2"/>
    <dgm:cxn modelId="{0FE64A83-6907-F747-A070-7EB62A483F82}" type="presOf" srcId="{66446A9F-23D4-494C-8D15-010680B0DE03}" destId="{33FBB568-E1BF-1D48-8976-37B629C706B2}" srcOrd="0" destOrd="0" presId="urn:microsoft.com/office/officeart/2005/8/layout/cycle2"/>
    <dgm:cxn modelId="{D7C39989-B0B1-4E4E-AA6D-C49AA6AC8378}" type="presOf" srcId="{1BDAC051-1D86-9649-9776-B82766636A19}" destId="{05D3C2B6-C474-AA4C-80D9-CA9A6F3D9CE6}" srcOrd="1" destOrd="0" presId="urn:microsoft.com/office/officeart/2005/8/layout/cycle2"/>
    <dgm:cxn modelId="{939DAB54-4F0F-C64B-94BA-CBCC5196448A}" type="presOf" srcId="{991DCA35-E91D-B649-B58B-8104F1A6AECB}" destId="{355913FF-97CF-6343-854B-F45A3E4AD525}" srcOrd="0" destOrd="0" presId="urn:microsoft.com/office/officeart/2005/8/layout/cycle2"/>
    <dgm:cxn modelId="{215A93A8-C598-5B44-86BA-3579C3B274F8}" type="presOf" srcId="{52016F2E-FC5B-4C4F-8DB8-7A4532486296}" destId="{277BD6EF-3286-4548-ACB0-5BD048391FD5}" srcOrd="0" destOrd="0" presId="urn:microsoft.com/office/officeart/2005/8/layout/cycle2"/>
    <dgm:cxn modelId="{37C5387C-F6E2-C34B-8E33-7837A92D5AD0}" type="presOf" srcId="{56B83FC8-630A-654C-967A-D3A8D923ADAA}" destId="{135C90DA-3EC2-A54F-866A-BB18EEF25E45}" srcOrd="0" destOrd="0" presId="urn:microsoft.com/office/officeart/2005/8/layout/cycle2"/>
    <dgm:cxn modelId="{2E295BBB-B1EF-8A47-9617-FED067CFF55A}" srcId="{C236C83C-B288-304E-94BF-E61CD5B8E514}" destId="{52016F2E-FC5B-4C4F-8DB8-7A4532486296}" srcOrd="3" destOrd="0" parTransId="{1E960FEB-E50A-A745-BF50-03470881EAA3}" sibTransId="{54530FEA-48EB-A341-BC9F-3A8FF18CC516}"/>
    <dgm:cxn modelId="{59020AB6-FAED-8F4E-89F4-E3858D7A8820}" srcId="{C236C83C-B288-304E-94BF-E61CD5B8E514}" destId="{3F36FED0-EF5E-1A42-98BA-F725FCC46927}" srcOrd="0" destOrd="0" parTransId="{BBC748EC-79B0-9343-9059-53D2B5251A9F}" sibTransId="{1BDAC051-1D86-9649-9776-B82766636A19}"/>
    <dgm:cxn modelId="{DCABB525-D7FE-6744-BC76-D58344FA1D9E}" srcId="{C236C83C-B288-304E-94BF-E61CD5B8E514}" destId="{56B83FC8-630A-654C-967A-D3A8D923ADAA}" srcOrd="1" destOrd="0" parTransId="{26BF0F39-2F2B-5B4C-92A9-FDADBA7D936C}" sibTransId="{0D7C27DE-7D4D-A847-9D73-17717295B629}"/>
    <dgm:cxn modelId="{43C03B79-FE99-A84B-B63B-9F9839393555}" type="presOf" srcId="{DB7055CB-533B-5948-A8A4-913ED397A03C}" destId="{075EDDB9-0C96-2B43-A392-A0ECBF74C743}" srcOrd="1" destOrd="0" presId="urn:microsoft.com/office/officeart/2005/8/layout/cycle2"/>
    <dgm:cxn modelId="{D0F30DDF-4DB3-D145-9DE5-92BD8672C188}" type="presOf" srcId="{DB7055CB-533B-5948-A8A4-913ED397A03C}" destId="{C45BB854-D005-BB4E-B171-E5A2DA33D7C6}" srcOrd="0" destOrd="0" presId="urn:microsoft.com/office/officeart/2005/8/layout/cycle2"/>
    <dgm:cxn modelId="{5D08F9CD-EA5C-1A49-995B-3E3AF02D2DEA}" type="presOf" srcId="{0D7C27DE-7D4D-A847-9D73-17717295B629}" destId="{820F0926-7D71-014F-B7B6-834D588F001B}" srcOrd="1" destOrd="0" presId="urn:microsoft.com/office/officeart/2005/8/layout/cycle2"/>
    <dgm:cxn modelId="{697C4A31-98D6-8545-BF70-9FD190BC2542}" type="presOf" srcId="{CDB4AFFD-35E7-264B-9BBD-A621B18FE722}" destId="{C80D0CE8-CCC4-254A-ADE6-18CC87CC4ACE}" srcOrd="0" destOrd="0" presId="urn:microsoft.com/office/officeart/2005/8/layout/cycle2"/>
    <dgm:cxn modelId="{152690A5-4C18-8141-B0FB-24D0A4CCF85C}" type="presOf" srcId="{66446A9F-23D4-494C-8D15-010680B0DE03}" destId="{4F5F3730-54DE-084B-91AE-9EC8B5553FA5}" srcOrd="1" destOrd="0" presId="urn:microsoft.com/office/officeart/2005/8/layout/cycle2"/>
    <dgm:cxn modelId="{32234939-2ED7-EF46-B0DF-29FD54A5FC85}" type="presOf" srcId="{54530FEA-48EB-A341-BC9F-3A8FF18CC516}" destId="{46692498-78BE-4D48-A59A-4B892CAE6AC6}" srcOrd="1" destOrd="0" presId="urn:microsoft.com/office/officeart/2005/8/layout/cycle2"/>
    <dgm:cxn modelId="{B9A4C0D8-6B9A-4344-893B-8AD9015AFCD0}" type="presOf" srcId="{0D7C27DE-7D4D-A847-9D73-17717295B629}" destId="{069690A2-A8DE-8D4D-9E05-D20B4AD80AD5}" srcOrd="0" destOrd="0" presId="urn:microsoft.com/office/officeart/2005/8/layout/cycle2"/>
    <dgm:cxn modelId="{28442EE0-4B07-9744-AFB0-5C5CC223202A}" srcId="{C236C83C-B288-304E-94BF-E61CD5B8E514}" destId="{3FA566BD-5967-2544-BD1D-F073F6C40B58}" srcOrd="4" destOrd="0" parTransId="{00D0E1B9-7C3D-A74C-955C-B94304F4B352}" sibTransId="{66446A9F-23D4-494C-8D15-010680B0DE03}"/>
    <dgm:cxn modelId="{9540FEEF-8366-BB43-9A38-489D923D39F0}" type="presOf" srcId="{54530FEA-48EB-A341-BC9F-3A8FF18CC516}" destId="{4BD5D680-E82F-D842-9581-4C08B85C229F}" srcOrd="0" destOrd="0" presId="urn:microsoft.com/office/officeart/2005/8/layout/cycle2"/>
    <dgm:cxn modelId="{F2280916-C1D3-B348-A90C-9F9250E32385}" type="presParOf" srcId="{EDEB5E0A-30F0-A54A-B0F8-F331AEF54BDD}" destId="{94E626C9-F87A-E043-A22D-F6B29DD1EF98}" srcOrd="0" destOrd="0" presId="urn:microsoft.com/office/officeart/2005/8/layout/cycle2"/>
    <dgm:cxn modelId="{47EFA188-2DFC-E44B-BB43-31D624FDDC7B}" type="presParOf" srcId="{EDEB5E0A-30F0-A54A-B0F8-F331AEF54BDD}" destId="{0FC4F28F-3C3C-8D46-A2CB-819F5E0BA797}" srcOrd="1" destOrd="0" presId="urn:microsoft.com/office/officeart/2005/8/layout/cycle2"/>
    <dgm:cxn modelId="{9101897B-17B6-714A-AABB-B82CEE184578}" type="presParOf" srcId="{0FC4F28F-3C3C-8D46-A2CB-819F5E0BA797}" destId="{05D3C2B6-C474-AA4C-80D9-CA9A6F3D9CE6}" srcOrd="0" destOrd="0" presId="urn:microsoft.com/office/officeart/2005/8/layout/cycle2"/>
    <dgm:cxn modelId="{9FF2DB9C-E250-B048-8EA5-52ED36672135}" type="presParOf" srcId="{EDEB5E0A-30F0-A54A-B0F8-F331AEF54BDD}" destId="{135C90DA-3EC2-A54F-866A-BB18EEF25E45}" srcOrd="2" destOrd="0" presId="urn:microsoft.com/office/officeart/2005/8/layout/cycle2"/>
    <dgm:cxn modelId="{B302AC08-1994-5B47-A3B6-6C666AAB4F6A}" type="presParOf" srcId="{EDEB5E0A-30F0-A54A-B0F8-F331AEF54BDD}" destId="{069690A2-A8DE-8D4D-9E05-D20B4AD80AD5}" srcOrd="3" destOrd="0" presId="urn:microsoft.com/office/officeart/2005/8/layout/cycle2"/>
    <dgm:cxn modelId="{3A81C7EC-AFB6-0240-A0FC-8EB9888623B4}" type="presParOf" srcId="{069690A2-A8DE-8D4D-9E05-D20B4AD80AD5}" destId="{820F0926-7D71-014F-B7B6-834D588F001B}" srcOrd="0" destOrd="0" presId="urn:microsoft.com/office/officeart/2005/8/layout/cycle2"/>
    <dgm:cxn modelId="{27EEE472-2AF2-8A4E-9B58-696667BBC234}" type="presParOf" srcId="{EDEB5E0A-30F0-A54A-B0F8-F331AEF54BDD}" destId="{355913FF-97CF-6343-854B-F45A3E4AD525}" srcOrd="4" destOrd="0" presId="urn:microsoft.com/office/officeart/2005/8/layout/cycle2"/>
    <dgm:cxn modelId="{F6C94C1B-8E34-FA4E-B9C0-559B7EC94F1D}" type="presParOf" srcId="{EDEB5E0A-30F0-A54A-B0F8-F331AEF54BDD}" destId="{C45BB854-D005-BB4E-B171-E5A2DA33D7C6}" srcOrd="5" destOrd="0" presId="urn:microsoft.com/office/officeart/2005/8/layout/cycle2"/>
    <dgm:cxn modelId="{848D91B8-65AE-FA45-B437-C1744EED2882}" type="presParOf" srcId="{C45BB854-D005-BB4E-B171-E5A2DA33D7C6}" destId="{075EDDB9-0C96-2B43-A392-A0ECBF74C743}" srcOrd="0" destOrd="0" presId="urn:microsoft.com/office/officeart/2005/8/layout/cycle2"/>
    <dgm:cxn modelId="{536B10DB-641C-BC44-98CB-7F49626BCC91}" type="presParOf" srcId="{EDEB5E0A-30F0-A54A-B0F8-F331AEF54BDD}" destId="{277BD6EF-3286-4548-ACB0-5BD048391FD5}" srcOrd="6" destOrd="0" presId="urn:microsoft.com/office/officeart/2005/8/layout/cycle2"/>
    <dgm:cxn modelId="{35E8EA1A-D2D4-1148-A524-40B5D11E830B}" type="presParOf" srcId="{EDEB5E0A-30F0-A54A-B0F8-F331AEF54BDD}" destId="{4BD5D680-E82F-D842-9581-4C08B85C229F}" srcOrd="7" destOrd="0" presId="urn:microsoft.com/office/officeart/2005/8/layout/cycle2"/>
    <dgm:cxn modelId="{4EBEF085-A012-774A-B174-E0BDAE8C52BB}" type="presParOf" srcId="{4BD5D680-E82F-D842-9581-4C08B85C229F}" destId="{46692498-78BE-4D48-A59A-4B892CAE6AC6}" srcOrd="0" destOrd="0" presId="urn:microsoft.com/office/officeart/2005/8/layout/cycle2"/>
    <dgm:cxn modelId="{8FB046BE-2C69-3448-B7A2-C904381C89F0}" type="presParOf" srcId="{EDEB5E0A-30F0-A54A-B0F8-F331AEF54BDD}" destId="{4C2C4433-38AC-2D40-992F-92C864C62041}" srcOrd="8" destOrd="0" presId="urn:microsoft.com/office/officeart/2005/8/layout/cycle2"/>
    <dgm:cxn modelId="{178C29A9-BEEB-294B-ACA5-0BF531D6DB31}" type="presParOf" srcId="{EDEB5E0A-30F0-A54A-B0F8-F331AEF54BDD}" destId="{33FBB568-E1BF-1D48-8976-37B629C706B2}" srcOrd="9" destOrd="0" presId="urn:microsoft.com/office/officeart/2005/8/layout/cycle2"/>
    <dgm:cxn modelId="{E6B2D45F-2068-3243-826F-07152CC185B5}" type="presParOf" srcId="{33FBB568-E1BF-1D48-8976-37B629C706B2}" destId="{4F5F3730-54DE-084B-91AE-9EC8B5553FA5}" srcOrd="0" destOrd="0" presId="urn:microsoft.com/office/officeart/2005/8/layout/cycle2"/>
    <dgm:cxn modelId="{9C35FC68-16C5-DC49-8EA2-B06FDDF59B87}" type="presParOf" srcId="{EDEB5E0A-30F0-A54A-B0F8-F331AEF54BDD}" destId="{C80D0CE8-CCC4-254A-ADE6-18CC87CC4ACE}" srcOrd="10" destOrd="0" presId="urn:microsoft.com/office/officeart/2005/8/layout/cycle2"/>
    <dgm:cxn modelId="{6268C43A-4196-FA46-A6BA-B97A5BC04589}" type="presParOf" srcId="{EDEB5E0A-30F0-A54A-B0F8-F331AEF54BDD}" destId="{587BAFEE-4925-584C-98DC-D956EB2383A2}" srcOrd="11" destOrd="0" presId="urn:microsoft.com/office/officeart/2005/8/layout/cycle2"/>
    <dgm:cxn modelId="{740B4937-867C-E24A-882F-69380BE588AB}" type="presParOf" srcId="{587BAFEE-4925-584C-98DC-D956EB2383A2}" destId="{F31AD22F-6A84-7A40-91FB-F8520167703B}" srcOrd="0" destOrd="0" presId="urn:microsoft.com/office/officeart/2005/8/layout/cycle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36C83C-B288-304E-94BF-E61CD5B8E514}" type="doc">
      <dgm:prSet loTypeId="urn:microsoft.com/office/officeart/2005/8/layout/cycle2" loCatId="" qsTypeId="urn:microsoft.com/office/officeart/2005/8/quickstyle/simple2" qsCatId="simple" csTypeId="urn:microsoft.com/office/officeart/2005/8/colors/accent1_2" csCatId="accent1" phldr="1"/>
      <dgm:spPr/>
      <dgm:t>
        <a:bodyPr/>
        <a:lstStyle/>
        <a:p>
          <a:endParaRPr lang="en-US"/>
        </a:p>
      </dgm:t>
    </dgm:pt>
    <dgm:pt modelId="{3F36FED0-EF5E-1A42-98BA-F725FCC46927}">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pPr algn="ctr"/>
          <a:r>
            <a:rPr lang="en-US" dirty="0"/>
            <a:t>make change</a:t>
          </a:r>
        </a:p>
      </dgm:t>
    </dgm:pt>
    <dgm:pt modelId="{BBC748EC-79B0-9343-9059-53D2B5251A9F}" type="parTrans" cxnId="{59020AB6-FAED-8F4E-89F4-E3858D7A8820}">
      <dgm:prSet/>
      <dgm:spPr/>
      <dgm:t>
        <a:bodyPr/>
        <a:lstStyle/>
        <a:p>
          <a:pPr algn="ctr"/>
          <a:endParaRPr lang="en-US"/>
        </a:p>
      </dgm:t>
    </dgm:pt>
    <dgm:pt modelId="{1BDAC051-1D86-9649-9776-B82766636A19}" type="sibTrans" cxnId="{59020AB6-FAED-8F4E-89F4-E3858D7A8820}">
      <dgm:prSet/>
      <dgm:spPr/>
      <dgm:t>
        <a:bodyPr/>
        <a:lstStyle/>
        <a:p>
          <a:pPr algn="ctr"/>
          <a:endParaRPr lang="en-US"/>
        </a:p>
      </dgm:t>
    </dgm:pt>
    <dgm:pt modelId="{56B83FC8-630A-654C-967A-D3A8D923ADAA}">
      <dgm:prSet phldrT="[Text]"/>
      <dgm:spPr/>
      <dgm:t>
        <a:bodyPr/>
        <a:lstStyle/>
        <a:p>
          <a:pPr algn="ctr"/>
          <a:r>
            <a:rPr lang="en-US" dirty="0"/>
            <a:t>run testing tools</a:t>
          </a:r>
        </a:p>
      </dgm:t>
    </dgm:pt>
    <dgm:pt modelId="{0D7C27DE-7D4D-A847-9D73-17717295B629}" type="sibTrans" cxnId="{DCABB525-D7FE-6744-BC76-D58344FA1D9E}">
      <dgm:prSet/>
      <dgm:spPr/>
      <dgm:t>
        <a:bodyPr/>
        <a:lstStyle/>
        <a:p>
          <a:pPr algn="ctr"/>
          <a:endParaRPr lang="en-US"/>
        </a:p>
      </dgm:t>
    </dgm:pt>
    <dgm:pt modelId="{26BF0F39-2F2B-5B4C-92A9-FDADBA7D936C}" type="parTrans" cxnId="{DCABB525-D7FE-6744-BC76-D58344FA1D9E}">
      <dgm:prSet/>
      <dgm:spPr/>
      <dgm:t>
        <a:bodyPr/>
        <a:lstStyle/>
        <a:p>
          <a:pPr algn="ctr"/>
          <a:endParaRPr lang="en-US"/>
        </a:p>
      </dgm:t>
    </dgm:pt>
    <dgm:pt modelId="{CDB4AFFD-35E7-264B-9BBD-A621B18FE722}">
      <dgm:prSet phldrT="[Text]"/>
      <dgm:spPr>
        <a:solidFill>
          <a:srgbClr val="008000"/>
        </a:solidFill>
      </dgm:spPr>
      <dgm:t>
        <a:bodyPr/>
        <a:lstStyle/>
        <a:p>
          <a:pPr algn="ctr"/>
          <a:r>
            <a:rPr lang="en-US" dirty="0"/>
            <a:t>automated</a:t>
          </a:r>
          <a:r>
            <a:rPr lang="en-US" baseline="0" dirty="0"/>
            <a:t> verification</a:t>
          </a:r>
          <a:endParaRPr lang="en-US" dirty="0"/>
        </a:p>
      </dgm:t>
    </dgm:pt>
    <dgm:pt modelId="{D0257083-3B53-434C-B1FA-801D9BC35039}" type="parTrans" cxnId="{4F6A554F-F593-E546-805F-2FA25142AAF4}">
      <dgm:prSet/>
      <dgm:spPr/>
      <dgm:t>
        <a:bodyPr/>
        <a:lstStyle/>
        <a:p>
          <a:pPr algn="ctr"/>
          <a:endParaRPr lang="en-US"/>
        </a:p>
      </dgm:t>
    </dgm:pt>
    <dgm:pt modelId="{023F43F1-4240-0640-B914-4E7AE7038AFC}" type="sibTrans" cxnId="{4F6A554F-F593-E546-805F-2FA25142AAF4}">
      <dgm:prSet/>
      <dgm:spPr/>
      <dgm:t>
        <a:bodyPr/>
        <a:lstStyle/>
        <a:p>
          <a:pPr algn="ctr"/>
          <a:endParaRPr lang="en-US"/>
        </a:p>
      </dgm:t>
    </dgm:pt>
    <dgm:pt modelId="{EDEB5E0A-30F0-A54A-B0F8-F331AEF54BDD}" type="pres">
      <dgm:prSet presAssocID="{C236C83C-B288-304E-94BF-E61CD5B8E514}" presName="cycle" presStyleCnt="0">
        <dgm:presLayoutVars>
          <dgm:dir/>
          <dgm:resizeHandles val="exact"/>
        </dgm:presLayoutVars>
      </dgm:prSet>
      <dgm:spPr/>
      <dgm:t>
        <a:bodyPr/>
        <a:lstStyle/>
        <a:p>
          <a:endParaRPr lang="en-US"/>
        </a:p>
      </dgm:t>
    </dgm:pt>
    <dgm:pt modelId="{94E626C9-F87A-E043-A22D-F6B29DD1EF98}" type="pres">
      <dgm:prSet presAssocID="{3F36FED0-EF5E-1A42-98BA-F725FCC46927}" presName="node" presStyleLbl="node1" presStyleIdx="0" presStyleCnt="3">
        <dgm:presLayoutVars>
          <dgm:bulletEnabled val="1"/>
        </dgm:presLayoutVars>
      </dgm:prSet>
      <dgm:spPr/>
      <dgm:t>
        <a:bodyPr/>
        <a:lstStyle/>
        <a:p>
          <a:endParaRPr lang="en-US"/>
        </a:p>
      </dgm:t>
    </dgm:pt>
    <dgm:pt modelId="{0FC4F28F-3C3C-8D46-A2CB-819F5E0BA797}" type="pres">
      <dgm:prSet presAssocID="{1BDAC051-1D86-9649-9776-B82766636A19}" presName="sibTrans" presStyleLbl="sibTrans2D1" presStyleIdx="0" presStyleCnt="3"/>
      <dgm:spPr/>
      <dgm:t>
        <a:bodyPr/>
        <a:lstStyle/>
        <a:p>
          <a:endParaRPr lang="en-US"/>
        </a:p>
      </dgm:t>
    </dgm:pt>
    <dgm:pt modelId="{05D3C2B6-C474-AA4C-80D9-CA9A6F3D9CE6}" type="pres">
      <dgm:prSet presAssocID="{1BDAC051-1D86-9649-9776-B82766636A19}" presName="connectorText" presStyleLbl="sibTrans2D1" presStyleIdx="0" presStyleCnt="3"/>
      <dgm:spPr/>
      <dgm:t>
        <a:bodyPr/>
        <a:lstStyle/>
        <a:p>
          <a:endParaRPr lang="en-US"/>
        </a:p>
      </dgm:t>
    </dgm:pt>
    <dgm:pt modelId="{135C90DA-3EC2-A54F-866A-BB18EEF25E45}" type="pres">
      <dgm:prSet presAssocID="{56B83FC8-630A-654C-967A-D3A8D923ADAA}" presName="node" presStyleLbl="node1" presStyleIdx="1" presStyleCnt="3">
        <dgm:presLayoutVars>
          <dgm:bulletEnabled val="1"/>
        </dgm:presLayoutVars>
      </dgm:prSet>
      <dgm:spPr/>
      <dgm:t>
        <a:bodyPr/>
        <a:lstStyle/>
        <a:p>
          <a:endParaRPr lang="en-US"/>
        </a:p>
      </dgm:t>
    </dgm:pt>
    <dgm:pt modelId="{069690A2-A8DE-8D4D-9E05-D20B4AD80AD5}" type="pres">
      <dgm:prSet presAssocID="{0D7C27DE-7D4D-A847-9D73-17717295B629}" presName="sibTrans" presStyleLbl="sibTrans2D1" presStyleIdx="1" presStyleCnt="3"/>
      <dgm:spPr/>
      <dgm:t>
        <a:bodyPr/>
        <a:lstStyle/>
        <a:p>
          <a:endParaRPr lang="en-US"/>
        </a:p>
      </dgm:t>
    </dgm:pt>
    <dgm:pt modelId="{820F0926-7D71-014F-B7B6-834D588F001B}" type="pres">
      <dgm:prSet presAssocID="{0D7C27DE-7D4D-A847-9D73-17717295B629}" presName="connectorText" presStyleLbl="sibTrans2D1" presStyleIdx="1" presStyleCnt="3"/>
      <dgm:spPr/>
      <dgm:t>
        <a:bodyPr/>
        <a:lstStyle/>
        <a:p>
          <a:endParaRPr lang="en-US"/>
        </a:p>
      </dgm:t>
    </dgm:pt>
    <dgm:pt modelId="{C80D0CE8-CCC4-254A-ADE6-18CC87CC4ACE}" type="pres">
      <dgm:prSet presAssocID="{CDB4AFFD-35E7-264B-9BBD-A621B18FE722}" presName="node" presStyleLbl="node1" presStyleIdx="2" presStyleCnt="3">
        <dgm:presLayoutVars>
          <dgm:bulletEnabled val="1"/>
        </dgm:presLayoutVars>
      </dgm:prSet>
      <dgm:spPr/>
      <dgm:t>
        <a:bodyPr/>
        <a:lstStyle/>
        <a:p>
          <a:endParaRPr lang="en-US"/>
        </a:p>
      </dgm:t>
    </dgm:pt>
    <dgm:pt modelId="{587BAFEE-4925-584C-98DC-D956EB2383A2}" type="pres">
      <dgm:prSet presAssocID="{023F43F1-4240-0640-B914-4E7AE7038AFC}" presName="sibTrans" presStyleLbl="sibTrans2D1" presStyleIdx="2" presStyleCnt="3"/>
      <dgm:spPr/>
      <dgm:t>
        <a:bodyPr/>
        <a:lstStyle/>
        <a:p>
          <a:endParaRPr lang="en-US"/>
        </a:p>
      </dgm:t>
    </dgm:pt>
    <dgm:pt modelId="{F31AD22F-6A84-7A40-91FB-F8520167703B}" type="pres">
      <dgm:prSet presAssocID="{023F43F1-4240-0640-B914-4E7AE7038AFC}" presName="connectorText" presStyleLbl="sibTrans2D1" presStyleIdx="2" presStyleCnt="3"/>
      <dgm:spPr/>
      <dgm:t>
        <a:bodyPr/>
        <a:lstStyle/>
        <a:p>
          <a:endParaRPr lang="en-US"/>
        </a:p>
      </dgm:t>
    </dgm:pt>
  </dgm:ptLst>
  <dgm:cxnLst>
    <dgm:cxn modelId="{A79DD86E-CA9A-5C47-A54B-79530A6C7C4A}" type="presOf" srcId="{023F43F1-4240-0640-B914-4E7AE7038AFC}" destId="{587BAFEE-4925-584C-98DC-D956EB2383A2}" srcOrd="0" destOrd="0" presId="urn:microsoft.com/office/officeart/2005/8/layout/cycle2"/>
    <dgm:cxn modelId="{4F6A554F-F593-E546-805F-2FA25142AAF4}" srcId="{C236C83C-B288-304E-94BF-E61CD5B8E514}" destId="{CDB4AFFD-35E7-264B-9BBD-A621B18FE722}" srcOrd="2" destOrd="0" parTransId="{D0257083-3B53-434C-B1FA-801D9BC35039}" sibTransId="{023F43F1-4240-0640-B914-4E7AE7038AFC}"/>
    <dgm:cxn modelId="{793D28A5-A75E-144D-AE20-E4F6B5D59B04}" type="presOf" srcId="{C236C83C-B288-304E-94BF-E61CD5B8E514}" destId="{EDEB5E0A-30F0-A54A-B0F8-F331AEF54BDD}" srcOrd="0" destOrd="0" presId="urn:microsoft.com/office/officeart/2005/8/layout/cycle2"/>
    <dgm:cxn modelId="{7E3EBB6E-8B48-C444-BD43-7AAFCC9165DD}" type="presOf" srcId="{1BDAC051-1D86-9649-9776-B82766636A19}" destId="{05D3C2B6-C474-AA4C-80D9-CA9A6F3D9CE6}" srcOrd="1" destOrd="0" presId="urn:microsoft.com/office/officeart/2005/8/layout/cycle2"/>
    <dgm:cxn modelId="{59020AB6-FAED-8F4E-89F4-E3858D7A8820}" srcId="{C236C83C-B288-304E-94BF-E61CD5B8E514}" destId="{3F36FED0-EF5E-1A42-98BA-F725FCC46927}" srcOrd="0" destOrd="0" parTransId="{BBC748EC-79B0-9343-9059-53D2B5251A9F}" sibTransId="{1BDAC051-1D86-9649-9776-B82766636A19}"/>
    <dgm:cxn modelId="{DCABB525-D7FE-6744-BC76-D58344FA1D9E}" srcId="{C236C83C-B288-304E-94BF-E61CD5B8E514}" destId="{56B83FC8-630A-654C-967A-D3A8D923ADAA}" srcOrd="1" destOrd="0" parTransId="{26BF0F39-2F2B-5B4C-92A9-FDADBA7D936C}" sibTransId="{0D7C27DE-7D4D-A847-9D73-17717295B629}"/>
    <dgm:cxn modelId="{7BA3568B-111C-2F40-9C66-91AEC70905DB}" type="presOf" srcId="{023F43F1-4240-0640-B914-4E7AE7038AFC}" destId="{F31AD22F-6A84-7A40-91FB-F8520167703B}" srcOrd="1" destOrd="0" presId="urn:microsoft.com/office/officeart/2005/8/layout/cycle2"/>
    <dgm:cxn modelId="{71E5BA58-2EF5-8149-8F41-A4B4D8EB7A2E}" type="presOf" srcId="{1BDAC051-1D86-9649-9776-B82766636A19}" destId="{0FC4F28F-3C3C-8D46-A2CB-819F5E0BA797}" srcOrd="0" destOrd="0" presId="urn:microsoft.com/office/officeart/2005/8/layout/cycle2"/>
    <dgm:cxn modelId="{39483E44-3D1F-6743-8769-99A2785BBD22}" type="presOf" srcId="{3F36FED0-EF5E-1A42-98BA-F725FCC46927}" destId="{94E626C9-F87A-E043-A22D-F6B29DD1EF98}" srcOrd="0" destOrd="0" presId="urn:microsoft.com/office/officeart/2005/8/layout/cycle2"/>
    <dgm:cxn modelId="{43F293F0-10A4-0D49-9FD6-506E87EBC331}" type="presOf" srcId="{0D7C27DE-7D4D-A847-9D73-17717295B629}" destId="{069690A2-A8DE-8D4D-9E05-D20B4AD80AD5}" srcOrd="0" destOrd="0" presId="urn:microsoft.com/office/officeart/2005/8/layout/cycle2"/>
    <dgm:cxn modelId="{60E98F1B-0379-3C42-8E04-0001D83FCA83}" type="presOf" srcId="{0D7C27DE-7D4D-A847-9D73-17717295B629}" destId="{820F0926-7D71-014F-B7B6-834D588F001B}" srcOrd="1" destOrd="0" presId="urn:microsoft.com/office/officeart/2005/8/layout/cycle2"/>
    <dgm:cxn modelId="{2107F6A2-9B09-684A-A1E8-22EA4928FFA6}" type="presOf" srcId="{56B83FC8-630A-654C-967A-D3A8D923ADAA}" destId="{135C90DA-3EC2-A54F-866A-BB18EEF25E45}" srcOrd="0" destOrd="0" presId="urn:microsoft.com/office/officeart/2005/8/layout/cycle2"/>
    <dgm:cxn modelId="{73096407-185F-A24B-848C-D5F4B8140A17}" type="presOf" srcId="{CDB4AFFD-35E7-264B-9BBD-A621B18FE722}" destId="{C80D0CE8-CCC4-254A-ADE6-18CC87CC4ACE}" srcOrd="0" destOrd="0" presId="urn:microsoft.com/office/officeart/2005/8/layout/cycle2"/>
    <dgm:cxn modelId="{0C02AA6A-8631-BC4F-B382-5040ADE0244E}" type="presParOf" srcId="{EDEB5E0A-30F0-A54A-B0F8-F331AEF54BDD}" destId="{94E626C9-F87A-E043-A22D-F6B29DD1EF98}" srcOrd="0" destOrd="0" presId="urn:microsoft.com/office/officeart/2005/8/layout/cycle2"/>
    <dgm:cxn modelId="{CB01559F-E104-1D4D-8AEA-0427C1E1A320}" type="presParOf" srcId="{EDEB5E0A-30F0-A54A-B0F8-F331AEF54BDD}" destId="{0FC4F28F-3C3C-8D46-A2CB-819F5E0BA797}" srcOrd="1" destOrd="0" presId="urn:microsoft.com/office/officeart/2005/8/layout/cycle2"/>
    <dgm:cxn modelId="{FB76E0CC-FC83-5F45-BAFE-AC9BA8012C11}" type="presParOf" srcId="{0FC4F28F-3C3C-8D46-A2CB-819F5E0BA797}" destId="{05D3C2B6-C474-AA4C-80D9-CA9A6F3D9CE6}" srcOrd="0" destOrd="0" presId="urn:microsoft.com/office/officeart/2005/8/layout/cycle2"/>
    <dgm:cxn modelId="{8864CB33-89AE-0942-BE73-766A1F0FEAE0}" type="presParOf" srcId="{EDEB5E0A-30F0-A54A-B0F8-F331AEF54BDD}" destId="{135C90DA-3EC2-A54F-866A-BB18EEF25E45}" srcOrd="2" destOrd="0" presId="urn:microsoft.com/office/officeart/2005/8/layout/cycle2"/>
    <dgm:cxn modelId="{22CC30A4-7757-6D43-A430-BAACB4FC135F}" type="presParOf" srcId="{EDEB5E0A-30F0-A54A-B0F8-F331AEF54BDD}" destId="{069690A2-A8DE-8D4D-9E05-D20B4AD80AD5}" srcOrd="3" destOrd="0" presId="urn:microsoft.com/office/officeart/2005/8/layout/cycle2"/>
    <dgm:cxn modelId="{7EF01EDE-C4E4-0740-9AC3-26FC5D8EB306}" type="presParOf" srcId="{069690A2-A8DE-8D4D-9E05-D20B4AD80AD5}" destId="{820F0926-7D71-014F-B7B6-834D588F001B}" srcOrd="0" destOrd="0" presId="urn:microsoft.com/office/officeart/2005/8/layout/cycle2"/>
    <dgm:cxn modelId="{5F12A92F-07A7-E244-B096-BA5566EDE398}" type="presParOf" srcId="{EDEB5E0A-30F0-A54A-B0F8-F331AEF54BDD}" destId="{C80D0CE8-CCC4-254A-ADE6-18CC87CC4ACE}" srcOrd="4" destOrd="0" presId="urn:microsoft.com/office/officeart/2005/8/layout/cycle2"/>
    <dgm:cxn modelId="{C1E5CC57-269B-AB4F-AFE9-5A2CE6CB2AA1}" type="presParOf" srcId="{EDEB5E0A-30F0-A54A-B0F8-F331AEF54BDD}" destId="{587BAFEE-4925-584C-98DC-D956EB2383A2}" srcOrd="5" destOrd="0" presId="urn:microsoft.com/office/officeart/2005/8/layout/cycle2"/>
    <dgm:cxn modelId="{C8C8E508-C0D2-8A4F-BA5B-141BCA80AE63}" type="presParOf" srcId="{587BAFEE-4925-584C-98DC-D956EB2383A2}" destId="{F31AD22F-6A84-7A40-91FB-F8520167703B}" srcOrd="0" destOrd="0" presId="urn:microsoft.com/office/officeart/2005/8/layout/cycle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E8E015FA-5126-5A40-9517-C636451DAAFF}" type="presOf" srcId="{840EF2FF-9D50-4647-9914-74D089286C46}" destId="{84E372B1-C2D4-044D-8D9B-03BAA0D0E7CB}"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85A0BD5B-E18A-A946-9DA2-48D706618A7F}"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BB065CE-6D9A-B844-A41C-73C37765515F}"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2157707E-C721-8341-9CEA-28D26F029222}" type="presOf" srcId="{BAD13A25-6A2D-CE4D-BBDF-9DF322328A0B}" destId="{6D04906C-8FA3-044F-A9CA-DE594BFC6B62}" srcOrd="0" destOrd="0" presId="urn:microsoft.com/office/officeart/2005/8/layout/hProcess9"/>
    <dgm:cxn modelId="{3B727B1E-4F1D-844D-94DB-620D2689F6A0}" type="presParOf" srcId="{6D04906C-8FA3-044F-A9CA-DE594BFC6B62}" destId="{2E8A1CBE-0266-EA4C-B578-7F204E55EDE3}" srcOrd="0" destOrd="0" presId="urn:microsoft.com/office/officeart/2005/8/layout/hProcess9"/>
    <dgm:cxn modelId="{1B9EDD7D-86DA-B842-8AC0-AD6C618F8A36}" type="presParOf" srcId="{6D04906C-8FA3-044F-A9CA-DE594BFC6B62}" destId="{F640416A-2778-4645-B00B-7C0C68CF0417}" srcOrd="1" destOrd="0" presId="urn:microsoft.com/office/officeart/2005/8/layout/hProcess9"/>
    <dgm:cxn modelId="{2889BB83-0893-EF46-95C5-5C305A9CB752}" type="presParOf" srcId="{F640416A-2778-4645-B00B-7C0C68CF0417}" destId="{45CD59F2-8ABB-5247-A051-AB4167B88F7D}" srcOrd="0" destOrd="0" presId="urn:microsoft.com/office/officeart/2005/8/layout/hProcess9"/>
    <dgm:cxn modelId="{08786340-CEAE-0D43-8057-1A47BAE19B81}" type="presParOf" srcId="{F640416A-2778-4645-B00B-7C0C68CF0417}" destId="{BED00208-39D8-1A4E-9C2D-2D05B79860D1}" srcOrd="1" destOrd="0" presId="urn:microsoft.com/office/officeart/2005/8/layout/hProcess9"/>
    <dgm:cxn modelId="{CF35D4ED-69FE-A14E-AFC7-7F30B26A1660}" type="presParOf" srcId="{F640416A-2778-4645-B00B-7C0C68CF0417}" destId="{DD25A9C6-73C5-034C-9141-067075B117D8}" srcOrd="2" destOrd="0" presId="urn:microsoft.com/office/officeart/2005/8/layout/hProcess9"/>
    <dgm:cxn modelId="{0A1E5B7F-1DE5-E744-9B21-C6C2D1C020D7}" type="presParOf" srcId="{F640416A-2778-4645-B00B-7C0C68CF0417}" destId="{EFC0612A-059E-1648-A19F-CB6A9F29A6D5}" srcOrd="3" destOrd="0" presId="urn:microsoft.com/office/officeart/2005/8/layout/hProcess9"/>
    <dgm:cxn modelId="{0CE07432-564E-E348-ABBA-049EA5CB8AD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A643F8DC-61D4-F541-B876-0F0DC81CA882}" type="presOf" srcId="{840EF2FF-9D50-4647-9914-74D089286C46}" destId="{84E372B1-C2D4-044D-8D9B-03BAA0D0E7CB}"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D369F9D0-74EF-244E-B176-F7BB9C349FFC}" type="presOf" srcId="{16DDB171-5BFA-EB42-9166-37F5D48635B2}" destId="{45CD59F2-8ABB-5247-A051-AB4167B88F7D}"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249F3CC-7845-BE4F-95BE-9186BB19F5D1}" type="presOf" srcId="{BAD13A25-6A2D-CE4D-BBDF-9DF322328A0B}" destId="{6D04906C-8FA3-044F-A9CA-DE594BFC6B62}" srcOrd="0" destOrd="0" presId="urn:microsoft.com/office/officeart/2005/8/layout/hProcess9"/>
    <dgm:cxn modelId="{7ED907FE-90F4-8E42-A67C-B04E46C2858F}"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F02A232F-4546-994D-A49B-4BDD69ADB81D}" type="presParOf" srcId="{6D04906C-8FA3-044F-A9CA-DE594BFC6B62}" destId="{2E8A1CBE-0266-EA4C-B578-7F204E55EDE3}" srcOrd="0" destOrd="0" presId="urn:microsoft.com/office/officeart/2005/8/layout/hProcess9"/>
    <dgm:cxn modelId="{A4100A43-47AF-4044-B8C0-184882D99311}" type="presParOf" srcId="{6D04906C-8FA3-044F-A9CA-DE594BFC6B62}" destId="{F640416A-2778-4645-B00B-7C0C68CF0417}" srcOrd="1" destOrd="0" presId="urn:microsoft.com/office/officeart/2005/8/layout/hProcess9"/>
    <dgm:cxn modelId="{0AD3C300-DEF9-DF41-B6AD-5EC0808C555E}" type="presParOf" srcId="{F640416A-2778-4645-B00B-7C0C68CF0417}" destId="{45CD59F2-8ABB-5247-A051-AB4167B88F7D}" srcOrd="0" destOrd="0" presId="urn:microsoft.com/office/officeart/2005/8/layout/hProcess9"/>
    <dgm:cxn modelId="{94210CFB-394D-E346-805D-8F4D3A42E47C}" type="presParOf" srcId="{F640416A-2778-4645-B00B-7C0C68CF0417}" destId="{BED00208-39D8-1A4E-9C2D-2D05B79860D1}" srcOrd="1" destOrd="0" presId="urn:microsoft.com/office/officeart/2005/8/layout/hProcess9"/>
    <dgm:cxn modelId="{E3F3ED0A-8A25-D342-8041-B1C6E9BACFD5}" type="presParOf" srcId="{F640416A-2778-4645-B00B-7C0C68CF0417}" destId="{DD25A9C6-73C5-034C-9141-067075B117D8}" srcOrd="2" destOrd="0" presId="urn:microsoft.com/office/officeart/2005/8/layout/hProcess9"/>
    <dgm:cxn modelId="{7B12972F-8B3B-354A-B5FD-67F9BC3AD1A1}" type="presParOf" srcId="{F640416A-2778-4645-B00B-7C0C68CF0417}" destId="{EFC0612A-059E-1648-A19F-CB6A9F29A6D5}" srcOrd="3" destOrd="0" presId="urn:microsoft.com/office/officeart/2005/8/layout/hProcess9"/>
    <dgm:cxn modelId="{4182149D-AC02-9C4B-ADBB-0F6703A98EC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8C3F3E36-FA2C-B54D-9A06-E5C28CA5031F}"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D64F9444-8522-1B46-8249-D8BEC3E4C090}" type="presOf" srcId="{16DDB171-5BFA-EB42-9166-37F5D48635B2}" destId="{45CD59F2-8ABB-5247-A051-AB4167B88F7D}" srcOrd="0" destOrd="0" presId="urn:microsoft.com/office/officeart/2005/8/layout/hProcess9"/>
    <dgm:cxn modelId="{E38B4372-CC2B-F64F-9F5B-3675CB32565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387FECD-84BB-E342-8C55-F0A48C5D5864}" type="presOf" srcId="{BAD13A25-6A2D-CE4D-BBDF-9DF322328A0B}" destId="{6D04906C-8FA3-044F-A9CA-DE594BFC6B62}" srcOrd="0" destOrd="0" presId="urn:microsoft.com/office/officeart/2005/8/layout/hProcess9"/>
    <dgm:cxn modelId="{B992DF17-F0E7-524D-A81A-E76EA1970DFC}" type="presParOf" srcId="{6D04906C-8FA3-044F-A9CA-DE594BFC6B62}" destId="{2E8A1CBE-0266-EA4C-B578-7F204E55EDE3}" srcOrd="0" destOrd="0" presId="urn:microsoft.com/office/officeart/2005/8/layout/hProcess9"/>
    <dgm:cxn modelId="{276FF922-3256-CD45-B069-98B67891C6E9}" type="presParOf" srcId="{6D04906C-8FA3-044F-A9CA-DE594BFC6B62}" destId="{F640416A-2778-4645-B00B-7C0C68CF0417}" srcOrd="1" destOrd="0" presId="urn:microsoft.com/office/officeart/2005/8/layout/hProcess9"/>
    <dgm:cxn modelId="{69B67550-3A18-0D42-877C-EE2F4FF29A83}" type="presParOf" srcId="{F640416A-2778-4645-B00B-7C0C68CF0417}" destId="{45CD59F2-8ABB-5247-A051-AB4167B88F7D}" srcOrd="0" destOrd="0" presId="urn:microsoft.com/office/officeart/2005/8/layout/hProcess9"/>
    <dgm:cxn modelId="{FF7289F6-11CB-4942-98FD-A3D1A9A479EB}" type="presParOf" srcId="{F640416A-2778-4645-B00B-7C0C68CF0417}" destId="{BED00208-39D8-1A4E-9C2D-2D05B79860D1}" srcOrd="1" destOrd="0" presId="urn:microsoft.com/office/officeart/2005/8/layout/hProcess9"/>
    <dgm:cxn modelId="{5710AAD2-8DCF-D242-9461-B63DAA48B891}" type="presParOf" srcId="{F640416A-2778-4645-B00B-7C0C68CF0417}" destId="{DD25A9C6-73C5-034C-9141-067075B117D8}" srcOrd="2" destOrd="0" presId="urn:microsoft.com/office/officeart/2005/8/layout/hProcess9"/>
    <dgm:cxn modelId="{2DA3215F-FE24-444D-A42E-8AC291598F01}" type="presParOf" srcId="{F640416A-2778-4645-B00B-7C0C68CF0417}" destId="{EFC0612A-059E-1648-A19F-CB6A9F29A6D5}" srcOrd="3" destOrd="0" presId="urn:microsoft.com/office/officeart/2005/8/layout/hProcess9"/>
    <dgm:cxn modelId="{0A9A8920-6C08-BF41-A6FF-F4D4CF76C78E}"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create</a:t>
          </a: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 converge</a:t>
          </a: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latin typeface="Courier New" panose="02070309020205020404" pitchFamily="49" charset="0"/>
              <a:cs typeface="Courier New" panose="02070309020205020404" pitchFamily="49" charset="0"/>
            </a:rPr>
            <a:t>kitchen</a:t>
          </a:r>
          <a:r>
            <a:rPr lang="en-US" dirty="0"/>
            <a:t>  </a:t>
          </a:r>
          <a:r>
            <a:rPr lang="en-US" dirty="0">
              <a:latin typeface="Courier New" panose="02070309020205020404" pitchFamily="49" charset="0"/>
              <a:cs typeface="Courier New" panose="02070309020205020404" pitchFamily="49" charset="0"/>
            </a:rPr>
            <a:t>verify</a:t>
          </a: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D00EA25-8E5B-D340-B9CF-3007165639F0}" type="presOf" srcId="{840EF2FF-9D50-4647-9914-74D089286C46}" destId="{84E372B1-C2D4-044D-8D9B-03BAA0D0E7CB}" srcOrd="0" destOrd="0" presId="urn:microsoft.com/office/officeart/2005/8/layout/hProcess9"/>
    <dgm:cxn modelId="{3CF446C2-A377-564C-B949-00C429F768AD}"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DA6E5F11-802D-BF42-AA63-4B96A4D0EE96}"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81BAD186-C0B5-1340-8213-0FF682B0CAB3}" type="presOf" srcId="{BAD13A25-6A2D-CE4D-BBDF-9DF322328A0B}" destId="{6D04906C-8FA3-044F-A9CA-DE594BFC6B62}" srcOrd="0" destOrd="0" presId="urn:microsoft.com/office/officeart/2005/8/layout/hProcess9"/>
    <dgm:cxn modelId="{75D5E9EB-8CAD-0E48-AD16-0637E433A97D}" type="presParOf" srcId="{6D04906C-8FA3-044F-A9CA-DE594BFC6B62}" destId="{2E8A1CBE-0266-EA4C-B578-7F204E55EDE3}" srcOrd="0" destOrd="0" presId="urn:microsoft.com/office/officeart/2005/8/layout/hProcess9"/>
    <dgm:cxn modelId="{AB148899-4B3E-764A-80A9-0D09E3859490}" type="presParOf" srcId="{6D04906C-8FA3-044F-A9CA-DE594BFC6B62}" destId="{F640416A-2778-4645-B00B-7C0C68CF0417}" srcOrd="1" destOrd="0" presId="urn:microsoft.com/office/officeart/2005/8/layout/hProcess9"/>
    <dgm:cxn modelId="{3FA8395D-F378-1E4A-B3D3-ED83BBFF3BE9}" type="presParOf" srcId="{F640416A-2778-4645-B00B-7C0C68CF0417}" destId="{45CD59F2-8ABB-5247-A051-AB4167B88F7D}" srcOrd="0" destOrd="0" presId="urn:microsoft.com/office/officeart/2005/8/layout/hProcess9"/>
    <dgm:cxn modelId="{ACD56BED-22B3-2E43-9BED-D42DBF8A124F}" type="presParOf" srcId="{F640416A-2778-4645-B00B-7C0C68CF0417}" destId="{BED00208-39D8-1A4E-9C2D-2D05B79860D1}" srcOrd="1" destOrd="0" presId="urn:microsoft.com/office/officeart/2005/8/layout/hProcess9"/>
    <dgm:cxn modelId="{81558278-49F9-464A-A5DD-9F4AF9751825}" type="presParOf" srcId="{F640416A-2778-4645-B00B-7C0C68CF0417}" destId="{DD25A9C6-73C5-034C-9141-067075B117D8}" srcOrd="2" destOrd="0" presId="urn:microsoft.com/office/officeart/2005/8/layout/hProcess9"/>
    <dgm:cxn modelId="{B11F20C0-E092-3542-838A-BD66C2CA465C}" type="presParOf" srcId="{F640416A-2778-4645-B00B-7C0C68CF0417}" destId="{EFC0612A-059E-1648-A19F-CB6A9F29A6D5}" srcOrd="3" destOrd="0" presId="urn:microsoft.com/office/officeart/2005/8/layout/hProcess9"/>
    <dgm:cxn modelId="{E30F48AA-A2D0-0442-9844-CBDDDC1EC93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create</a:t>
          </a: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 converge</a:t>
          </a: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ourier New" panose="02070309020205020404" pitchFamily="49" charset="0"/>
              <a:cs typeface="Courier New" panose="02070309020205020404" pitchFamily="49" charset="0"/>
            </a:rPr>
            <a:t>kitchen</a:t>
          </a:r>
          <a:r>
            <a:rPr lang="en-US" sz="2700" kern="1200" dirty="0"/>
            <a:t>  </a:t>
          </a:r>
          <a:r>
            <a:rPr lang="en-US" sz="2700" kern="1200" dirty="0">
              <a:latin typeface="Courier New" panose="02070309020205020404" pitchFamily="49" charset="0"/>
              <a:cs typeface="Courier New" panose="02070309020205020404" pitchFamily="49" charset="0"/>
            </a:rPr>
            <a:t>verify</a:t>
          </a:r>
        </a:p>
      </dsp:txBody>
      <dsp:txXfrm>
        <a:off x="6633090" y="848365"/>
        <a:ext cx="2841121" cy="9583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Arial" panose="020B0604020202020204" pitchFamily="34" charset="0"/>
                <a:cs typeface="Arial" panose="020B0604020202020204" pitchFamily="34" charset="0"/>
              </a:rPr>
              <a:t>Chef Software Inc.</a:t>
            </a:r>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Arial" panose="020B0604020202020204" pitchFamily="34" charset="0"/>
                <a:cs typeface="Arial" panose="020B0604020202020204" pitchFamily="34" charset="0"/>
              </a:rPr>
              <a:t>Chef Essentials - Windows</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10" name="Header Placeholder 9"/>
          <p:cNvSpPr>
            <a:spLocks noGrp="1"/>
          </p:cNvSpPr>
          <p:nvPr>
            <p:ph type="hdr" sz="quarter"/>
          </p:nvPr>
        </p:nvSpPr>
        <p:spPr>
          <a:xfrm>
            <a:off x="0" y="96250"/>
            <a:ext cx="1973179" cy="458788"/>
          </a:xfrm>
          <a:prstGeom prst="rect">
            <a:avLst/>
          </a:prstGeom>
        </p:spPr>
        <p:txBody>
          <a:bodyPr vert="horz" lIns="91440" tIns="45720" rIns="91440" bIns="45720" rtlCol="0"/>
          <a:lstStyle>
            <a:lvl1pPr algn="l">
              <a:defRPr sz="1200"/>
            </a:lvl1pPr>
          </a:lstStyle>
          <a:p>
            <a:r>
              <a:rPr lang="en-US"/>
              <a:t>Chef Software Inc.</a:t>
            </a:r>
          </a:p>
        </p:txBody>
      </p:sp>
      <p:sp>
        <p:nvSpPr>
          <p:cNvPr id="9" name="Notes Placeholder 8"/>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Image Placeholder 10"/>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2" name="Date Placeholder 11"/>
          <p:cNvSpPr>
            <a:spLocks noGrp="1"/>
          </p:cNvSpPr>
          <p:nvPr>
            <p:ph type="dt" idx="1"/>
          </p:nvPr>
        </p:nvSpPr>
        <p:spPr>
          <a:xfrm>
            <a:off x="3884613" y="96250"/>
            <a:ext cx="2971800" cy="458788"/>
          </a:xfrm>
          <a:prstGeom prst="rect">
            <a:avLst/>
          </a:prstGeom>
        </p:spPr>
        <p:txBody>
          <a:bodyPr vert="horz" lIns="91440" tIns="45720" rIns="91440" bIns="45720" rtlCol="0"/>
          <a:lstStyle>
            <a:lvl1pPr algn="r">
              <a:defRPr sz="1200"/>
            </a:lvl1pPr>
          </a:lstStyle>
          <a:p>
            <a:r>
              <a:rPr lang="en-US"/>
              <a:t>Chef Essentials - Windows</a:t>
            </a: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ftr="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0.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3.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5.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9.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4.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 Id="rId3" Type="http://schemas.openxmlformats.org/officeDocument/2006/relationships/hyperlink" Target="https://docs.chef.io/inspec_reference.html" TargetMode="Externa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2.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5.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6.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7.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8.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9.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0.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3.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4.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5.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7.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9.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4.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6.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7.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3.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7.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8.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9.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0.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3.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4.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5.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6.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7.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8.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9.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0.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3.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4.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5.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6.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7.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8.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9.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0.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3.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4.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5.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6.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7.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8.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9.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0.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3.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4.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5.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6.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7.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8.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9.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0.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3.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4.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5.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6.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8.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9.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3.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4.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5.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6.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7.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8.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9.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0.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3.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4.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5.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6.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7.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8.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9.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0.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3.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5.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6.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7.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8.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9.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0.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3.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4.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5.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6.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7.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8.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9.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0.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3.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4.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5.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6.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7.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9.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0.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2.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4.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5.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6.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7.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8.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9.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0.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2.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4.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5.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6.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7.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8.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9.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0.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3.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5.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6.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7.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8.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9.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0.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2.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3.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5.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6.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7.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8.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9.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0.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2.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5.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6.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7.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8.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9.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0.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2.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3.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6.xml"/></Relationships>
</file>

<file path=ppt/notesSlides/_rels/notesSlide5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7.xml"/></Relationships>
</file>

<file path=ppt/notesSlides/_rels/notesSlide5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8.xml"/></Relationships>
</file>

<file path=ppt/notesSlides/_rels/notesSlide5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9.xml"/></Relationships>
</file>

<file path=ppt/notesSlides/_rels/notesSlide5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0.xml"/></Relationships>
</file>

<file path=ppt/notesSlides/_rels/notesSlide5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1.xml"/></Relationships>
</file>

<file path=ppt/notesSlides/_rels/notesSlide5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2.xml"/></Relationships>
</file>

<file path=ppt/notesSlides/_rels/notesSlide5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3.xml"/></Relationships>
</file>

<file path=ppt/notesSlides/_rels/notesSlide5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4.xml"/></Relationships>
</file>

<file path=ppt/notesSlides/_rels/notesSlide5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6.xml"/></Relationships>
</file>

<file path=ppt/notesSlides/_rels/notesSlide6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6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r>
              <a:rPr lang="en-US" dirty="0"/>
              <a:t>This Chef Essentials course provides a basic understanding of Chef's core components, basic architecture, commonly used tools, and basic troubleshooting methods.</a:t>
            </a:r>
          </a:p>
          <a:p>
            <a:endParaRPr lang="en-US" dirty="0"/>
          </a:p>
          <a:p>
            <a:r>
              <a:rPr lang="en-US" dirty="0"/>
              <a:t>This should provide you with enough knowledge to start using Chef to automate common infrastructure tasks and express solutions to common infrastructure problems.</a:t>
            </a:r>
          </a:p>
          <a:p>
            <a:endParaRPr lang="en-US" dirty="0"/>
          </a:p>
          <a:p>
            <a:r>
              <a:rPr lang="en-US" sz="1200" dirty="0"/>
              <a:t>Instructor Note: Be sure to read Appendix Z </a:t>
            </a:r>
            <a:r>
              <a:rPr lang="en-US" sz="1200"/>
              <a:t>for Chef DK version requirements,</a:t>
            </a:r>
            <a:r>
              <a:rPr lang="en-US" sz="1200" baseline="0"/>
              <a:t> the </a:t>
            </a:r>
            <a:r>
              <a:rPr lang="en-US" sz="1200"/>
              <a:t>training </a:t>
            </a:r>
            <a:r>
              <a:rPr lang="en-US" sz="1200" dirty="0"/>
              <a:t>lab set up notes and additional instructor notes. </a:t>
            </a:r>
          </a:p>
          <a:p>
            <a:endParaRPr lang="en-US" sz="1200"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sz="1200" dirty="0"/>
              <a:t>Also, be sure to read the "</a:t>
            </a:r>
            <a:r>
              <a:rPr lang="en-US" sz="1200" kern="1200" dirty="0">
                <a:solidFill>
                  <a:schemeClr val="tx1"/>
                </a:solidFill>
                <a:effectLst/>
                <a:latin typeface="Arial" panose="020B0604020202020204" pitchFamily="34" charset="0"/>
                <a:ea typeface="+mn-ea"/>
                <a:cs typeface="Arial" panose="020B0604020202020204" pitchFamily="34" charset="0"/>
              </a:rPr>
              <a:t>About Copy/Paste" section of Appendix Z...The participant and instructor guides don’t lend themselves to copy/paste very well, depending on your PDF viewer. We expect participants to type commands and code rather then relying on copy/paste. (The exceptions are some gist URLs in Day 2</a:t>
            </a:r>
            <a:r>
              <a:rPr lang="en-US" sz="1200" kern="1200" baseline="0" dirty="0">
                <a:solidFill>
                  <a:schemeClr val="tx1"/>
                </a:solidFill>
                <a:effectLst/>
                <a:latin typeface="Arial" panose="020B0604020202020204" pitchFamily="34" charset="0"/>
                <a:ea typeface="+mn-ea"/>
                <a:cs typeface="Arial" panose="020B0604020202020204" pitchFamily="34" charset="0"/>
              </a:rPr>
              <a:t> and some other instances where long code has been pasted below some slides in the guides. Such code that is found below slides can be copied.</a:t>
            </a:r>
            <a:r>
              <a:rPr lang="en-US" sz="1200" kern="1200" dirty="0">
                <a:solidFill>
                  <a:schemeClr val="tx1"/>
                </a:solidFill>
                <a:effectLst/>
                <a:latin typeface="Arial" panose="020B0604020202020204" pitchFamily="34" charset="0"/>
                <a:ea typeface="+mn-ea"/>
                <a:cs typeface="Arial" panose="020B0604020202020204" pitchFamily="34" charset="0"/>
              </a:rPr>
              <a:t>)</a:t>
            </a:r>
          </a:p>
        </p:txBody>
      </p:sp>
      <p:sp>
        <p:nvSpPr>
          <p:cNvPr id="4" name="Header Placeholder 3"/>
          <p:cNvSpPr>
            <a:spLocks noGrp="1"/>
          </p:cNvSpPr>
          <p:nvPr>
            <p:ph type="hdr" sz="quarter" idx="10"/>
          </p:nvPr>
        </p:nvSpPr>
        <p:spPr/>
        <p:txBody>
          <a:bodyPr/>
          <a:lstStyle/>
          <a:p>
            <a:r>
              <a:rPr lang="en-US" dirty="0"/>
              <a:t>Chef Software Inc.</a:t>
            </a:r>
          </a:p>
        </p:txBody>
      </p:sp>
      <p:sp>
        <p:nvSpPr>
          <p:cNvPr id="5" name="Date Placeholder 4"/>
          <p:cNvSpPr>
            <a:spLocks noGrp="1"/>
          </p:cNvSpPr>
          <p:nvPr>
            <p:ph type="dt" idx="11"/>
          </p:nvPr>
        </p:nvSpPr>
        <p:spPr/>
        <p:txBody>
          <a:bodyPr/>
          <a:lstStyle/>
          <a:p>
            <a:r>
              <a:rPr lang="en-US" dirty="0"/>
              <a:t>Chef Essentials - Windows</a:t>
            </a: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sz="1200" dirty="0"/>
              <a:t>This is the architecture</a:t>
            </a:r>
            <a:r>
              <a:rPr lang="en-US" sz="1200" baseline="0" dirty="0"/>
              <a:t> </a:t>
            </a:r>
            <a:r>
              <a:rPr lang="en-US" sz="1200" dirty="0"/>
              <a:t>you'll start</a:t>
            </a:r>
            <a:r>
              <a:rPr lang="en-US" sz="1200" baseline="0" dirty="0"/>
              <a:t> using in a few minutes. </a:t>
            </a:r>
            <a:r>
              <a:rPr lang="en-US" sz="1200" dirty="0"/>
              <a:t>To ensure the smoothest setup experience, you'll be using a virtual workstation with all the necessary tools installed</a:t>
            </a:r>
            <a:r>
              <a:rPr lang="en-US" sz="1200" baseline="0" dirty="0"/>
              <a:t> </a:t>
            </a:r>
            <a:r>
              <a:rPr lang="en-US" sz="1200" dirty="0"/>
              <a:t>so you can start using Chef right away.</a:t>
            </a:r>
          </a:p>
          <a:p>
            <a:endParaRPr lang="en-US" sz="1200"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5064248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used 'chef-client'</a:t>
            </a:r>
            <a:r>
              <a:rPr lang="en-US" baseline="0" dirty="0"/>
              <a:t> to apply recipes but we now face a new problem. How do we use this tool to apply multiple recipes to configure the state of our infrastructure? Combing the recipes seems like it goes against the concept that cookbooks map one-to-one to a piece of software. Running the command twice seems like it would make managing the system difficult to remember.</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796695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flag we can use is '--run-list'</a:t>
            </a:r>
            <a:r>
              <a:rPr lang="en-US" baseline="0" dirty="0"/>
              <a:t> or '-r' to specify a list of recipes we want to apply to the system. We call this list of recipes a run list.</a:t>
            </a:r>
          </a:p>
          <a:p>
            <a:endParaRPr lang="en-US" baseline="0" dirty="0"/>
          </a:p>
          <a:p>
            <a:r>
              <a:rPr lang="en-US" baseline="0" dirty="0"/>
              <a:t>This ordered list specifies the recipes in a different way. We are no longer interested in the </a:t>
            </a:r>
            <a:r>
              <a:rPr lang="en-US" baseline="0" dirty="0" err="1"/>
              <a:t>filepath</a:t>
            </a:r>
            <a:r>
              <a:rPr lang="en-US" baseline="0" dirty="0"/>
              <a:t> to the particular recipe file. We instead specify that we want a recipe and then within the square brackets we specify the name of the cookbook and then finally the name of the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a:latin typeface="Courier New" panose="02070309020205020404" pitchFamily="49" charset="0"/>
                <a:cs typeface="Courier New" panose="02070309020205020404" pitchFamily="49" charset="0"/>
              </a:rPr>
              <a:t>"recipe[COOKBOOK::RECIPE]</a:t>
            </a:r>
            <a:r>
              <a:rPr lang="en-US" baseline="0" dirty="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a:latin typeface="Arial" panose="020B0604020202020204" pitchFamily="34" charset="0"/>
                <a:cs typeface="+mn-cs"/>
              </a:rPr>
              <a:t>RECIPE means the name of the Recipe without the Ruby file extension.</a:t>
            </a:r>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345716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flag we can use is '--run-list'</a:t>
            </a:r>
            <a:r>
              <a:rPr lang="en-US" baseline="0" dirty="0"/>
              <a:t> or '-r' to specify a list of recipes we want to apply to the system</a:t>
            </a:r>
            <a:r>
              <a:rPr lang="en-US" baseline="0" dirty="0" smtClean="0"/>
              <a:t>.</a:t>
            </a:r>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345716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a:t>
            </a:r>
            <a:r>
              <a:rPr lang="en-US" baseline="0" dirty="0"/>
              <a:t> let's explore applying run lists with the chef-client command. First two recipes independently and then we will try both together at the same time.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2813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using </a:t>
            </a:r>
            <a:r>
              <a:rPr lang="en-US" b="0" dirty="0"/>
              <a:t>'chef-client' </a:t>
            </a:r>
            <a:r>
              <a:rPr lang="en-US" dirty="0"/>
              <a:t>to locally apply a run list of recipes. In this case we are applying one recipe and that is the disable-</a:t>
            </a:r>
            <a:r>
              <a:rPr lang="en-US" dirty="0" err="1"/>
              <a:t>uac</a:t>
            </a:r>
            <a:r>
              <a:rPr lang="en-US" baseline="0" dirty="0"/>
              <a:t> </a:t>
            </a:r>
            <a:r>
              <a:rPr lang="en-US" dirty="0"/>
              <a:t>recipe within our workstation cookbook.</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Instructor Note: These commands if executed by a learner at this point will not work. These are being displayed solely as demonstration.</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6696937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using </a:t>
            </a:r>
            <a:r>
              <a:rPr lang="en-US" b="0" dirty="0"/>
              <a:t>'chef-client' </a:t>
            </a:r>
            <a:r>
              <a:rPr lang="en-US" dirty="0"/>
              <a:t>to locally apply</a:t>
            </a:r>
            <a:r>
              <a:rPr lang="en-US" baseline="0" dirty="0"/>
              <a:t> </a:t>
            </a:r>
            <a:r>
              <a:rPr lang="en-US" dirty="0"/>
              <a:t>the server recipe within our </a:t>
            </a:r>
            <a:r>
              <a:rPr lang="en-US" dirty="0" err="1"/>
              <a:t>myiis</a:t>
            </a:r>
            <a:r>
              <a:rPr lang="en-US" dirty="0"/>
              <a:t>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149292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using </a:t>
            </a:r>
            <a:r>
              <a:rPr lang="en-US" b="0" dirty="0"/>
              <a:t>'chef-client' </a:t>
            </a:r>
            <a:r>
              <a:rPr lang="en-US" dirty="0"/>
              <a:t>to locally apply two recipes</a:t>
            </a:r>
            <a:r>
              <a:rPr lang="en-US" baseline="0" dirty="0"/>
              <a:t> -- t</a:t>
            </a:r>
            <a:r>
              <a:rPr lang="en-US" dirty="0"/>
              <a:t>he disable-</a:t>
            </a:r>
            <a:r>
              <a:rPr lang="en-US" dirty="0" err="1"/>
              <a:t>uac</a:t>
            </a:r>
            <a:r>
              <a:rPr lang="en-US" baseline="0" dirty="0"/>
              <a:t> </a:t>
            </a:r>
            <a:r>
              <a:rPr lang="en-US" dirty="0"/>
              <a:t>recipe from the workstation cookbook and the server recipe within our </a:t>
            </a:r>
            <a:r>
              <a:rPr lang="en-US" dirty="0" err="1"/>
              <a:t>myiis</a:t>
            </a:r>
            <a:r>
              <a:rPr lang="en-US" dirty="0"/>
              <a:t> cookbook.</a:t>
            </a:r>
          </a:p>
          <a:p>
            <a:endParaRPr lang="en-US" baseline="0" dirty="0"/>
          </a:p>
          <a:p>
            <a:r>
              <a:rPr lang="en-US" dirty="0"/>
              <a:t>It is important to note that</a:t>
            </a:r>
            <a:r>
              <a:rPr lang="en-US" baseline="0" dirty="0"/>
              <a:t> </a:t>
            </a:r>
            <a:r>
              <a:rPr lang="en-US" dirty="0"/>
              <a:t>when specifying a run list,</a:t>
            </a:r>
            <a:r>
              <a:rPr lang="en-US" baseline="0" dirty="0"/>
              <a:t> </a:t>
            </a:r>
            <a:r>
              <a:rPr lang="en-US" dirty="0"/>
              <a:t>recipes defined within it that are separated with a comma should NOT have a space after the comma</a:t>
            </a:r>
            <a:r>
              <a:rPr lang="en-US" baseline="0" dirty="0"/>
              <a:t> or it w</a:t>
            </a:r>
            <a:r>
              <a:rPr lang="en-US" dirty="0"/>
              <a:t>ill create an error.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1391904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a:t>
            </a:r>
            <a:r>
              <a:rPr lang="en-US" baseline="0" dirty="0"/>
              <a:t> we</a:t>
            </a:r>
            <a:r>
              <a:rPr lang="en-US" dirty="0"/>
              <a:t> didn't tell you everything about specifying the run list for the `chef-client` command.</a:t>
            </a:r>
          </a:p>
          <a:p>
            <a:endParaRPr lang="en-US" dirty="0"/>
          </a:p>
          <a:p>
            <a:r>
              <a:rPr lang="en-US" dirty="0"/>
              <a:t>When defining a recipe in the run list you may omit the name of the recipe</a:t>
            </a:r>
            <a:r>
              <a:rPr lang="en-US" baseline="0" dirty="0"/>
              <a:t> </a:t>
            </a:r>
            <a:r>
              <a:rPr lang="en-US" dirty="0"/>
              <a:t>and only use the cookbook name</a:t>
            </a:r>
            <a:r>
              <a:rPr lang="en-US" baseline="0" dirty="0"/>
              <a:t> </a:t>
            </a:r>
            <a:r>
              <a:rPr lang="en-US" dirty="0"/>
              <a:t>when that recipe's name is 'default'.</a:t>
            </a:r>
          </a:p>
          <a:p>
            <a:endParaRPr lang="en-US" dirty="0"/>
          </a:p>
          <a:p>
            <a:r>
              <a:rPr lang="en-US" dirty="0"/>
              <a:t>Similar to how resources have default actions and default properties, Chef</a:t>
            </a:r>
            <a:r>
              <a:rPr lang="en-US" baseline="0" dirty="0"/>
              <a:t> </a:t>
            </a:r>
            <a:r>
              <a:rPr lang="en-US" dirty="0"/>
              <a:t>uses the concept of providing sane defaults.</a:t>
            </a:r>
            <a:r>
              <a:rPr lang="en-US" baseline="0" dirty="0"/>
              <a:t> </a:t>
            </a:r>
            <a:r>
              <a:rPr lang="en-US" dirty="0"/>
              <a:t>A cookbook doesn't have to have a default recipe but most every cookbook has one. It's called default because when you think of a cookbook it is the recipe that defines the most common configuration policy.</a:t>
            </a:r>
            <a:endParaRPr lang="en-US" baseline="0" dirty="0"/>
          </a:p>
          <a:p>
            <a:endParaRPr lang="en-US" baseline="0" dirty="0"/>
          </a:p>
          <a:p>
            <a:r>
              <a:rPr lang="en-US" dirty="0"/>
              <a:t>When you think about the two cookbooks that we created</a:t>
            </a:r>
            <a:r>
              <a:rPr lang="en-US" baseline="0" dirty="0"/>
              <a:t> -- t</a:t>
            </a:r>
            <a:r>
              <a:rPr lang="en-US" dirty="0"/>
              <a:t>he </a:t>
            </a:r>
            <a:r>
              <a:rPr lang="en-US" dirty="0" err="1"/>
              <a:t>myiis</a:t>
            </a:r>
            <a:r>
              <a:rPr lang="en-US" dirty="0"/>
              <a:t> cookbook with the server recipe and the workstation cookbook with the setup recipe -- it seems like those recipes would be good default recipes for their respective cookbooks.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218902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solution would be to rename the setup recipe to the default recipe. However, a better practice would instead leave our recipes as they are and have the default recipe include the</a:t>
            </a:r>
            <a:r>
              <a:rPr lang="en-US" baseline="0" dirty="0"/>
              <a:t> </a:t>
            </a:r>
            <a:r>
              <a:rPr lang="en-US" dirty="0"/>
              <a:t>recipes</a:t>
            </a:r>
            <a:r>
              <a:rPr lang="en-US" baseline="0" dirty="0"/>
              <a:t> with </a:t>
            </a:r>
            <a:r>
              <a:rPr lang="en-US" dirty="0"/>
              <a:t>a method called `</a:t>
            </a:r>
            <a:r>
              <a:rPr lang="en-US" dirty="0" err="1"/>
              <a:t>include_recipe</a:t>
            </a:r>
            <a:r>
              <a:rPr lang="en-US" dirty="0"/>
              <a:t>`</a:t>
            </a:r>
          </a:p>
          <a:p>
            <a:endParaRPr lang="en-US" dirty="0"/>
          </a:p>
          <a:p>
            <a:r>
              <a:rPr lang="en-US" dirty="0"/>
              <a:t>This allows us to maintain all the current policies</a:t>
            </a:r>
            <a:r>
              <a:rPr lang="en-US" baseline="0" dirty="0"/>
              <a:t> </a:t>
            </a:r>
            <a:r>
              <a:rPr lang="en-US" dirty="0"/>
              <a:t>within its own recipe file</a:t>
            </a:r>
            <a:r>
              <a:rPr lang="en-US" baseline="0" dirty="0"/>
              <a:t> and that way we </a:t>
            </a:r>
            <a:r>
              <a:rPr lang="en-US" dirty="0"/>
              <a:t>can more easily switch our cookbooks default behavior, which can be useful when new requirements surface.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025631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In</a:t>
            </a:r>
            <a:r>
              <a:rPr lang="en-US" baseline="0" dirty="0"/>
              <a:t> this example </a:t>
            </a:r>
            <a:r>
              <a:rPr lang="en-US" dirty="0"/>
              <a:t>we are including the 'workstation' cookbook's 'disable-</a:t>
            </a:r>
            <a:r>
              <a:rPr lang="en-US" dirty="0" err="1"/>
              <a:t>uac</a:t>
            </a:r>
            <a:r>
              <a:rPr lang="en-US" dirty="0"/>
              <a:t>'</a:t>
            </a:r>
            <a:r>
              <a:rPr lang="en-US" baseline="0" dirty="0"/>
              <a:t> r</a:t>
            </a:r>
            <a:r>
              <a:rPr lang="en-US" dirty="0"/>
              <a:t>ecipe.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72739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is the architecture you'll be using later in this course</a:t>
            </a:r>
            <a:r>
              <a:rPr lang="en-US" baseline="0" dirty="0"/>
              <a:t>. </a:t>
            </a:r>
            <a:r>
              <a:rPr lang="en-US" dirty="0"/>
              <a:t>When using this architecture, the Chef tools</a:t>
            </a:r>
            <a:r>
              <a:rPr lang="en-US" baseline="0" dirty="0"/>
              <a:t> will be installed on your laptop and you'll perform your configurations locally before pushing them to the Chef server and ultimately to the nodes you will be managing.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In this way, when you complete this course </a:t>
            </a:r>
            <a:r>
              <a:rPr lang="en-US" dirty="0"/>
              <a:t>you will have a code repository </a:t>
            </a:r>
            <a:r>
              <a:rPr lang="en-US" baseline="0" dirty="0"/>
              <a:t>on your laptop </a:t>
            </a:r>
            <a:r>
              <a:rPr lang="en-US" dirty="0"/>
              <a:t>that can be used and modified to solve real business problems.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a:p>
            <a:r>
              <a:rPr lang="en-US" baseline="0" dirty="0"/>
              <a:t>We'll discuss the items in this architecture in more detail later in this class.</a:t>
            </a:r>
          </a:p>
          <a:p>
            <a:endParaRPr lang="en-US" baseline="0"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3226966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a:t>
            </a:r>
            <a:r>
              <a:rPr lang="en-US" dirty="0"/>
              <a:t>we are including the </a:t>
            </a:r>
            <a:r>
              <a:rPr lang="uk-UA" dirty="0"/>
              <a:t>'</a:t>
            </a:r>
            <a:r>
              <a:rPr lang="en-US" dirty="0" err="1"/>
              <a:t>myiis</a:t>
            </a:r>
            <a:r>
              <a:rPr lang="uk-UA" dirty="0"/>
              <a:t>'</a:t>
            </a:r>
            <a:r>
              <a:rPr lang="en-US" dirty="0"/>
              <a:t> cookbook's </a:t>
            </a:r>
            <a:r>
              <a:rPr lang="uk-UA" dirty="0"/>
              <a:t>'</a:t>
            </a:r>
            <a:r>
              <a:rPr lang="en-US" dirty="0"/>
              <a:t>server</a:t>
            </a:r>
            <a:r>
              <a:rPr lang="uk-UA" dirty="0"/>
              <a:t>'</a:t>
            </a:r>
            <a:r>
              <a:rPr lang="en-US" dirty="0"/>
              <a: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907367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We are interested in having the default recipe for our workstation cookbook run the contents of the </a:t>
            </a:r>
            <a:r>
              <a:rPr lang="en-US" baseline="0" dirty="0"/>
              <a:t>'</a:t>
            </a:r>
            <a:r>
              <a:rPr lang="en-US" dirty="0"/>
              <a:t>disable-</a:t>
            </a:r>
            <a:r>
              <a:rPr lang="en-US" dirty="0" err="1"/>
              <a:t>uac</a:t>
            </a:r>
            <a:r>
              <a:rPr lang="en-US" dirty="0"/>
              <a:t>' recipe.</a:t>
            </a:r>
          </a:p>
          <a:p>
            <a:endParaRPr lang="en-US" dirty="0"/>
          </a:p>
          <a:p>
            <a:r>
              <a:rPr lang="en-US" dirty="0"/>
              <a:t>Within the default recipe,</a:t>
            </a:r>
            <a:r>
              <a:rPr lang="en-US" baseline="0" dirty="0"/>
              <a:t> </a:t>
            </a:r>
            <a:r>
              <a:rPr lang="en-US" dirty="0"/>
              <a:t>define the `include_recipe` method and provide one parameter, which is the name of our</a:t>
            </a:r>
            <a:r>
              <a:rPr lang="en-US" baseline="0" dirty="0"/>
              <a:t> recipe as it appears within a run list: </a:t>
            </a:r>
            <a:r>
              <a:rPr lang="en-US" baseline="0" dirty="0" err="1"/>
              <a:t>cookbook_name</a:t>
            </a:r>
            <a:r>
              <a:rPr lang="en-US" baseline="0" dirty="0"/>
              <a:t>::</a:t>
            </a:r>
            <a:r>
              <a:rPr lang="en-US" baseline="0" dirty="0" err="1"/>
              <a:t>recipe_name</a:t>
            </a:r>
            <a:r>
              <a:rPr lang="en-US" baseline="0" dirty="0"/>
              <a:t>.</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542726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a:t>
            </a:r>
            <a:r>
              <a:rPr lang="en-US" baseline="0" dirty="0"/>
              <a:t> the default recipe is applied it will include the 'disable-</a:t>
            </a:r>
            <a:r>
              <a:rPr lang="en-US" baseline="0" dirty="0" err="1"/>
              <a:t>uac</a:t>
            </a:r>
            <a:r>
              <a:rPr lang="en-US" baseline="0" dirty="0"/>
              <a:t>' recipe. Lets put that to the test by applying the recipe with 'chef-client'.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77978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'chef-client' to locally apply the cookbook named workstation. This will load your workstation cookbook's default recipe, which in turn loads the workstation cookbook's 'disable-</a:t>
            </a:r>
            <a:r>
              <a:rPr lang="en-US" dirty="0" err="1"/>
              <a:t>uac</a:t>
            </a:r>
            <a:r>
              <a:rPr lang="en-US" dirty="0"/>
              <a:t>'</a:t>
            </a:r>
            <a:r>
              <a:rPr lang="en-US" baseline="0" dirty="0"/>
              <a:t> </a:t>
            </a:r>
            <a:r>
              <a:rPr lang="en-US" dirty="0"/>
              <a:t>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2226843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lab you will</a:t>
            </a:r>
            <a:r>
              <a:rPr lang="en-US" baseline="0" dirty="0"/>
              <a:t> </a:t>
            </a:r>
            <a:r>
              <a:rPr lang="en-US" dirty="0"/>
              <a:t>update the </a:t>
            </a:r>
            <a:r>
              <a:rPr lang="en-US" dirty="0" err="1"/>
              <a:t>myiis</a:t>
            </a:r>
            <a:r>
              <a:rPr lang="en-US" dirty="0"/>
              <a:t> cookbook's default recipe to include the </a:t>
            </a:r>
            <a:r>
              <a:rPr lang="en-US" dirty="0" err="1"/>
              <a:t>myiis</a:t>
            </a:r>
            <a:r>
              <a:rPr lang="en-US" dirty="0"/>
              <a:t> cookbook's recipe named server.</a:t>
            </a:r>
          </a:p>
          <a:p>
            <a:endParaRPr lang="en-US" sz="1200" kern="1200" dirty="0">
              <a:solidFill>
                <a:schemeClr val="tx1"/>
              </a:solidFill>
              <a:latin typeface="Arial" panose="020B0604020202020204" pitchFamily="34" charset="0"/>
              <a:ea typeface="+mn-ea"/>
              <a:cs typeface="Arial" panose="020B0604020202020204" pitchFamily="34" charset="0"/>
            </a:endParaRPr>
          </a:p>
          <a:p>
            <a:r>
              <a:rPr lang="en-US" sz="1200" kern="1200" dirty="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a:solidFill>
                  <a:schemeClr val="tx1"/>
                </a:solidFill>
                <a:latin typeface="Arial" panose="020B0604020202020204" pitchFamily="34" charset="0"/>
                <a:ea typeface="+mn-ea"/>
                <a:cs typeface="Arial" panose="020B0604020202020204" pitchFamily="34" charset="0"/>
              </a:rPr>
              <a:t> </a:t>
            </a:r>
            <a:r>
              <a:rPr lang="en-US" sz="1200" kern="1200" dirty="0">
                <a:solidFill>
                  <a:schemeClr val="tx1"/>
                </a:solidFill>
                <a:latin typeface="Arial" panose="020B0604020202020204" pitchFamily="34" charset="0"/>
                <a:ea typeface="+mn-ea"/>
                <a:cs typeface="Arial" panose="020B0604020202020204" pitchFamily="34" charset="0"/>
              </a:rPr>
              <a:t>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412534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We are interested in having the default recipe for our </a:t>
            </a:r>
            <a:r>
              <a:rPr lang="en-US" dirty="0" err="1"/>
              <a:t>myiis</a:t>
            </a:r>
            <a:r>
              <a:rPr lang="en-US" dirty="0"/>
              <a:t> cookbook run the contents of the server recipe.</a:t>
            </a:r>
          </a:p>
          <a:p>
            <a:endParaRPr lang="en-US" dirty="0"/>
          </a:p>
          <a:p>
            <a:r>
              <a:rPr lang="en-US" dirty="0"/>
              <a:t>Within the default recipe,</a:t>
            </a:r>
            <a:r>
              <a:rPr lang="en-US" baseline="0" dirty="0"/>
              <a:t> </a:t>
            </a:r>
            <a:r>
              <a:rPr lang="en-US" dirty="0"/>
              <a:t>define the `</a:t>
            </a:r>
            <a:r>
              <a:rPr lang="en-US" dirty="0" err="1"/>
              <a:t>include_recipe</a:t>
            </a:r>
            <a:r>
              <a:rPr lang="en-US" dirty="0"/>
              <a:t>` method and provide one parameter, which is the name of our</a:t>
            </a:r>
            <a:r>
              <a:rPr lang="en-US" baseline="0" dirty="0"/>
              <a:t> recipe as it appears within a run list: </a:t>
            </a:r>
            <a:r>
              <a:rPr lang="en-US" baseline="0" dirty="0" err="1"/>
              <a:t>cookbook_name</a:t>
            </a:r>
            <a:r>
              <a:rPr lang="en-US" baseline="0" dirty="0"/>
              <a:t>::</a:t>
            </a:r>
            <a:r>
              <a:rPr lang="en-US" baseline="0" dirty="0" err="1"/>
              <a:t>recipe_name</a:t>
            </a:r>
            <a:r>
              <a:rPr lang="en-US" baseline="0" dirty="0"/>
              <a:t>.</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112469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Use 'chef-client' to locally apply the cookbook named </a:t>
            </a:r>
            <a:r>
              <a:rPr lang="en-US" dirty="0" err="1"/>
              <a:t>myiis</a:t>
            </a:r>
            <a:r>
              <a:rPr lang="en-US" dirty="0"/>
              <a:t>. This will load your </a:t>
            </a:r>
            <a:r>
              <a:rPr lang="en-US" dirty="0" err="1"/>
              <a:t>myiis</a:t>
            </a:r>
            <a:r>
              <a:rPr lang="en-US" dirty="0"/>
              <a:t> cookbook's default recipe, which in turn loads the </a:t>
            </a:r>
            <a:r>
              <a:rPr lang="en-US" dirty="0" err="1"/>
              <a:t>myiis</a:t>
            </a:r>
            <a:r>
              <a:rPr lang="en-US" dirty="0"/>
              <a:t> cookbook's server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521967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help you answer?</a:t>
            </a:r>
          </a:p>
          <a:p>
            <a:endParaRPr lang="en-US" dirty="0"/>
          </a:p>
          <a:p>
            <a:r>
              <a:rPr lang="en-US" dirty="0"/>
              <a:t>Generally or specifically about chef-client, local mode, run lists, and include_recipe.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4119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r>
              <a:rPr lang="en-US" baseline="0" dirty="0"/>
              <a:t>N</a:t>
            </a:r>
            <a:r>
              <a:rPr lang="en-US" dirty="0"/>
              <a:t>ote that Notepad will not be sufficient</a:t>
            </a:r>
            <a:r>
              <a:rPr lang="en-US" baseline="0" dirty="0"/>
              <a:t> for an Editor; we recommend using Atom or Visual Studio Code.</a:t>
            </a:r>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27961681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48983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deploying our IIS</a:t>
            </a:r>
            <a:r>
              <a:rPr lang="en-US" baseline="0" dirty="0"/>
              <a:t> server it would be nice if the test page displayed some details about the system. Together, let's walk through finding out these details and then updating the content attribute of the file resource to include this new content.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385707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about some of the scenarios that we mentioned at the start of the session makes us think that it would be useful to capture:</a:t>
            </a:r>
          </a:p>
          <a:p>
            <a:endParaRPr lang="en-US" dirty="0"/>
          </a:p>
          <a:p>
            <a:r>
              <a:rPr lang="en-US" dirty="0"/>
              <a:t>The IP address, hostname, memory, and CPU megahertz of our current system.</a:t>
            </a:r>
          </a:p>
          <a:p>
            <a:endParaRPr lang="en-US" dirty="0"/>
          </a:p>
          <a:p>
            <a:r>
              <a:rPr lang="en-US" dirty="0"/>
              <a:t>We'll walk through capturing that information using various system commands starting with the IP address.</a:t>
            </a:r>
          </a:p>
          <a:p>
            <a:endParaRPr lang="en-US" dirty="0"/>
          </a:p>
          <a:p>
            <a:r>
              <a:rPr lang="en-US" dirty="0"/>
              <a:t>Instructor Note: The next series of steps often</a:t>
            </a:r>
            <a:r>
              <a:rPr lang="en-US" baseline="0" dirty="0"/>
              <a:t> seem like an obvious mistake to the learners. It may be helpful to have the learners watch as you perform these steps and comment on the process.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072143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a:t>
            </a:r>
            <a:r>
              <a:rPr lang="en-US" baseline="0" dirty="0"/>
              <a:t>g the `</a:t>
            </a:r>
            <a:r>
              <a:rPr lang="en-US" baseline="0" dirty="0" err="1"/>
              <a:t>ipconfig</a:t>
            </a:r>
            <a:r>
              <a:rPr lang="en-US" baseline="0" dirty="0"/>
              <a:t>` command will return to the IP Address of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02057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a:t>
            </a:r>
            <a:r>
              <a:rPr lang="en-US" baseline="0" dirty="0"/>
              <a:t>g the `hostname` command will return to the </a:t>
            </a:r>
            <a:r>
              <a:rPr lang="en-US" baseline="0" dirty="0" err="1"/>
              <a:t>hostnane</a:t>
            </a:r>
            <a:r>
              <a:rPr lang="en-US" baseline="0" dirty="0"/>
              <a:t> of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2102831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Runnin</a:t>
            </a:r>
            <a:r>
              <a:rPr lang="en-US" baseline="0" dirty="0"/>
              <a:t>g the following command will return to the total physical memory of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057998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we have those values about the system it is time to update the server recipe to include these details in the test page that we deploy.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078644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a:t>
            </a:r>
            <a:r>
              <a:rPr lang="en-US" baseline="0" dirty="0"/>
              <a:t> the server recipe and update the content attribute of the file resource to include some new HTML that includes the fields that we are interested in seeing in our test page.</a:t>
            </a:r>
          </a:p>
          <a:p>
            <a:endParaRPr lang="en-US" baseline="0" dirty="0"/>
          </a:p>
          <a:p>
            <a:r>
              <a:rPr lang="en-US" baseline="0" dirty="0"/>
              <a:t>Notice that the first line of the content attribute is no longer terminated with a single-quote. The single-quote is moved until the very end of the content after the element that contains the CPU Mhz.</a:t>
            </a:r>
          </a:p>
          <a:p>
            <a:endParaRPr lang="en-US" baseline="0" dirty="0"/>
          </a:p>
          <a:p>
            <a:r>
              <a:rPr lang="en-US" baseline="0" dirty="0"/>
              <a:t>Instructor Note: Hard-coding these values is addressed later in discussion and updated to use real-time values in an exercise. This content is done in this manner so that learners are able to see the hard-coded values and replace them with the node attribute equivalents.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907807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45218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r>
              <a:rPr lang="en-US" dirty="0"/>
              <a:t>In this course, various slides and pages will be tagged with either Group Lab (or GL), or Lab. This</a:t>
            </a:r>
            <a:r>
              <a:rPr lang="en-US" baseline="0" dirty="0"/>
              <a:t> slide defines those tags.</a:t>
            </a:r>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149827216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everything looks good,</a:t>
            </a:r>
            <a:r>
              <a:rPr lang="en-US" baseline="0" dirty="0"/>
              <a:t> t</a:t>
            </a:r>
            <a:r>
              <a:rPr lang="en-US" dirty="0"/>
              <a:t>hen we want to use `chef-client`. `chef-client` is not run on a specific cookbook--it is a tool that allows us to apply recipes for multiple cookbooks that are stored within a cookbooks directory.</a:t>
            </a:r>
          </a:p>
          <a:p>
            <a:endParaRPr lang="en-US" dirty="0"/>
          </a:p>
          <a:p>
            <a:r>
              <a:rPr lang="en-US" dirty="0"/>
              <a:t>1. So we need to return home to the parent directory of all our cookbooks.</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2. Then use `chef-client`</a:t>
            </a:r>
            <a:r>
              <a:rPr lang="en-US" baseline="0" dirty="0"/>
              <a:t> </a:t>
            </a:r>
            <a:r>
              <a:rPr lang="en-US" dirty="0"/>
              <a:t>to locally apply the run list defined as: the '</a:t>
            </a:r>
            <a:r>
              <a:rPr lang="en-US" dirty="0" err="1"/>
              <a:t>myiis</a:t>
            </a:r>
            <a:r>
              <a:rPr lang="en-US" dirty="0"/>
              <a:t>'</a:t>
            </a:r>
            <a:r>
              <a:rPr lang="en-US" baseline="0" dirty="0"/>
              <a:t> </a:t>
            </a:r>
            <a:r>
              <a:rPr lang="en-US" dirty="0"/>
              <a:t>cookbook's default recipe.</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413703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that the</a:t>
            </a:r>
            <a:r>
              <a:rPr lang="en-US" baseline="0" dirty="0"/>
              <a:t> Default page is returning the new updated content with the details about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217299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defined these values, let's reflect:</a:t>
            </a:r>
          </a:p>
          <a:p>
            <a:endParaRPr lang="en-US" dirty="0"/>
          </a:p>
          <a:p>
            <a:r>
              <a:rPr lang="en-US" dirty="0"/>
              <a:t>What are the limitations of the way we captured this data?</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How accurate will our Default page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833627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worked with systems for a while, the general feeling is that hard-coding the values in our file resource's attribute probably is not sustainable because the results are tied specifically to this system at this moment in time.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68456292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capture this data in real-time?</a:t>
            </a:r>
          </a:p>
          <a:p>
            <a:endParaRPr lang="en-US" dirty="0"/>
          </a:p>
          <a:p>
            <a:r>
              <a:rPr lang="en-US" dirty="0"/>
              <a:t>Capturing the data in real-time on each system is definitely possible.</a:t>
            </a:r>
            <a:r>
              <a:rPr lang="en-US" baseline="0" dirty="0"/>
              <a:t> </a:t>
            </a:r>
            <a:r>
              <a:rPr lang="en-US" dirty="0"/>
              <a:t>One way would be to execute each of these commands, parse the results, and then insert the dynamic values within the file resource's content attribute.</a:t>
            </a:r>
            <a:r>
              <a:rPr lang="en-US" baseline="0" dirty="0"/>
              <a:t> </a:t>
            </a:r>
            <a:r>
              <a:rPr lang="en-US" dirty="0"/>
              <a:t>We could also figure out a way to run system commands within our recipes.</a:t>
            </a:r>
            <a:r>
              <a:rPr lang="en-US" baseline="0" dirty="0"/>
              <a:t> </a:t>
            </a:r>
            <a:r>
              <a:rPr lang="en-US" dirty="0"/>
              <a:t>Before we start down this path, we'd</a:t>
            </a:r>
            <a:r>
              <a:rPr lang="en-US" baseline="0" dirty="0"/>
              <a:t> </a:t>
            </a:r>
            <a:r>
              <a:rPr lang="en-US" dirty="0"/>
              <a:t>like to introduce you to </a:t>
            </a:r>
            <a:r>
              <a:rPr lang="en-US" dirty="0" err="1"/>
              <a:t>Ohai</a:t>
            </a:r>
            <a:r>
              <a:rPr lang="en-US" dirty="0"/>
              <a:t>.</a:t>
            </a:r>
          </a:p>
          <a:p>
            <a:endParaRPr lang="en-US" dirty="0"/>
          </a:p>
          <a:p>
            <a:r>
              <a:rPr lang="en-US" dirty="0"/>
              <a:t>Instructor Note: There are many ways withi</a:t>
            </a:r>
            <a:r>
              <a:rPr lang="en-US" baseline="0" dirty="0"/>
              <a:t>n Ruby to escape out and run a system command. Someone new to Chef and Ruby may reach for those and this section is important in showing that most of the work has already been done.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282163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Ohai is a tool that detects and captures attributes about our system. Attributes like the ones we spent our time capturing already.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476897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Ohai is also a command-line application that is part of the Chef</a:t>
            </a:r>
            <a:r>
              <a:rPr lang="en-US" baseline="0" dirty="0"/>
              <a:t> Development Kit (</a:t>
            </a:r>
            <a:r>
              <a:rPr lang="en-US" baseline="0" dirty="0" err="1"/>
              <a:t>ChefDK</a:t>
            </a:r>
            <a:r>
              <a:rPr lang="en-US" baseline="0" dirty="0"/>
              <a:t>)</a:t>
            </a:r>
            <a:r>
              <a:rPr lang="en-US" dirty="0"/>
              <a: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7182068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Ohai, the command-line application, will output all the system details represented in JavaScript Object Notation (JSON).</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8148221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values are available in our recipes because `chef-client` and `chef-apply` automatically execute Ohai. This information is stored within a variable we call 'the node object'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5812565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 object is a representation of our system. It stores all these attributes found about the system. It is available within all the recipes that we write to assist us with solving the similar problems we outlined at the start.</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An attribute is a specific detail about a node, such as an IP address, a host name, a list of loaded kernel modules, the version(s) of available programming languages that are available, and so on.</a:t>
            </a:r>
          </a:p>
          <a:p>
            <a:endParaRPr lang="en-US" dirty="0"/>
          </a:p>
          <a:p>
            <a:r>
              <a:rPr lang="en-US" dirty="0"/>
              <a:t>Let's look at using the node object to retrieve the </a:t>
            </a:r>
            <a:r>
              <a:rPr lang="en-US" dirty="0" err="1"/>
              <a:t>ipaddress</a:t>
            </a:r>
            <a:r>
              <a:rPr lang="en-US" dirty="0"/>
              <a:t>, hostname, total memory, and </a:t>
            </a:r>
            <a:r>
              <a:rPr lang="en-US" dirty="0" err="1"/>
              <a:t>cpu</a:t>
            </a:r>
            <a:r>
              <a:rPr lang="en-US" dirty="0"/>
              <a:t> megahertz.</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59151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5011" y="4257329"/>
            <a:ext cx="6092791" cy="4405407"/>
          </a:xfrm>
          <a:prstGeom prst="rect">
            <a:avLst/>
          </a:prstGeom>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As I mentioned there</a:t>
            </a:r>
            <a:r>
              <a:rPr lang="en-US" baseline="0" dirty="0"/>
              <a:t> is a lot work planned for the day. To ensure we </a:t>
            </a:r>
            <a:r>
              <a:rPr lang="en-US" dirty="0"/>
              <a:t>focus on the concepts we introduce and not on troubleshooting systems we are providing you</a:t>
            </a:r>
            <a:r>
              <a:rPr lang="en-US" baseline="0" dirty="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a:t>
            </a:r>
            <a:r>
              <a:rPr lang="en-US" dirty="0"/>
              <a:t>At the end of the training</a:t>
            </a:r>
            <a:r>
              <a:rPr lang="en-US" baseline="0" dirty="0"/>
              <a:t> it is often a good idea to offer your services to help individuals install necessary software or troubleshoot their systems.</a:t>
            </a:r>
            <a:endParaRPr lang="en-US" dirty="0"/>
          </a:p>
        </p:txBody>
      </p:sp>
      <p:sp>
        <p:nvSpPr>
          <p:cNvPr id="5" name="Header Placeholder 4"/>
          <p:cNvSpPr>
            <a:spLocks noGrp="1"/>
          </p:cNvSpPr>
          <p:nvPr>
            <p:ph type="hdr" sz="quarter" idx="11"/>
          </p:nvPr>
        </p:nvSpPr>
        <p:spPr/>
        <p:txBody>
          <a:bodyPr/>
          <a:lstStyle/>
          <a:p>
            <a:pPr>
              <a:defRPr/>
            </a:pPr>
            <a:r>
              <a:rPr lang="en-US"/>
              <a:t>Chef Software Inc.</a:t>
            </a:r>
          </a:p>
        </p:txBody>
      </p:sp>
      <p:sp>
        <p:nvSpPr>
          <p:cNvPr id="4" name="Date Placeholder 3"/>
          <p:cNvSpPr>
            <a:spLocks noGrp="1"/>
          </p:cNvSpPr>
          <p:nvPr>
            <p:ph type="dt" idx="12"/>
          </p:nvPr>
        </p:nvSpPr>
        <p:spPr/>
        <p:txBody>
          <a:bodyPr/>
          <a:lstStyle/>
          <a:p>
            <a:r>
              <a:rPr lang="en-US"/>
              <a:t>Chef Essentials - Windows</a:t>
            </a:r>
          </a:p>
        </p:txBody>
      </p:sp>
    </p:spTree>
    <p:extLst>
      <p:ext uri="{BB962C8B-B14F-4D97-AF65-F5344CB8AC3E}">
        <p14:creationId xmlns:p14="http://schemas.microsoft.com/office/powerpoint/2010/main" val="7451435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visualization of the node attributes as a tree. That is done here to illustrate that the node maintains a tree of attributes that we can request from it.</a:t>
            </a:r>
          </a:p>
          <a:p>
            <a:endParaRPr lang="en-US" dirty="0"/>
          </a:p>
          <a:p>
            <a:r>
              <a:rPr lang="en-US" dirty="0"/>
              <a:t>The shaded text near</a:t>
            </a:r>
            <a:r>
              <a:rPr lang="en-US" baseline="0" dirty="0"/>
              <a:t> the bottom of this slide is </a:t>
            </a:r>
            <a:r>
              <a:rPr lang="en-US" dirty="0"/>
              <a:t>the hard-coded value we currently have in the file resource's content attribute.</a:t>
            </a:r>
          </a:p>
          <a:p>
            <a:endParaRPr lang="en-US" dirty="0"/>
          </a:p>
          <a:p>
            <a:r>
              <a:rPr lang="en-US" dirty="0"/>
              <a:t>At the very bottom is an example of how we could use the node's dynamic value within a string instead of the hard-coded one.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931904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 maintains a hostname attribute. This is how we retrieve and display it.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9037424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 contains a top-level value memory which has a number of child elements. One of those child elements is the total amount of system memory.</a:t>
            </a:r>
          </a:p>
          <a:p>
            <a:endParaRPr lang="en-US" dirty="0"/>
          </a:p>
          <a:p>
            <a:r>
              <a:rPr lang="en-US" dirty="0"/>
              <a:t>Accessing the node information is different. We retrieve the first value </a:t>
            </a:r>
            <a:r>
              <a:rPr lang="uk-UA" dirty="0"/>
              <a:t>'</a:t>
            </a:r>
            <a:r>
              <a:rPr lang="en-US" dirty="0"/>
              <a:t>memory</a:t>
            </a:r>
            <a:r>
              <a:rPr lang="uk-UA" dirty="0"/>
              <a:t>'</a:t>
            </a:r>
            <a:r>
              <a:rPr lang="en-US" dirty="0"/>
              <a:t>, returning the subset of keys and values at that level, and then immediately select to return the total value.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69324212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of the previous examples we demonstrated retrieving the values and displaying them within a string using a ruby language convention called string interpolation.</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2584681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of the previous examples we demonstrated retrieving the values and displaying them within a string using a ruby language convention called string interpolation.</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2584681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 interpolation is only possible with strings that start and end with double-quotes.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954833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escape out to display a ruby variable or ruby code you use the following sequence: number sign, left curly brace, the ruby variables or ruby code, and then a right curly brace.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384116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escape out to display a ruby variable or ruby code you use the following sequence: number sign, left curly brace, the ruby variables or ruby code, and then a right curly brace.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38411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escape out to display a ruby variable or ruby code you use the following sequence: number sign, left curly brace, the ruby variables or ruby code, and then a right curly brace.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38411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a:t>
            </a:r>
            <a:r>
              <a:rPr lang="en-US" baseline="0" dirty="0"/>
              <a:t> a group let's return the recipe and update file resource to use the dynamic attributes found by </a:t>
            </a:r>
            <a:r>
              <a:rPr lang="en-US" baseline="0" dirty="0" err="1"/>
              <a:t>Ohai</a:t>
            </a:r>
            <a:r>
              <a:rPr lang="en-US" baseline="0" dirty="0"/>
              <a: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44153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r>
              <a:rPr lang="en-US" dirty="0"/>
              <a:t>Username: Administrator</a:t>
            </a:r>
          </a:p>
          <a:p>
            <a:r>
              <a:rPr lang="en-US"/>
              <a:t>Password: Cod3Can!</a:t>
            </a:r>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16746825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Update</a:t>
            </a:r>
            <a:r>
              <a:rPr lang="en-US" baseline="0" dirty="0"/>
              <a:t> the content attribute of the file resource to include the node details. Remember to include the details about the node in the content string we need to use string interpolation. String interpolation requires that the string be a double-quoted string. Ensure you change the single-quotes to double quotes. Then use `#{}` to escape out of the double-quoted string. Between the curly braces you can define the node object and specify which attribute you would like to display.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959962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976189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passes,</a:t>
            </a:r>
            <a:r>
              <a:rPr lang="en-US" baseline="0" dirty="0"/>
              <a:t> </a:t>
            </a:r>
            <a:r>
              <a:rPr lang="en-US" dirty="0"/>
              <a:t>change to the home directory</a:t>
            </a:r>
            <a:r>
              <a:rPr lang="en-US" baseline="0" dirty="0"/>
              <a:t> and then run </a:t>
            </a:r>
            <a:r>
              <a:rPr lang="en-US" dirty="0"/>
              <a:t>`chef-client` to apply the </a:t>
            </a:r>
            <a:r>
              <a:rPr lang="en-US" dirty="0" err="1"/>
              <a:t>myiis</a:t>
            </a:r>
            <a:r>
              <a:rPr lang="en-US" dirty="0"/>
              <a:t> cookbook locally to the system.</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287089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034673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A version may exist for many reasons, such as ensuring the correct use of a third-party component, updating a bug fix, or adding an improvement.</a:t>
            </a:r>
          </a:p>
          <a:p>
            <a:endParaRPr lang="en-US" dirty="0"/>
          </a:p>
          <a:p>
            <a:r>
              <a:rPr lang="en-US" dirty="0"/>
              <a:t>The first version of the cookbook displayed</a:t>
            </a:r>
            <a:r>
              <a:rPr lang="en-US" baseline="0" dirty="0"/>
              <a:t> a simple hello message. Now the page displays the hello message with additional details about the system</a:t>
            </a:r>
            <a:r>
              <a:rPr lang="en-US" dirty="0"/>
              <a:t>. The changes that we finished are new features of the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88378163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Cookbooks use semantic version. The version number helps represent the state or feature set of the cookbook. Semantic versioning allows us three fields to describe our changes: major; minor; and patch.</a:t>
            </a:r>
          </a:p>
          <a:p>
            <a:endParaRPr lang="en-US" dirty="0"/>
          </a:p>
          <a:p>
            <a:r>
              <a:rPr lang="en-US" dirty="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a:t> </a:t>
            </a:r>
            <a:r>
              <a:rPr lang="en-US" dirty="0"/>
              <a:t>Minor versions represent smaller changes that are still compatible with previous versions. This could be new features that extend the existing functionality without breaking any of the existing features.</a:t>
            </a:r>
            <a:r>
              <a:rPr lang="en-US" baseline="0" dirty="0"/>
              <a:t> </a:t>
            </a:r>
            <a:r>
              <a:rPr lang="en-US" dirty="0"/>
              <a:t>And finally Patch versions describe changes like bug fixes or minor adjustments to the existing documentation.</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5967530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kind of changes did you make to the cookbook? How could we best represent that in an updated version?</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Changing the contents of an existing resource--by adding the attributes of the node doesn't seem like a bug fix and it doesn't seem like a major rewrite. It is like a new set of features while remaining backwards compatible. That sounds like a</a:t>
            </a:r>
            <a:r>
              <a:rPr lang="en-US" baseline="0" dirty="0"/>
              <a:t> Minor changes based on the definitions provided by the Semantic Versioning documentation.</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123263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the idea in mind that we want to update the minor version number we need to find that version number within the cookbook. When we do, we will "bump" the number - which means to increase the value by 1.</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00463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Edit</a:t>
            </a:r>
            <a:r>
              <a:rPr lang="en-US" baseline="0" dirty="0"/>
              <a:t> the "</a:t>
            </a:r>
            <a:r>
              <a:rPr lang="en-US" baseline="0" dirty="0" err="1"/>
              <a:t>myiis</a:t>
            </a:r>
            <a:r>
              <a:rPr lang="en-US" baseline="0" dirty="0"/>
              <a:t>" cookbook's metadata file. Find the line that specifies the version and increase the minor value by one.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6697825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5011" y="4257329"/>
            <a:ext cx="6092791" cy="4405407"/>
          </a:xfrm>
          <a:prstGeom prst="rect">
            <a:avLst/>
          </a:prstGeom>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Now</a:t>
            </a:r>
            <a:r>
              <a:rPr lang="en-US" baseline="0" dirty="0"/>
              <a:t> that you are connected to that workstation we have taken care of all the necessary work to get started with the training.</a:t>
            </a:r>
            <a:endParaRPr lang="en-US" dirty="0"/>
          </a:p>
        </p:txBody>
      </p:sp>
      <p:sp>
        <p:nvSpPr>
          <p:cNvPr id="5" name="Header Placeholder 4"/>
          <p:cNvSpPr>
            <a:spLocks noGrp="1"/>
          </p:cNvSpPr>
          <p:nvPr>
            <p:ph type="hdr" sz="quarter" idx="11"/>
          </p:nvPr>
        </p:nvSpPr>
        <p:spPr/>
        <p:txBody>
          <a:bodyPr/>
          <a:lstStyle/>
          <a:p>
            <a:pPr>
              <a:defRPr/>
            </a:pPr>
            <a:r>
              <a:rPr lang="en-US"/>
              <a:t>Chef Software Inc.</a:t>
            </a:r>
          </a:p>
        </p:txBody>
      </p:sp>
      <p:sp>
        <p:nvSpPr>
          <p:cNvPr id="4" name="Date Placeholder 3"/>
          <p:cNvSpPr>
            <a:spLocks noGrp="1"/>
          </p:cNvSpPr>
          <p:nvPr>
            <p:ph type="dt" idx="12"/>
          </p:nvPr>
        </p:nvSpPr>
        <p:spPr/>
        <p:txBody>
          <a:bodyPr/>
          <a:lstStyle/>
          <a:p>
            <a:r>
              <a:rPr lang="en-US"/>
              <a:t>Chef Essentials - Windows</a:t>
            </a:r>
          </a:p>
        </p:txBody>
      </p:sp>
    </p:spTree>
    <p:extLst>
      <p:ext uri="{BB962C8B-B14F-4D97-AF65-F5344CB8AC3E}">
        <p14:creationId xmlns:p14="http://schemas.microsoft.com/office/powerpoint/2010/main" val="14044216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we have added all of the requested features.</a:t>
            </a:r>
          </a:p>
          <a:p>
            <a:endParaRPr lang="en-US" dirty="0"/>
          </a:p>
          <a:p>
            <a:r>
              <a:rPr lang="en-US" dirty="0"/>
              <a:t>What questions can we help you answer?</a:t>
            </a:r>
          </a:p>
          <a:p>
            <a:endParaRPr lang="en-US" dirty="0"/>
          </a:p>
          <a:p>
            <a:r>
              <a:rPr lang="en-US" dirty="0"/>
              <a:t>In general or about specifically about ohai, the node object, node attributes, string interpolation, or semantic versioning.</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87859295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a:solidFill>
                  <a:schemeClr val="tx1"/>
                </a:solidFill>
                <a:effectLst/>
                <a:latin typeface="Arial" panose="020B0604020202020204" pitchFamily="34" charset="0"/>
                <a:ea typeface="+mn-ea"/>
                <a:cs typeface="Arial" panose="020B0604020202020204" pitchFamily="34" charset="0"/>
              </a:rPr>
              <a:t> </a:t>
            </a:r>
            <a:r>
              <a:rPr lang="en-US" sz="1200" b="0" i="0" kern="1200" dirty="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665324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1471288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your cookbook exists on a single machine. If you wanted to setup additional machines to act as web servers to serve additional traffic for your soon-to-be highly successful website, what steps would you need to take to setup an identical system?</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923387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exercise, roughly estimate the time it would take to accomplish this series of steps of preparing another node.</a:t>
            </a:r>
          </a:p>
          <a:p>
            <a:endParaRPr lang="en-US" dirty="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Transfer the </a:t>
            </a:r>
            <a:r>
              <a:rPr lang="en-US" dirty="0" err="1"/>
              <a:t>myiis</a:t>
            </a:r>
            <a:r>
              <a:rPr lang="en-US" dirty="0"/>
              <a:t>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Run chef-client locally to apply the </a:t>
            </a:r>
            <a:r>
              <a:rPr lang="en-US" dirty="0" err="1"/>
              <a:t>myiis</a:t>
            </a:r>
            <a:r>
              <a:rPr lang="en-US" dirty="0"/>
              <a:t>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a:t>Instructor Note: This</a:t>
            </a:r>
            <a:r>
              <a:rPr lang="en-US" baseline="0" dirty="0"/>
              <a:t> exercise is to show the value of using a Chef Server with regard to managing multiple systems. It can be done with the group, with individuals, or done in pairs.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5051560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installing the Chef tools, transferring the </a:t>
            </a:r>
            <a:r>
              <a:rPr lang="en-US" dirty="0" err="1"/>
              <a:t>myiis</a:t>
            </a:r>
            <a:r>
              <a:rPr lang="en-US" dirty="0"/>
              <a:t> cookbook, and applying the run list is not terribly expensive.</a:t>
            </a:r>
          </a:p>
          <a:p>
            <a:endParaRPr lang="en-US" dirty="0"/>
          </a:p>
          <a:p>
            <a:r>
              <a:rPr lang="en-US" dirty="0"/>
              <a:t>Chef provides a one-line curl install for the Chef Development Kit (ChefDK).</a:t>
            </a:r>
          </a:p>
          <a:p>
            <a:endParaRPr lang="en-US" dirty="0"/>
          </a:p>
          <a:p>
            <a:r>
              <a:rPr lang="en-US" dirty="0"/>
              <a:t>You could use git to clone the repository from a common git repository.</a:t>
            </a:r>
            <a:r>
              <a:rPr lang="en-US" baseline="0" dirty="0"/>
              <a:t> Another option is to </a:t>
            </a:r>
            <a:r>
              <a:rPr lang="en-US" dirty="0"/>
              <a:t>archive</a:t>
            </a:r>
            <a:r>
              <a:rPr lang="en-US" baseline="0" dirty="0"/>
              <a:t> </a:t>
            </a:r>
            <a:r>
              <a:rPr lang="en-US" dirty="0"/>
              <a:t>the cookbook and then using SCP to copy over the contents. A</a:t>
            </a:r>
            <a:r>
              <a:rPr lang="en-US" baseline="0" dirty="0"/>
              <a:t> third might be to mount a file share. There are a myriad ways to transfer the cookbooks to the new instance.</a:t>
            </a:r>
          </a:p>
          <a:p>
            <a:endParaRPr lang="en-US" dirty="0"/>
          </a:p>
          <a:p>
            <a:r>
              <a:rPr lang="en-US" dirty="0"/>
              <a:t>Then</a:t>
            </a:r>
            <a:r>
              <a:rPr lang="en-US" baseline="0" dirty="0"/>
              <a:t> a</a:t>
            </a:r>
            <a:r>
              <a:rPr lang="en-US" dirty="0"/>
              <a:t>pplying the run list requires the execution of a command on that system.</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4300111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overall time required to setup a new instance is not a massive time investment. This manual process will definitely take its toll when requirements demand you manage more than a few additional machines.</a:t>
            </a:r>
          </a:p>
          <a:p>
            <a:endParaRPr lang="en-US" dirty="0"/>
          </a:p>
          <a:p>
            <a:r>
              <a:rPr lang="en-US" dirty="0"/>
              <a:t>Some may think 10 minutes is not so bad. But what if there were 10 new nodes?</a:t>
            </a:r>
            <a:r>
              <a:rPr lang="en-US" baseline="0" dirty="0"/>
              <a:t> 20 new nodes?</a:t>
            </a:r>
          </a:p>
          <a:p>
            <a:endParaRPr lang="en-US" baseline="0" dirty="0"/>
          </a:p>
          <a:p>
            <a:r>
              <a:rPr lang="en-US" dirty="0"/>
              <a:t>As the popularity of your site grows, one server will not be able to keep with all of the web requests. You will need to provision additional machines as demand increases.</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377008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a:t>Let's change topics for a moment to </a:t>
            </a:r>
            <a:r>
              <a:rPr lang="en-US" b="0" dirty="0"/>
              <a:t>managing user web traffic.</a:t>
            </a:r>
          </a:p>
          <a:p>
            <a:endParaRPr lang="en-US" dirty="0"/>
          </a:p>
          <a:p>
            <a:r>
              <a:rPr lang="en-US" dirty="0"/>
              <a:t>In</a:t>
            </a:r>
            <a:r>
              <a:rPr lang="en-US" baseline="0" dirty="0"/>
              <a:t> addition to the complexities of configuring and managing multi-server infrastructure, such as web servers, you also need to </a:t>
            </a:r>
            <a:r>
              <a:rPr lang="en-US" dirty="0"/>
              <a:t>develop a way to route incoming traffic to each of those web servers and other nodes.</a:t>
            </a:r>
            <a:r>
              <a:rPr lang="en-US" baseline="0" dirty="0"/>
              <a:t> </a:t>
            </a:r>
            <a:r>
              <a:rPr lang="en-US" dirty="0"/>
              <a:t>There are many ways that you can route the traffic from one node to a group of similar nodes. This can be done with services by some of the major cloud providers or it can be done with another instance running as a load balancer.</a:t>
            </a:r>
            <a:r>
              <a:rPr lang="en-US" baseline="0" dirty="0"/>
              <a:t> </a:t>
            </a:r>
            <a:r>
              <a:rPr lang="en-US" dirty="0"/>
              <a:t>A load balancer allows us to receive incoming requests and forward those requests to other nodes. A load balancer allows us to receive incoming requests and forward those requests to other nodes.</a:t>
            </a:r>
          </a:p>
          <a:p>
            <a:endParaRPr lang="en-US" dirty="0"/>
          </a:p>
          <a:p>
            <a:r>
              <a:rPr lang="en-US" dirty="0"/>
              <a:t>Instructor Note: The preceding three slides covered the complexity</a:t>
            </a:r>
            <a:r>
              <a:rPr lang="en-US" baseline="0" dirty="0"/>
              <a:t> of configuring and managing multi-server infrastructure. This slide and page is now talking about managing </a:t>
            </a:r>
            <a:r>
              <a:rPr lang="en-US" b="0" baseline="0" dirty="0"/>
              <a:t>user</a:t>
            </a:r>
            <a:r>
              <a:rPr lang="en-US" b="1" baseline="0" dirty="0"/>
              <a:t> web traffic</a:t>
            </a:r>
            <a:r>
              <a:rPr lang="en-US" baseline="0" dirty="0"/>
              <a:t>, via a </a:t>
            </a:r>
            <a:r>
              <a:rPr lang="en-US" dirty="0"/>
              <a:t>load balancer</a:t>
            </a:r>
            <a:r>
              <a:rPr lang="en-US" baseline="0" dirty="0"/>
              <a:t>. </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9021188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are going to set up a load balancer that will direct web requests to similar configured nodes. Those nodes will be running your default web page</a:t>
            </a:r>
            <a:r>
              <a:rPr lang="en-US" baseline="0" dirty="0"/>
              <a:t> </a:t>
            </a:r>
            <a:r>
              <a:rPr lang="en-US" dirty="0"/>
              <a:t>that you deploy with the </a:t>
            </a:r>
            <a:r>
              <a:rPr lang="en-US" dirty="0" err="1"/>
              <a:t>myiis</a:t>
            </a:r>
            <a:r>
              <a:rPr lang="en-US" dirty="0"/>
              <a:t> cookbook's default recipe.</a:t>
            </a:r>
          </a:p>
          <a:p>
            <a:endParaRPr lang="en-US" dirty="0"/>
          </a:p>
          <a:p>
            <a:r>
              <a:rPr lang="en-US" dirty="0"/>
              <a:t>In this module you are going to setup </a:t>
            </a:r>
            <a:r>
              <a:rPr lang="en-US" baseline="0" dirty="0"/>
              <a:t>two web servers. In a later module you will create a new cookbook to define a load balancer and setup one to delivery requests to your web servers.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608429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endParaRPr lang="en-US"/>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112084215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 tackle installing, configuring, or running a load balancer or create an</a:t>
            </a:r>
            <a:r>
              <a:rPr lang="en-US" baseline="0" dirty="0"/>
              <a:t> </a:t>
            </a:r>
            <a:r>
              <a:rPr lang="en-US" dirty="0"/>
              <a:t>instance running the </a:t>
            </a:r>
            <a:r>
              <a:rPr lang="en-US" dirty="0" err="1"/>
              <a:t>myiis</a:t>
            </a:r>
            <a:r>
              <a:rPr lang="en-US" dirty="0"/>
              <a:t> cookbook's default recipe, you will need to solve the problem of how you can manage multiple systems. Each system would need to have Chef installed, the cookbooks copied onto each system, and a run list of the recipes to apply to each system.</a:t>
            </a:r>
          </a:p>
          <a:p>
            <a:endParaRPr lang="en-US" dirty="0"/>
          </a:p>
          <a:p>
            <a:r>
              <a:rPr lang="en-US" dirty="0"/>
              <a:t>Instructor Note: The left side is setting up a new web server that is like the one they created yesterday.</a:t>
            </a:r>
            <a:r>
              <a:rPr lang="en-US" baseline="0" dirty="0"/>
              <a:t> The right is path the learner is following today.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6313345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One way to solve that problem is with a Chef Server.</a:t>
            </a:r>
          </a:p>
          <a:p>
            <a:r>
              <a:rPr lang="en-US" dirty="0"/>
              <a:t>The</a:t>
            </a:r>
            <a:r>
              <a:rPr lang="en-US" baseline="0" dirty="0"/>
              <a:t> Chef Server is designed to help us manage multiple nodes in this situation. </a:t>
            </a:r>
            <a:r>
              <a:rPr lang="en-US" sz="1200" b="0" i="0" kern="1200" dirty="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270323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Chef Server will make managing systems easier because it will act as a central repository for the cookbooks and other resources we need to configure multiple systems in a similar way. You can run your own Chef server but the easiest approach is to use the Hosted Chef service that we provide for free use with users that have a small node count. Perfect for the work we are doing in this module.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4681346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with Hosted Chef Server,</a:t>
            </a:r>
            <a:r>
              <a:rPr lang="en-US" baseline="0" dirty="0"/>
              <a:t> </a:t>
            </a:r>
            <a:r>
              <a:rPr lang="en-US" dirty="0"/>
              <a:t>visit </a:t>
            </a:r>
            <a:r>
              <a:rPr lang="en-US" b="0" dirty="0"/>
              <a:t>https://manage.chef.io/signup </a:t>
            </a:r>
            <a:r>
              <a:rPr lang="en-US" dirty="0"/>
              <a:t>and sign up for a Hosted Chef Account.</a:t>
            </a:r>
          </a:p>
          <a:p>
            <a:endParaRPr lang="en-US" baseline="0"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a:t>
            </a:r>
            <a:r>
              <a:rPr lang="en-US" baseline="0" dirty="0"/>
              <a:t> Learners that already have an account can login instead of creating an account. (Using the `Already have an account? Click here to sign in link`.)</a:t>
            </a:r>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The learner's account may be tied to an production organization. The learner can create a new organization with their existing account. If there are still concerns they can create a new login with a unique email address.</a:t>
            </a:r>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998465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9227473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820516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380317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a:p>
          <a:p>
            <a:r>
              <a:rPr lang="en-US" dirty="0"/>
              <a:t>All of the cookbooks, instances and other configuration details that you manage with Chef will be stored on the Chef Server for this particular organization. No other organization will have access to it.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911992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starter kit will warn that it will</a:t>
            </a:r>
            <a:r>
              <a:rPr lang="en-US" baseline="0" dirty="0"/>
              <a:t> reset your user key. If this is a new account and new organization, this reset is totally fine. If you already have an account or this is an existing organization please understand that you are destroying the existing keys that already exist on a workstation.</a:t>
            </a: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a:t>
            </a:r>
            <a:r>
              <a:rPr lang="en-US" baseline="0" dirty="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1876818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The reason</a:t>
            </a:r>
            <a:r>
              <a:rPr lang="en-US" baseline="0" dirty="0"/>
              <a:t> that spaces are not suggested is that Ruby tools have a hard time with file paths that contain spaces.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47629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15887777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starter kit contains the configuration to reach the Chef Server and your credentials to validate the communication between your workstation and the Chef Server.</a:t>
            </a:r>
          </a:p>
          <a:p>
            <a:endParaRPr lang="en-US" baseline="0" dirty="0"/>
          </a:p>
          <a:p>
            <a:r>
              <a:rPr lang="en-US" baseline="0" dirty="0"/>
              <a:t>To verify the connection with the Chef Server you will need to run commands within the repository you downloaded.</a:t>
            </a:r>
          </a:p>
          <a:p>
            <a:endParaRPr lang="en-US" baseline="0" dirty="0"/>
          </a:p>
          <a:p>
            <a:r>
              <a:rPr lang="en-US" baseline="0" dirty="0"/>
              <a:t>Open a terminal or command prompt and navigate to the chef-repo directory.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518804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518804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knife is a command-line tool that allows us to request and send information to the Chef Server. </a:t>
            </a:r>
          </a:p>
          <a:p>
            <a:pPr algn="l"/>
            <a:endParaRPr lang="en-US" dirty="0"/>
          </a:p>
          <a:p>
            <a:pPr algn="l"/>
            <a:r>
              <a:rPr lang="en-US" dirty="0"/>
              <a:t>knife helps users manage:</a:t>
            </a:r>
            <a:r>
              <a:rPr lang="en-US" baseline="0" dirty="0"/>
              <a:t> n</a:t>
            </a:r>
            <a:r>
              <a:rPr lang="en-US" dirty="0"/>
              <a:t>odes; cookbooks and recipes;</a:t>
            </a:r>
            <a:r>
              <a:rPr lang="en-US" baseline="0" dirty="0"/>
              <a:t> r</a:t>
            </a:r>
            <a:r>
              <a:rPr lang="en-US" dirty="0"/>
              <a:t>oles</a:t>
            </a:r>
            <a:r>
              <a:rPr lang="en-US" baseline="0" dirty="0"/>
              <a:t> </a:t>
            </a:r>
            <a:r>
              <a:rPr lang="en-US" dirty="0"/>
              <a:t>and more.</a:t>
            </a:r>
          </a:p>
          <a:p>
            <a:pPr algn="l"/>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knife provides a number of sub-commands.</a:t>
            </a:r>
          </a:p>
          <a:p>
            <a:pPr algn="l"/>
            <a:endParaRPr lang="en-US" dirty="0"/>
          </a:p>
          <a:p>
            <a:pPr algn="l"/>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064908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look at all the commands with 'knife –help'.</a:t>
            </a:r>
          </a:p>
          <a:p>
            <a:endParaRPr lang="en-US" dirty="0"/>
          </a:p>
          <a:p>
            <a:r>
              <a:rPr lang="en-US" dirty="0"/>
              <a:t>This will display all the sub-commands available. In your case you want to verify that the client list contains a single entry so you need to look for help for the specific command 'knife client --help'.</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3375196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0683822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your Chef Server account there should be a single client that is the organization name:</a:t>
            </a:r>
            <a:r>
              <a:rPr lang="en-US" baseline="0" dirty="0"/>
              <a:t> </a:t>
            </a:r>
            <a:r>
              <a:rPr lang="en-US" dirty="0"/>
              <a:t>validator. This is a special key that has access to the Chef Server. The important thing is that the result does not contain an error with the configuration or authenticating with the Chef Server. </a:t>
            </a:r>
          </a:p>
          <a:p>
            <a:r>
              <a:rPr lang="en-US" dirty="0"/>
              <a:t>If you receive</a:t>
            </a:r>
            <a:r>
              <a:rPr lang="en-US" baseline="0" dirty="0"/>
              <a:t> an error ensure that you:</a:t>
            </a:r>
            <a:endParaRPr lang="en-US" dirty="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a:t>typed the command correctly</a:t>
            </a:r>
          </a:p>
          <a:p>
            <a:pPr marL="171450" indent="-171450">
              <a:buFont typeface="Arial" panose="020B0604020202020204" pitchFamily="34" charset="0"/>
              <a:buChar char="•"/>
            </a:pPr>
            <a:r>
              <a:rPr lang="en-US" dirty="0"/>
              <a:t>executed the command within the chef repository</a:t>
            </a:r>
          </a:p>
          <a:p>
            <a:pPr marL="171450" indent="-171450">
              <a:buFont typeface="Arial" panose="020B0604020202020204" pitchFamily="34" charset="0"/>
              <a:buChar char="•"/>
            </a:pPr>
            <a:r>
              <a:rPr lang="en-US" dirty="0"/>
              <a:t>are connected to the internet</a:t>
            </a:r>
            <a:r>
              <a:rPr lang="en-US" baseline="0" dirty="0"/>
              <a:t> and not </a:t>
            </a:r>
            <a:r>
              <a:rPr lang="en-US" dirty="0"/>
              <a:t>blocking</a:t>
            </a:r>
            <a:r>
              <a:rPr lang="en-US" baseline="0" dirty="0"/>
              <a:t> </a:t>
            </a:r>
            <a:r>
              <a:rPr lang="en-US" baseline="0" dirty="0" err="1"/>
              <a:t>ssl</a:t>
            </a:r>
            <a:r>
              <a:rPr lang="en-US" baseline="0" dirty="0"/>
              <a:t> connections from </a:t>
            </a:r>
            <a:r>
              <a:rPr lang="en-US" dirty="0"/>
              <a:t>your own system's proxy servers or virtual</a:t>
            </a:r>
            <a:r>
              <a:rPr lang="en-US" baseline="0" dirty="0"/>
              <a:t> private networks</a:t>
            </a:r>
            <a:endParaRPr lang="en-US" dirty="0"/>
          </a:p>
          <a:p>
            <a:pPr marL="171450" indent="-171450">
              <a:buFont typeface="Arial" panose="020B0604020202020204" pitchFamily="34" charset="0"/>
              <a:buChar char="•"/>
            </a:pPr>
            <a:r>
              <a:rPr lang="en-US" dirty="0"/>
              <a:t>have</a:t>
            </a:r>
            <a:r>
              <a:rPr lang="en-US" baseline="0" dirty="0"/>
              <a:t> </a:t>
            </a:r>
            <a:r>
              <a:rPr lang="en-US" dirty="0"/>
              <a:t>a .chef directory,</a:t>
            </a:r>
            <a:r>
              <a:rPr lang="en-US" baseline="0" dirty="0"/>
              <a:t> within the chef repository, </a:t>
            </a:r>
            <a:r>
              <a:rPr lang="en-US" dirty="0"/>
              <a:t>which contains the knife configuration</a:t>
            </a:r>
            <a:r>
              <a:rPr lang="en-US" baseline="0" dirty="0"/>
              <a:t> file (</a:t>
            </a:r>
            <a:r>
              <a:rPr lang="en-US" baseline="0" dirty="0" err="1"/>
              <a:t>knife.rb</a:t>
            </a:r>
            <a:r>
              <a:rPr lang="en-US" baseline="0" dirty="0"/>
              <a:t>), personal key, and organizational key</a:t>
            </a:r>
            <a:endParaRPr lang="en-US" dirty="0"/>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425419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complete, you are now able to communicate with the Chef Server. At this point we</a:t>
            </a:r>
            <a:r>
              <a:rPr lang="en-US" baseline="0" dirty="0"/>
              <a:t> </a:t>
            </a:r>
            <a:r>
              <a:rPr lang="en-US" dirty="0"/>
              <a:t>will refer to the system in front of you, with the chef repository, the configuration, and the keys installed as your workstation. </a:t>
            </a:r>
          </a:p>
          <a:p>
            <a:endParaRPr lang="en-US" dirty="0"/>
          </a:p>
          <a:p>
            <a:r>
              <a:rPr lang="en-US" dirty="0"/>
              <a:t>When working with Chef with a Chef Server, the workstation is the location where you will compose your cookbook code. When that code is complete, you will then upload it to the Chef Server.</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6790420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asking the Chef Server about the list of available clients, you can also ask for information about cookbooks. You can find all the commands related to the cookbooks subcommand by running `knife cookbook --help`. </a:t>
            </a:r>
          </a:p>
          <a:p>
            <a:endParaRPr lang="en-US" dirty="0"/>
          </a:p>
          <a:p>
            <a:r>
              <a:rPr lang="en-US" dirty="0"/>
              <a:t>Similar to the list of clients, you can examine a list of cookbooks.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4754126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a:t>
            </a:r>
            <a:r>
              <a:rPr lang="en-US" baseline="0" dirty="0"/>
              <a:t> command </a:t>
            </a:r>
            <a:r>
              <a:rPr lang="en-US" dirty="0"/>
              <a:t>will return the cookbooks currently uploaded to the Chef Server. The empty response should come as no surprise.</a:t>
            </a:r>
          </a:p>
          <a:p>
            <a:endParaRPr lang="en-US" dirty="0"/>
          </a:p>
          <a:p>
            <a:r>
              <a:rPr lang="en-US" dirty="0"/>
              <a:t>You want to change that. So you are going to upload each of your cookbooks to the Chef Server.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664986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upload a cookbook to the</a:t>
            </a:r>
            <a:r>
              <a:rPr lang="en-US" baseline="0" dirty="0"/>
              <a:t> Chef Server you need to be within the directory of the cookbook. Let us start with the </a:t>
            </a:r>
            <a:r>
              <a:rPr lang="en-US" baseline="0" dirty="0" err="1"/>
              <a:t>myiis</a:t>
            </a:r>
            <a:r>
              <a:rPr lang="en-US" baseline="0" dirty="0"/>
              <a:t> cookbook. Change directory into the </a:t>
            </a:r>
            <a:r>
              <a:rPr lang="en-US" baseline="0" dirty="0" err="1"/>
              <a:t>myiis</a:t>
            </a:r>
            <a:r>
              <a:rPr lang="en-US" baseline="0" dirty="0"/>
              <a:t> cookbook directory which is within the cookbooks directory.</a:t>
            </a:r>
          </a:p>
          <a:p>
            <a:endParaRPr lang="en-US" baseline="0" dirty="0"/>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1450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create a basic Chef recipe file and define Chef Resources.</a:t>
            </a:r>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146212261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upload the cookbook you will</a:t>
            </a:r>
            <a:r>
              <a:rPr lang="en-US" baseline="0" dirty="0"/>
              <a:t> need to use another tool called </a:t>
            </a:r>
            <a:r>
              <a:rPr lang="en-US" baseline="0" dirty="0" err="1"/>
              <a:t>Berkshelf</a:t>
            </a:r>
            <a:r>
              <a:rPr lang="en-US" baseline="0" dirty="0"/>
              <a:t>.</a:t>
            </a:r>
          </a:p>
          <a:p>
            <a:endParaRPr lang="en-US" baseline="0" dirty="0"/>
          </a:p>
          <a:p>
            <a:r>
              <a:rPr lang="en-US" dirty="0" err="1"/>
              <a:t>Berkshelf</a:t>
            </a:r>
            <a:r>
              <a:rPr lang="en-US" dirty="0"/>
              <a:t> is a cookbook management tool that allows us to upload your cookbooks and all of its dependencies to the Chef Server. In this instance, your current cookbooks have no dependencies, but in the future when they do, </a:t>
            </a:r>
            <a:r>
              <a:rPr lang="en-US" dirty="0" err="1"/>
              <a:t>Berkshelf</a:t>
            </a:r>
            <a:r>
              <a:rPr lang="en-US" dirty="0"/>
              <a:t> will assist you in ensuring those are all uploaded.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0527947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Berkshelf is a command-line tool</a:t>
            </a:r>
            <a:r>
              <a:rPr lang="en-US" baseline="0" dirty="0"/>
              <a:t> that you can ask to see available the commands.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3235722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Berkshelf is used on a per-cookbook basis. As dependencies are often per cookbook</a:t>
            </a:r>
            <a:r>
              <a:rPr lang="en-US" baseline="0" dirty="0"/>
              <a:t> you'll need to </a:t>
            </a:r>
            <a:r>
              <a:rPr lang="en-US" dirty="0"/>
              <a:t>change into the directory of the cookbook. </a:t>
            </a:r>
          </a:p>
          <a:p>
            <a:endParaRPr lang="en-US" dirty="0"/>
          </a:p>
          <a:p>
            <a:r>
              <a:rPr lang="en-US" dirty="0"/>
              <a:t>You should install any dependencies that your cookbook might have. Again, in this instance there are no dependencies external to this cookbook but Berkshelf ensures that this is the case when it runs the 'berks install' command.</a:t>
            </a:r>
          </a:p>
          <a:p>
            <a:endParaRPr lang="en-US" dirty="0"/>
          </a:p>
          <a:p>
            <a:r>
              <a:rPr lang="en-US" dirty="0"/>
              <a:t>You'll see that it finds the current cookbook within your current directory, it contacts the Supermarket for any external dependencies, and then ...</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5781130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completes by writing a </a:t>
            </a:r>
            <a:r>
              <a:rPr lang="en-US" dirty="0" err="1"/>
              <a:t>Berksfile.lock</a:t>
            </a:r>
            <a:r>
              <a:rPr lang="en-US" dirty="0"/>
              <a:t> to the file system.</a:t>
            </a:r>
          </a:p>
          <a:p>
            <a:endParaRPr lang="en-US" dirty="0"/>
          </a:p>
          <a:p>
            <a:r>
              <a:rPr lang="en-US" dirty="0"/>
              <a:t>The </a:t>
            </a:r>
            <a:r>
              <a:rPr lang="en-US" dirty="0" err="1"/>
              <a:t>Berksfile.lock</a:t>
            </a:r>
            <a:r>
              <a:rPr lang="en-US" dirty="0"/>
              <a:t> is a receipt of all the cookbooks and dependencies found at the exact moment that you ran 'berks install'.</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82293677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lock file is useful to ensure that in the future you use the same dependencies when working with the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1934637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dependencies accounted for, it is time to upload the cookbook to the Chef Server. This is another sub-command that Berkshelf provides called 'upload'. Run</a:t>
            </a:r>
            <a:r>
              <a:rPr lang="en-US" baseline="0" dirty="0"/>
              <a:t> the command </a:t>
            </a:r>
            <a:r>
              <a:rPr lang="en-US" dirty="0"/>
              <a:t>to upload the </a:t>
            </a:r>
            <a:r>
              <a:rPr lang="en-US" dirty="0" err="1"/>
              <a:t>myiis</a:t>
            </a:r>
            <a:r>
              <a:rPr lang="en-US" dirty="0"/>
              <a:t> cookbook to the Chef Server.</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23202123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that is complete you can return to the cookbook command that allows you to display the cookbooks within your organization by running this command. This will show you that the Chef Server has the </a:t>
            </a:r>
            <a:r>
              <a:rPr lang="en-US" dirty="0" err="1"/>
              <a:t>myiis</a:t>
            </a:r>
            <a:r>
              <a:rPr lang="en-US" dirty="0"/>
              <a:t> cookbook that you have uploaded.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856373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lab,</a:t>
            </a:r>
            <a:r>
              <a:rPr lang="en-US" baseline="0" dirty="0"/>
              <a:t> </a:t>
            </a:r>
            <a:r>
              <a:rPr lang="en-US" dirty="0"/>
              <a:t>upload the remaining cookbooks within the cookbooks directory. After you have done that verify that the cookbooks have been uploaded.</a:t>
            </a:r>
          </a:p>
          <a:p>
            <a:endParaRPr lang="en-US" dirty="0"/>
          </a:p>
          <a:p>
            <a:r>
              <a:rPr lang="en-US" dirty="0"/>
              <a:t>Instructor Note: Allow 5 minutes to complete this exercise.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62364418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Change into the cookbooks directory.</a:t>
            </a:r>
            <a:br>
              <a:rPr lang="en-US" dirty="0"/>
            </a:br>
            <a:endParaRPr lang="en-US" dirty="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Verify that the cookbook is not currently uploaded.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8593293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"berks install" to install all the cookbook dependencies.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1015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649134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Chef is written in Ruby. Ruby is a programming language and it is required that the first program you write in a programming language is 'Hello World'.</a:t>
            </a:r>
          </a:p>
          <a:p>
            <a:endParaRPr lang="en-US" dirty="0"/>
          </a:p>
          <a:p>
            <a:r>
              <a:rPr lang="en-US" dirty="0"/>
              <a:t>So let's walk through creating a recipe file that creates a file named 'C:\hello.txt' with the contents 'Hello, world!'.</a:t>
            </a:r>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71602675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"berks upload" to upload the cookbook and all its dependencies to the Chef Server.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300060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run "knife cookbook list" to validate that the workstation cookbook is now uploaded to the Chef Server.</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466419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cookbooks have</a:t>
            </a:r>
            <a:r>
              <a:rPr lang="en-US" baseline="0" dirty="0"/>
              <a:t> been uploaded and you have verified that fact.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9001914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one remaining objective and that is to add an instance as a node within your organization.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6414073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by now, a node is</a:t>
            </a:r>
            <a:r>
              <a:rPr lang="en-US" baseline="0" dirty="0"/>
              <a:t> a server that Chef is managing. A node could be a web server, an application server, a database server, a load balancer, and so on.</a:t>
            </a:r>
            <a:endParaRPr lang="en-US" dirty="0"/>
          </a:p>
          <a:p>
            <a:endParaRPr lang="en-US" dirty="0"/>
          </a:p>
          <a:p>
            <a:r>
              <a:rPr lang="en-US" dirty="0"/>
              <a:t>A node can only join one organization. To be a node means that it has Chef installed,</a:t>
            </a:r>
            <a:r>
              <a:rPr lang="en-US" baseline="0" dirty="0"/>
              <a:t> </a:t>
            </a:r>
            <a:r>
              <a:rPr lang="en-US" dirty="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a:p>
          <a:p>
            <a:r>
              <a:rPr lang="en-US" dirty="0"/>
              <a:t>When a node is part of the organization you manage that information on the Chef Server as well. A Chef Server can manage multiple organizations. Managing that information in a Chef Server allows us to use for inventory, querying and searching.</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9059602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Let's</a:t>
            </a:r>
            <a:r>
              <a:rPr lang="en-US" baseline="0" dirty="0"/>
              <a:t> a</a:t>
            </a:r>
            <a:r>
              <a:rPr lang="en-US" dirty="0"/>
              <a:t>dd the</a:t>
            </a:r>
            <a:r>
              <a:rPr lang="en-US" baseline="0" dirty="0"/>
              <a:t> instance we used previously as a workstation now as </a:t>
            </a:r>
            <a:r>
              <a:rPr lang="en-US" dirty="0"/>
              <a:t>a managed node. Return to the root</a:t>
            </a:r>
            <a:r>
              <a:rPr lang="en-US" baseline="0" dirty="0"/>
              <a:t> of the chef repository.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7796259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that you have no existing nodes within your organization. You can use the 'knife node –help' command to see that you can ask for the list of all nodes within your organization with the list command.</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2728311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"knife node list" to see that you have no nodes currently registered with your Chef Server. At this point the results should be blank.</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6627631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Knife provides a bootstrap subcommand that takes a number of options.</a:t>
            </a:r>
          </a:p>
          <a:p>
            <a:endParaRPr lang="en-US" dirty="0"/>
          </a:p>
          <a:p>
            <a:r>
              <a:rPr lang="en-US" dirty="0"/>
              <a:t>When you bootstrap an instance it is performing the following:</a:t>
            </a:r>
          </a:p>
          <a:p>
            <a:r>
              <a:rPr lang="en-US" dirty="0"/>
              <a:t>* Installing chef tools if they are not already installed</a:t>
            </a:r>
          </a:p>
          <a:p>
            <a:r>
              <a:rPr lang="en-US" dirty="0"/>
              <a:t>* Configuring Chef to communicate with the Chef Server</a:t>
            </a:r>
          </a:p>
          <a:p>
            <a:r>
              <a:rPr lang="en-US" dirty="0"/>
              <a:t>* Running chef-client to apply a default run list</a:t>
            </a:r>
          </a:p>
          <a:p>
            <a:endParaRPr lang="en-US" dirty="0"/>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93606661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 communicate with the remote instance you need to provide it the credentials to connect to the system. Use the user name with the '-x' flag and the password '-P' flag.</a:t>
            </a:r>
            <a:r>
              <a:rPr lang="en-US" baseline="0" dirty="0"/>
              <a:t> </a:t>
            </a:r>
            <a:r>
              <a:rPr lang="en-US" dirty="0"/>
              <a:t>Include the '--sudo' flag because you are installing software and writing configuration to directories traditionally owned by the root user. Name the node with the '-N' flag. This is optional but makes it easier for us to communicate. When we ask you to look at the details of node 1 or login to node 1, it will be easier to remember than the fully-qualified domain name.</a:t>
            </a:r>
          </a:p>
          <a:p>
            <a:endParaRPr lang="en-US" dirty="0"/>
          </a:p>
          <a:p>
            <a:r>
              <a:rPr lang="en-US" dirty="0"/>
              <a:t>When executing the command, the output will tell us what it installed and ran.</a:t>
            </a:r>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60109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look at Chef's documentation about resources. Visit the docs page on resources and read the first three paragraphs.</a:t>
            </a:r>
          </a:p>
          <a:p>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dirty="0"/>
              <a:t>Afterwards,</a:t>
            </a:r>
            <a:r>
              <a:rPr lang="en-US" baseline="0" dirty="0"/>
              <a:t> let us </a:t>
            </a:r>
            <a:r>
              <a:rPr lang="en-US" dirty="0"/>
              <a:t>look at a few examples of resources.</a:t>
            </a:r>
          </a:p>
          <a:p>
            <a:endParaRPr lang="en-US" dirty="0"/>
          </a:p>
          <a:p>
            <a:r>
              <a:rPr lang="en-US" dirty="0"/>
              <a:t>Instructor Note: This may sound unusual to ask people to read the documentation</a:t>
            </a:r>
            <a:r>
              <a:rPr lang="en-US" baseline="0" dirty="0"/>
              <a:t> site </a:t>
            </a:r>
            <a:r>
              <a:rPr lang="en-US" dirty="0"/>
              <a:t>but it is important that they learn to refer to the documentation. This page in an</a:t>
            </a:r>
            <a:r>
              <a:rPr lang="en-US" baseline="0" dirty="0"/>
              <a:t> important reference page.</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92535165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bootstrapping is done, you can see that your organization knows about the new node by again running the command "knife node list". You now see that you have a new node, node1, uploaded to the Chef Server.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014764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more information about a particular node with the command 'knife node show </a:t>
            </a:r>
            <a:r>
              <a:rPr lang="en-US" dirty="0" smtClean="0"/>
              <a:t>web1'</a:t>
            </a:r>
            <a:r>
              <a:rPr lang="en-US" dirty="0"/>
              <a:t>. This will display a summary of the node information that the Chef Server stores.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4186214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web1 </a:t>
            </a:r>
            <a:r>
              <a:rPr lang="en-US" baseline="0" dirty="0" smtClean="0"/>
              <a:t>does </a:t>
            </a:r>
            <a:r>
              <a:rPr lang="en-US" baseline="0" dirty="0"/>
              <a:t>not have a list of recipes that it applies to the system by default. You can make Chef Server tell </a:t>
            </a:r>
            <a:r>
              <a:rPr lang="en-US" baseline="0" dirty="0" smtClean="0"/>
              <a:t>web1 to </a:t>
            </a:r>
            <a:r>
              <a:rPr lang="en-US" baseline="0" dirty="0"/>
              <a:t>apply a specific run-list the next time </a:t>
            </a:r>
            <a:r>
              <a:rPr lang="en-US" baseline="0" dirty="0" smtClean="0"/>
              <a:t>web1 </a:t>
            </a:r>
            <a:r>
              <a:rPr lang="en-US" baseline="0" dirty="0"/>
              <a:t>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a:p>
          <a:p>
            <a:r>
              <a:rPr lang="en-US" baseline="0" dirty="0"/>
              <a:t>You can do that through the 'knife node run_list add' command. In this example, you are adding to </a:t>
            </a:r>
            <a:r>
              <a:rPr lang="en-US" baseline="0" dirty="0" smtClean="0"/>
              <a:t>web1's </a:t>
            </a:r>
            <a:r>
              <a:rPr lang="en-US" baseline="0" dirty="0"/>
              <a:t>run-list the </a:t>
            </a:r>
            <a:r>
              <a:rPr lang="en-US" baseline="0" dirty="0" err="1"/>
              <a:t>myiis</a:t>
            </a:r>
            <a:r>
              <a:rPr lang="en-US" baseline="0" dirty="0"/>
              <a:t> cookbook's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4272081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Verify that you bootstrapped the node.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5344247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Apply that run list by logging into that node and running chef-client or remotely administer the node with the 'knife </a:t>
            </a:r>
            <a:r>
              <a:rPr lang="en-US" dirty="0" err="1"/>
              <a:t>winrm</a:t>
            </a:r>
            <a:r>
              <a:rPr lang="en-US" dirty="0"/>
              <a:t>' command</a:t>
            </a:r>
            <a:r>
              <a:rPr lang="en-US" baseline="0" dirty="0"/>
              <a:t> as shown here.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377033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Verify that the node serves up the default html page that contains the node's internal IP</a:t>
            </a:r>
            <a:r>
              <a:rPr lang="en-US" baseline="0" dirty="0"/>
              <a:t> </a:t>
            </a:r>
            <a:r>
              <a:rPr lang="en-US" dirty="0"/>
              <a:t>address and hostname.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8319166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007491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Now it's time to create a second node. This</a:t>
            </a:r>
            <a:r>
              <a:rPr lang="en-US" baseline="0" dirty="0"/>
              <a:t> </a:t>
            </a:r>
            <a:r>
              <a:rPr lang="en-US" dirty="0"/>
              <a:t>node will be the second web server node.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We will provide you with a new node for the following exercise.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a:t>
            </a:r>
            <a:r>
              <a:rPr lang="en-US" baseline="0" dirty="0"/>
              <a:t> Note: Allow 10 minutes to complete this exercise</a:t>
            </a: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6370662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a:t>
            </a:r>
            <a:r>
              <a:rPr lang="en-US" dirty="0"/>
              <a:t>the</a:t>
            </a:r>
            <a:r>
              <a:rPr lang="en-US" baseline="0" dirty="0"/>
              <a:t> new</a:t>
            </a:r>
            <a:r>
              <a:rPr lang="en-US" dirty="0"/>
              <a:t> node and name it </a:t>
            </a:r>
            <a:r>
              <a:rPr lang="en-US" dirty="0" smtClean="0"/>
              <a:t>web2. </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550164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Verify that you bootstrapped the node.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43391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moment and talk about the structure of a resource definition. We'll break down the resource that we defined in our recipe</a:t>
            </a:r>
            <a:r>
              <a:rPr lang="en-US" baseline="0" dirty="0"/>
              <a:t> file.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2389559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Verify that the node serves up the default html page that contains the node's internal IP</a:t>
            </a:r>
            <a:r>
              <a:rPr lang="en-US" baseline="0" dirty="0"/>
              <a:t> </a:t>
            </a:r>
            <a:r>
              <a:rPr lang="en-US" dirty="0"/>
              <a:t>address and hostname.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150156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a:t>With your answers, turn to another person and alternate asking each other asking these questions and sharing your answers.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303623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objectives complete you are finished with this section. What question can you answer for you?</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3036239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In</a:t>
            </a:r>
            <a:r>
              <a:rPr lang="en-US" baseline="0" dirty="0"/>
              <a:t> this module you</a:t>
            </a:r>
            <a:r>
              <a:rPr lang="en-US" dirty="0"/>
              <a:t> will give your nodes a role to better describe them so you can configure them in a similar manner.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63325785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When we set</a:t>
            </a:r>
            <a:r>
              <a:rPr lang="en-US" baseline="0" dirty="0"/>
              <a:t> out to describe the state of a particular node we often assign it a set of responsibilities. These responsibilities describe a role that this node plays within the organization. Chef has a similar concept of roles.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The Chef recipes that you build and then assign to the run list of a node describe what it is trying to accomplish. If you wanted to re-create this node you would need to transfer that same exact run list to a new node that you bootstrap. An easier way to manage this run list, being shared between nodes, is to create a Chef role. A Chef role allows you to describe a run list.</a:t>
            </a:r>
            <a:endParaRPr lang="en-US" dirty="0"/>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7976981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76081616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lab, define a new role named 'web' that has the run list: including the </a:t>
            </a:r>
            <a:r>
              <a:rPr lang="en-US" dirty="0" err="1"/>
              <a:t>myiis</a:t>
            </a:r>
            <a:r>
              <a:rPr lang="en-US" dirty="0"/>
              <a:t> cookbook's default recipe. </a:t>
            </a:r>
          </a:p>
          <a:p>
            <a:endParaRPr lang="en-US" dirty="0"/>
          </a:p>
          <a:p>
            <a:r>
              <a:rPr lang="en-US" dirty="0"/>
              <a:t>When you're done defining the role, upload it to the Chef Server, and then set the run list on </a:t>
            </a:r>
            <a:r>
              <a:rPr lang="en-US" dirty="0" smtClean="0"/>
              <a:t>web1 and web2 </a:t>
            </a:r>
            <a:r>
              <a:rPr lang="en-US" dirty="0"/>
              <a:t>to the role that you have defined. </a:t>
            </a:r>
          </a:p>
          <a:p>
            <a:endParaRPr lang="en-US" dirty="0"/>
          </a:p>
          <a:p>
            <a:r>
              <a:rPr lang="en-US" dirty="0"/>
              <a:t>And for good measure, though nothing should have changed, run 'sudo chef-client' on both </a:t>
            </a:r>
            <a:r>
              <a:rPr lang="en-US" dirty="0" smtClean="0"/>
              <a:t>web1 and web2 to </a:t>
            </a:r>
            <a:r>
              <a:rPr lang="en-US" dirty="0"/>
              <a:t>ensure that no functionality has been lost.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80211614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Return to the base of your Chef repository</a:t>
            </a:r>
            <a:r>
              <a:rPr lang="en-US" baseline="0" dirty="0"/>
              <a:t> and then ru</a:t>
            </a:r>
            <a:r>
              <a:rPr lang="en-US" dirty="0"/>
              <a:t>n 'knife role --help' to see the available commands. Similar to other commands, you can see that 'knife role' supports the ability to list currently-defined roles.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3821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element of the resource definition is the resource type. In this instance the type is 'file'. We showed you an example of 'service’ earlier.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71416547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'knife role list' you can see from its lack of response that you have no roles defined.</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2228859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create a file named web.rb in the roles directory. </a:t>
            </a:r>
          </a:p>
          <a:p>
            <a:endParaRPr lang="en-US" dirty="0"/>
          </a:p>
          <a:p>
            <a:r>
              <a:rPr lang="en-US" dirty="0"/>
              <a:t>The name of the role is web. The description should be Web Server. The run list you define should contain the </a:t>
            </a:r>
            <a:r>
              <a:rPr lang="en-US" dirty="0" err="1"/>
              <a:t>iis</a:t>
            </a:r>
            <a:r>
              <a:rPr lang="en-US" dirty="0"/>
              <a:t> cookbook's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651102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share the role with the Chef Server so upload that file. </a:t>
            </a:r>
          </a:p>
          <a:p>
            <a:endParaRPr lang="en-US" dirty="0"/>
          </a:p>
          <a:p>
            <a:r>
              <a:rPr lang="en-US" dirty="0"/>
              <a:t>Use the command 'knife role from file web.rb'. 'knife' knows where to look for that role to upload it.</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0751259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that the role can be found on the Chef Server.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1921173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specific information about the role. Specifically, does it have the run list that we defined?</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9098519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created, and verified the role was uploaded to the Chef Server. It is now time for us to set up our nodes to use this role.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7716942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view</a:t>
            </a:r>
            <a:r>
              <a:rPr lang="en-US" baseline="0" dirty="0"/>
              <a:t> </a:t>
            </a:r>
            <a:r>
              <a:rPr lang="en-US" dirty="0"/>
              <a:t>the current state of the node.</a:t>
            </a:r>
            <a:r>
              <a:rPr lang="en-US" baseline="0" dirty="0"/>
              <a:t> We want to particularly pay attention to the current run list of the node.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8846937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the node</a:t>
            </a:r>
            <a:r>
              <a:rPr lang="en-US" baseline="0" dirty="0"/>
              <a:t>'s run list to the use the role.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57596780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a:t>
            </a:r>
            <a:r>
              <a:rPr lang="en-US" baseline="0" dirty="0"/>
              <a:t> that the node's role has been updated successfully.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6022383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more node remains.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87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element is the name of the resource. This is also the first parameter being passed to the resource.</a:t>
            </a:r>
          </a:p>
          <a:p>
            <a:endParaRPr lang="en-US" dirty="0"/>
          </a:p>
          <a:p>
            <a:r>
              <a:rPr lang="en-US" dirty="0"/>
              <a:t>In this instance the resource name is also the relative file path to the file we want created. We could have specified a fully-qualified file path to ensure the file was written to the exact same location and not dependent on our current working directory.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4515641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view</a:t>
            </a:r>
            <a:r>
              <a:rPr lang="en-US" baseline="0" dirty="0"/>
              <a:t> </a:t>
            </a:r>
            <a:r>
              <a:rPr lang="en-US" dirty="0"/>
              <a:t>the current state of the node.</a:t>
            </a:r>
            <a:r>
              <a:rPr lang="en-US" baseline="0" dirty="0"/>
              <a:t> We want </a:t>
            </a:r>
            <a:r>
              <a:rPr lang="en-US" baseline="0"/>
              <a:t>to particularly pay attention to the current run list of the node.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8522940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the node</a:t>
            </a:r>
            <a:r>
              <a:rPr lang="en-US" baseline="0" dirty="0"/>
              <a:t>'s run list to the use the role.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9740607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a:t>
            </a:r>
            <a:r>
              <a:rPr lang="en-US" baseline="0" dirty="0"/>
              <a:t> that the node's role has been updated successfully.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6871094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all of the nodes have been assigned the role. To ensure that their run lists are are correctly defined we should converge these nodes.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8555366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use 'knife node show' to display the 'cloud' attribute for node1, you will see the local, private, and public connection information.</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4891317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execute the show command again for each of our nodes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0775433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verify that everything is working the same as before, run 'knife </a:t>
            </a:r>
            <a:r>
              <a:rPr lang="en-US" dirty="0" err="1"/>
              <a:t>winrm</a:t>
            </a:r>
            <a:r>
              <a:rPr lang="en-US" dirty="0"/>
              <a:t>' for both of these nodes. In this instance the query syntax is going to find all nodes with the role set</a:t>
            </a:r>
            <a:r>
              <a:rPr lang="en-US" baseline="0" dirty="0"/>
              <a:t> to web.</a:t>
            </a:r>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2248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 and `end` keywords here define the beginning of a ruby block. The ruby block and all the contents of it are the second properties</a:t>
            </a:r>
            <a:r>
              <a:rPr lang="en-US" baseline="0" dirty="0"/>
              <a:t> </a:t>
            </a:r>
            <a:r>
              <a:rPr lang="en-US" dirty="0"/>
              <a:t>to our resource.</a:t>
            </a:r>
          </a:p>
          <a:p>
            <a:endParaRPr lang="en-US" dirty="0"/>
          </a:p>
          <a:p>
            <a:r>
              <a:rPr lang="en-US" dirty="0"/>
              <a:t>The contents of this block contains properties (and other things) that help describe the state of the resource. In this instance, the content attribute here specifies the contents of the file.</a:t>
            </a:r>
          </a:p>
          <a:p>
            <a:endParaRPr lang="en-US" dirty="0"/>
          </a:p>
          <a:p>
            <a:r>
              <a:rPr lang="en-US" dirty="0"/>
              <a:t>Attributes are laid out with the name of the properties followed by a space and then the value for the attribute.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0487324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381000" y="4343400"/>
            <a:ext cx="60960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
        <p:nvSpPr>
          <p:cNvPr id="2" name="Date Placeholder 1"/>
          <p:cNvSpPr>
            <a:spLocks noGrp="1"/>
          </p:cNvSpPr>
          <p:nvPr>
            <p:ph type="dt" idx="10"/>
          </p:nvPr>
        </p:nvSpPr>
        <p:spPr/>
        <p:txBody>
          <a:bodyPr/>
          <a:lstStyle/>
          <a:p>
            <a:r>
              <a:rPr lang="en-US"/>
              <a:t>Chef Essentials - Windows</a:t>
            </a:r>
            <a:endParaRPr lang="en-US" dirty="0"/>
          </a:p>
        </p:txBody>
      </p:sp>
      <p:sp>
        <p:nvSpPr>
          <p:cNvPr id="3" name="Header Placeholder 2"/>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13619371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a:t>
            </a:r>
            <a:r>
              <a:rPr lang="en-US" baseline="0" dirty="0"/>
              <a:t> we have been converging our nodes by sending remote commands. It would be nice if that command could execute automatically on a specified time interval. If we did that we would want to make sure that we have access to the logs.</a:t>
            </a:r>
          </a:p>
          <a:p>
            <a:endParaRPr lang="en-US" baseline="0" dirty="0"/>
          </a:p>
          <a:p>
            <a:r>
              <a:rPr lang="en-US" baseline="0" dirty="0"/>
              <a:t>This sounds like something we could within a cookbook's recipe. A recipe that would set up chef-client as a service. Another to perhaps set up logging or any other configuration we may need.</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349352290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answer those questions or start to build a cookbook we need to spend time learning about how chef-client works. First we will look at a conceptual level and then we will look at an essential component of the configuration.</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9476074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chef-client is executed on the</a:t>
            </a:r>
            <a:r>
              <a:rPr lang="en-US" baseline="0" dirty="0"/>
              <a:t> node the first thing that it does is read in configuration from the </a:t>
            </a:r>
            <a:r>
              <a:rPr lang="en-US" baseline="0" dirty="0" err="1"/>
              <a:t>client.rb</a:t>
            </a:r>
            <a:r>
              <a:rPr lang="en-US" baseline="0" dirty="0"/>
              <a:t> file. Shortly after it executes </a:t>
            </a:r>
            <a:r>
              <a:rPr lang="en-US" baseline="0" dirty="0" err="1"/>
              <a:t>ohai</a:t>
            </a:r>
            <a:r>
              <a:rPr lang="en-US" baseline="0" dirty="0"/>
              <a:t> to retrieve the initial list of node attributes. Then the node will authenticate with the Chef Server. The node will receive the last copy of the node object stored on the Chef Server a long with the run list. Expanding the run list is the stage when chef-client will look at the run list and create a complete list of all the recipes it will apply to the node. Every recipe is defined within a cookbook so chef-client will retrieve all the necessary cookbooks.</a:t>
            </a:r>
          </a:p>
          <a:p>
            <a:endParaRPr lang="en-US" baseline="0" dirty="0"/>
          </a:p>
          <a:p>
            <a:r>
              <a:rPr lang="en-US" baseline="0" dirty="0"/>
              <a:t>Now the chef-client run has the attributes defined in the original node object, the new node attributes discovered by </a:t>
            </a:r>
            <a:r>
              <a:rPr lang="en-US" baseline="0" dirty="0" err="1"/>
              <a:t>Ohai</a:t>
            </a:r>
            <a:r>
              <a:rPr lang="en-US" baseline="0" dirty="0"/>
              <a:t>, attributes defined in cookbooks, and attributes defined in roles and environments. All attributes are reset and merged together respecting their particular merge order precedence. Then all the recipes in the run list are loaded and a huge resource collection is created. Then starting at the top of the resource collection chef-client executes each of the defined resources. Until finally it fails or succeeds.</a:t>
            </a:r>
          </a:p>
          <a:p>
            <a:endParaRPr lang="en-US" baseline="0" dirty="0"/>
          </a:p>
          <a:p>
            <a:r>
              <a:rPr lang="en-US" baseline="0" dirty="0"/>
              <a:t>Upon failure an error is generated and NO node object is sent to the Chef Server.</a:t>
            </a:r>
          </a:p>
          <a:p>
            <a:r>
              <a:rPr lang="en-US" baseline="0" dirty="0"/>
              <a:t>Upon success the node object is sent to the Chef Server.</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06581115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first things that chef-client loads during a chef-client run is the client configuration. This file contains a number of important settings.</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74605664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Lucida Grande" charset="0"/>
                <a:cs typeface="Lucida Grande" charset="0"/>
                <a:sym typeface="Lucida Grande" charset="0"/>
              </a:rPr>
              <a:t>chef-client looks for</a:t>
            </a:r>
            <a:r>
              <a:rPr lang="en-US" sz="1200" baseline="0" dirty="0">
                <a:latin typeface="Lucida Grande" charset="0"/>
                <a:cs typeface="Lucida Grande" charset="0"/>
                <a:sym typeface="Lucida Grande" charset="0"/>
              </a:rPr>
              <a:t> its configuration information in the directory ‘C:\chef’ by default – although this is configurable itself!  </a:t>
            </a:r>
          </a:p>
          <a:p>
            <a:endParaRPr lang="en-US" sz="1200" baseline="0" dirty="0">
              <a:latin typeface="Lucida Grande" charset="0"/>
              <a:cs typeface="Lucida Grande" charset="0"/>
              <a:sym typeface="Lucida Grande" charset="0"/>
            </a:endParaRPr>
          </a:p>
          <a:p>
            <a:r>
              <a:rPr lang="en-US" sz="1200" baseline="0" dirty="0">
                <a:latin typeface="Lucida Grande" charset="0"/>
                <a:cs typeface="Lucida Grande" charset="0"/>
                <a:sym typeface="Lucida Grande" charset="0"/>
              </a:rPr>
              <a:t>This directory contains, not only its own configuration file (which we’ll look at shortly), but also its key to authenticate with the Chef Server, an </a:t>
            </a:r>
            <a:r>
              <a:rPr lang="en-US" sz="1200" baseline="0" dirty="0" err="1">
                <a:latin typeface="Lucida Grande" charset="0"/>
                <a:cs typeface="Lucida Grande" charset="0"/>
                <a:sym typeface="Lucida Grande" charset="0"/>
              </a:rPr>
              <a:t>Ohai</a:t>
            </a:r>
            <a:r>
              <a:rPr lang="en-US" sz="1200" baseline="0" dirty="0">
                <a:latin typeface="Lucida Grande" charset="0"/>
                <a:cs typeface="Lucida Grande" charset="0"/>
                <a:sym typeface="Lucida Grande" charset="0"/>
              </a:rPr>
              <a:t> plugins directory and a </a:t>
            </a:r>
            <a:r>
              <a:rPr lang="nl-NL" sz="1200" b="1" dirty="0">
                <a:latin typeface="Courier New" panose="02070309020205020404" pitchFamily="49" charset="0"/>
                <a:cs typeface="Courier New" panose="02070309020205020404" pitchFamily="49" charset="0"/>
              </a:rPr>
              <a:t>first-</a:t>
            </a:r>
            <a:r>
              <a:rPr lang="nl-NL" sz="1200" b="1" dirty="0" err="1">
                <a:latin typeface="Courier New" panose="02070309020205020404" pitchFamily="49" charset="0"/>
                <a:cs typeface="Courier New" panose="02070309020205020404" pitchFamily="49" charset="0"/>
              </a:rPr>
              <a:t>boot.json</a:t>
            </a:r>
            <a:r>
              <a:rPr lang="en-US" sz="1200" dirty="0">
                <a:latin typeface="Lucida Grande" charset="0"/>
                <a:cs typeface="Lucida Grande" charset="0"/>
                <a:sym typeface="Lucida Grande" charset="0"/>
              </a:rPr>
              <a:t> file.  The </a:t>
            </a:r>
            <a:r>
              <a:rPr lang="en-US" sz="1200" kern="1200" dirty="0">
                <a:solidFill>
                  <a:schemeClr val="tx1"/>
                </a:solidFill>
                <a:effectLst/>
                <a:latin typeface="Arial" panose="020B0604020202020204" pitchFamily="34" charset="0"/>
                <a:ea typeface="+mn-ea"/>
                <a:cs typeface="Arial" panose="020B0604020202020204" pitchFamily="34" charset="0"/>
              </a:rPr>
              <a:t>first-</a:t>
            </a:r>
            <a:r>
              <a:rPr lang="en-US" sz="1200" kern="1200" dirty="0" err="1">
                <a:solidFill>
                  <a:schemeClr val="tx1"/>
                </a:solidFill>
                <a:effectLst/>
                <a:latin typeface="Arial" panose="020B0604020202020204" pitchFamily="34" charset="0"/>
                <a:ea typeface="+mn-ea"/>
                <a:cs typeface="Arial" panose="020B0604020202020204" pitchFamily="34" charset="0"/>
              </a:rPr>
              <a:t>boot.json</a:t>
            </a:r>
            <a:r>
              <a:rPr lang="en-US" sz="1200" kern="1200" dirty="0">
                <a:solidFill>
                  <a:schemeClr val="tx1"/>
                </a:solidFill>
                <a:effectLst/>
                <a:latin typeface="Arial" panose="020B0604020202020204" pitchFamily="34" charset="0"/>
                <a:ea typeface="+mn-ea"/>
                <a:cs typeface="Arial" panose="020B0604020202020204" pitchFamily="34" charset="0"/>
              </a:rPr>
              <a:t> file</a:t>
            </a:r>
            <a:r>
              <a:rPr lang="en-US" sz="1200" b="0" i="0" kern="1200" dirty="0">
                <a:solidFill>
                  <a:schemeClr val="tx1"/>
                </a:solidFill>
                <a:effectLst/>
                <a:latin typeface="Arial" panose="020B0604020202020204" pitchFamily="34" charset="0"/>
                <a:ea typeface="+mn-ea"/>
                <a:cs typeface="Arial" panose="020B0604020202020204" pitchFamily="34" charset="0"/>
              </a:rPr>
              <a:t> is generated from the workstation as part of the initial </a:t>
            </a:r>
            <a:r>
              <a:rPr lang="en-US" sz="1200" kern="1200" dirty="0">
                <a:solidFill>
                  <a:schemeClr val="tx1"/>
                </a:solidFill>
                <a:effectLst/>
                <a:latin typeface="Arial" panose="020B0604020202020204" pitchFamily="34" charset="0"/>
                <a:ea typeface="+mn-ea"/>
                <a:cs typeface="Arial" panose="020B0604020202020204" pitchFamily="34" charset="0"/>
              </a:rPr>
              <a:t>knife</a:t>
            </a:r>
            <a:r>
              <a:rPr lang="en-US" dirty="0"/>
              <a:t> </a:t>
            </a:r>
            <a:r>
              <a:rPr lang="en-US" sz="1200" kern="1200" dirty="0">
                <a:solidFill>
                  <a:schemeClr val="tx1"/>
                </a:solidFill>
                <a:effectLst/>
                <a:latin typeface="Arial" panose="020B0604020202020204" pitchFamily="34" charset="0"/>
                <a:ea typeface="+mn-ea"/>
                <a:cs typeface="Arial" panose="020B0604020202020204" pitchFamily="34" charset="0"/>
              </a:rPr>
              <a:t>bootstrap </a:t>
            </a:r>
            <a:r>
              <a:rPr lang="en-US" sz="1200" b="0" i="0" kern="1200" dirty="0">
                <a:solidFill>
                  <a:schemeClr val="tx1"/>
                </a:solidFill>
                <a:effectLst/>
                <a:latin typeface="Arial" panose="020B0604020202020204" pitchFamily="34" charset="0"/>
                <a:ea typeface="+mn-ea"/>
                <a:cs typeface="Arial" panose="020B0604020202020204" pitchFamily="34" charset="0"/>
              </a:rPr>
              <a:t>subcommand, and contains the initial </a:t>
            </a:r>
            <a:r>
              <a:rPr lang="en-US" sz="1200" b="0" i="0" kern="1200" dirty="0" err="1">
                <a:solidFill>
                  <a:schemeClr val="tx1"/>
                </a:solidFill>
                <a:effectLst/>
                <a:latin typeface="Arial" panose="020B0604020202020204" pitchFamily="34" charset="0"/>
                <a:ea typeface="+mn-ea"/>
                <a:cs typeface="Arial" panose="020B0604020202020204" pitchFamily="34" charset="0"/>
              </a:rPr>
              <a:t>runlist</a:t>
            </a:r>
            <a:r>
              <a:rPr lang="en-US" sz="1200" b="0" i="0" kern="1200" dirty="0">
                <a:solidFill>
                  <a:schemeClr val="tx1"/>
                </a:solidFill>
                <a:effectLst/>
                <a:latin typeface="Arial" panose="020B0604020202020204" pitchFamily="34" charset="0"/>
                <a:ea typeface="+mn-ea"/>
                <a:cs typeface="Arial" panose="020B0604020202020204" pitchFamily="34" charset="0"/>
              </a:rPr>
              <a:t> that chef-client should run after Chef has been installed,</a:t>
            </a:r>
            <a:r>
              <a:rPr lang="en-US" sz="1200" b="0" i="0" kern="1200" baseline="0" dirty="0">
                <a:solidFill>
                  <a:schemeClr val="tx1"/>
                </a:solidFill>
                <a:effectLst/>
                <a:latin typeface="Arial" panose="020B0604020202020204" pitchFamily="34" charset="0"/>
                <a:ea typeface="+mn-ea"/>
                <a:cs typeface="Arial" panose="020B0604020202020204" pitchFamily="34" charset="0"/>
              </a:rPr>
              <a:t> and before it first registers with the Chef Server</a:t>
            </a:r>
            <a:r>
              <a:rPr lang="en-US" sz="1200" b="0" i="0" kern="1200" dirty="0">
                <a:solidFill>
                  <a:schemeClr val="tx1"/>
                </a:solidFill>
                <a:effectLst/>
                <a:latin typeface="Arial" panose="020B0604020202020204" pitchFamily="34" charset="0"/>
                <a:ea typeface="+mn-ea"/>
                <a:cs typeface="Arial" panose="020B0604020202020204" pitchFamily="34" charset="0"/>
              </a:rPr>
              <a:t>.</a:t>
            </a:r>
          </a:p>
          <a:p>
            <a:endParaRPr lang="en-US" sz="1200" b="0" i="0" kern="1200" dirty="0">
              <a:solidFill>
                <a:schemeClr val="tx1"/>
              </a:solidFill>
              <a:effectLst/>
              <a:latin typeface="Arial" panose="020B0604020202020204" pitchFamily="34" charset="0"/>
              <a:ea typeface="+mn-ea"/>
              <a:cs typeface="Arial" panose="020B0604020202020204" pitchFamily="34" charset="0"/>
              <a:sym typeface="Lucida Grande"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sym typeface="Lucida Grande" charset="0"/>
              </a:rPr>
              <a:t>Note: Spaces were added after 'PWD" in the command example above to avoid visual word wrap. Here is the full command:</a:t>
            </a:r>
          </a:p>
          <a:p>
            <a:endParaRPr lang="en-US" sz="1200" b="0" dirty="0">
              <a:latin typeface="Lucida Grande" charset="0"/>
              <a:cs typeface="Lucida Grande" charset="0"/>
              <a:sym typeface="Lucida Grande" charset="0"/>
            </a:endParaRPr>
          </a:p>
          <a:p>
            <a:r>
              <a:rPr lang="en-US" sz="1000" b="0" dirty="0">
                <a:latin typeface="Lucida Grande" charset="0"/>
                <a:cs typeface="Lucida Grande" charset="0"/>
                <a:sym typeface="Lucida Grande" charset="0"/>
              </a:rPr>
              <a:t>knife </a:t>
            </a:r>
            <a:r>
              <a:rPr lang="en-US" sz="1000" b="0" dirty="0" err="1">
                <a:latin typeface="Lucida Grande" charset="0"/>
                <a:cs typeface="Lucida Grande" charset="0"/>
                <a:sym typeface="Lucida Grande" charset="0"/>
              </a:rPr>
              <a:t>winrm</a:t>
            </a:r>
            <a:r>
              <a:rPr lang="en-US" sz="1000" b="0" dirty="0">
                <a:latin typeface="Lucida Grande" charset="0"/>
                <a:cs typeface="Lucida Grande" charset="0"/>
                <a:sym typeface="Lucida Grande" charset="0"/>
              </a:rPr>
              <a:t> </a:t>
            </a:r>
            <a:r>
              <a:rPr lang="en-US" sz="1000" b="0" dirty="0" err="1">
                <a:latin typeface="Lucida Grande" charset="0"/>
                <a:cs typeface="Lucida Grande" charset="0"/>
                <a:sym typeface="Lucida Grande" charset="0"/>
              </a:rPr>
              <a:t>role:web</a:t>
            </a:r>
            <a:r>
              <a:rPr lang="en-US" sz="1000" b="0" dirty="0">
                <a:latin typeface="Lucida Grande" charset="0"/>
                <a:cs typeface="Lucida Grande" charset="0"/>
                <a:sym typeface="Lucida Grande" charset="0"/>
              </a:rPr>
              <a:t> -a cloud.public_ipv4 -x </a:t>
            </a:r>
            <a:r>
              <a:rPr lang="en-US" sz="1000" b="0" dirty="0">
                <a:latin typeface="Courier New" charset="0"/>
                <a:ea typeface="Courier New" charset="0"/>
                <a:cs typeface="Courier New" charset="0"/>
              </a:rPr>
              <a:t>USER -P PWD </a:t>
            </a:r>
            <a:r>
              <a:rPr lang="en-US" sz="1000" b="0" dirty="0">
                <a:latin typeface="Lucida Grande" charset="0"/>
                <a:cs typeface="Lucida Grande" charset="0"/>
                <a:sym typeface="Lucida Grande" charset="0"/>
              </a:rPr>
              <a:t>"</a:t>
            </a:r>
            <a:r>
              <a:rPr lang="en-US" sz="1000" b="0" dirty="0" err="1">
                <a:latin typeface="Lucida Grande" charset="0"/>
                <a:cs typeface="Lucida Grande" charset="0"/>
                <a:sym typeface="Lucida Grande" charset="0"/>
              </a:rPr>
              <a:t>dir</a:t>
            </a:r>
            <a:r>
              <a:rPr lang="en-US" sz="1000" b="0" dirty="0">
                <a:latin typeface="Lucida Grande" charset="0"/>
                <a:cs typeface="Lucida Grande" charset="0"/>
                <a:sym typeface="Lucida Grande" charset="0"/>
              </a:rPr>
              <a:t> C:\chef\client.rb"</a:t>
            </a:r>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2248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latin typeface="Lucida Grande" charset="0"/>
                <a:cs typeface="Lucida Grande" charset="0"/>
                <a:sym typeface="Lucida Grande" charset="0"/>
              </a:rPr>
              <a:t>The configuration file for chef-client is ‘</a:t>
            </a:r>
            <a:r>
              <a:rPr lang="en-US" sz="1200" b="1" dirty="0">
                <a:latin typeface="Courier New" panose="02070309020205020404" pitchFamily="49" charset="0"/>
                <a:cs typeface="Courier New" panose="02070309020205020404" pitchFamily="49" charset="0"/>
                <a:sym typeface="Lucida Grande" charset="0"/>
              </a:rPr>
              <a:t>C:\</a:t>
            </a:r>
            <a:r>
              <a:rPr lang="en-US" sz="1200" b="1" dirty="0">
                <a:latin typeface="Courier New" panose="02070309020205020404" pitchFamily="49" charset="0"/>
                <a:cs typeface="Courier New" panose="02070309020205020404" pitchFamily="49" charset="0"/>
              </a:rPr>
              <a:t>chef\</a:t>
            </a:r>
            <a:r>
              <a:rPr lang="en-US" sz="1200" b="1" dirty="0" err="1">
                <a:latin typeface="Courier New" panose="02070309020205020404" pitchFamily="49" charset="0"/>
                <a:cs typeface="Courier New" panose="02070309020205020404" pitchFamily="49" charset="0"/>
              </a:rPr>
              <a:t>client.rb</a:t>
            </a:r>
            <a:r>
              <a:rPr lang="en-US" sz="1200" dirty="0">
                <a:latin typeface="Lucida Grande" charset="0"/>
                <a:cs typeface="Lucida Grande" charset="0"/>
                <a:sym typeface="Lucida Grande" charset="0"/>
              </a:rPr>
              <a:t>’.  This file contains</a:t>
            </a:r>
            <a:r>
              <a:rPr lang="en-US" sz="1200" baseline="0" dirty="0">
                <a:latin typeface="Lucida Grande" charset="0"/>
                <a:cs typeface="Lucida Grande" charset="0"/>
                <a:sym typeface="Lucida Grande" charset="0"/>
              </a:rPr>
              <a:t> the URL for the Chef Server that chef-client should communicate with, i.e. the API endpoint.  The </a:t>
            </a:r>
            <a:r>
              <a:rPr lang="nl-NL" sz="1200" b="1" dirty="0" err="1">
                <a:latin typeface="Courier New" panose="02070309020205020404" pitchFamily="49" charset="0"/>
                <a:cs typeface="Courier New" panose="02070309020205020404" pitchFamily="49" charset="0"/>
              </a:rPr>
              <a:t>validation_client_name</a:t>
            </a:r>
            <a:r>
              <a:rPr lang="nl-NL" sz="1200" b="1" dirty="0">
                <a:latin typeface="Courier New" panose="02070309020205020404" pitchFamily="49" charset="0"/>
                <a:cs typeface="Courier New" panose="02070309020205020404" pitchFamily="49" charset="0"/>
              </a:rPr>
              <a:t> </a:t>
            </a:r>
            <a:r>
              <a:rPr lang="en-US" sz="1200" baseline="0" dirty="0">
                <a:latin typeface="Lucida Grande" charset="0"/>
                <a:cs typeface="Lucida Grande" charset="0"/>
                <a:sym typeface="Lucida Grande" charset="0"/>
              </a:rPr>
              <a:t> parameter is only used with older versions of Chef Server to define what key is used for the initial authentication with the Chef Server.  The file also contains the name of the node, which is used to identify the node on the Chef Server, as well as chef-client’s log level and log location.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a:latin typeface="Lucida Grande" charset="0"/>
              <a:cs typeface="Lucida Grande" charset="0"/>
              <a:sym typeface="Lucida Grande" charset="0"/>
            </a:endParaRPr>
          </a:p>
          <a:p>
            <a:pPr marL="0" marR="0" lvl="0" indent="0" algn="l" defTabSz="1219120" rtl="0" eaLnBrk="1" fontAlgn="auto" latinLnBrk="0" hangingPunct="1">
              <a:lnSpc>
                <a:spcPct val="90000"/>
              </a:lnSpc>
              <a:spcBef>
                <a:spcPts val="0"/>
              </a:spcBef>
              <a:spcAft>
                <a:spcPts val="444"/>
              </a:spcAft>
              <a:buClrTx/>
              <a:buSzTx/>
              <a:buFontTx/>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sym typeface="Lucida Grande" charset="0"/>
              </a:rPr>
              <a:t>Note: Spaces were added after 'PWD" in the command example above to avoid visual word wrap. Here is the full command: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a:latin typeface="Lucida Grande" charset="0"/>
              <a:cs typeface="Lucida Grande" charset="0"/>
              <a:sym typeface="Lucida Grande"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a:latin typeface="Lucida Grande" charset="0"/>
                <a:cs typeface="Lucida Grande" charset="0"/>
                <a:sym typeface="Lucida Grande" charset="0"/>
              </a:rPr>
              <a:t>knife </a:t>
            </a:r>
            <a:r>
              <a:rPr lang="en-US" sz="1200" baseline="0" dirty="0" err="1">
                <a:latin typeface="Lucida Grande" charset="0"/>
                <a:cs typeface="Lucida Grande" charset="0"/>
                <a:sym typeface="Lucida Grande" charset="0"/>
              </a:rPr>
              <a:t>winrm</a:t>
            </a:r>
            <a:r>
              <a:rPr lang="en-US" sz="1200" baseline="0" dirty="0">
                <a:latin typeface="Lucida Grande" charset="0"/>
                <a:cs typeface="Lucida Grande" charset="0"/>
                <a:sym typeface="Lucida Grande" charset="0"/>
              </a:rPr>
              <a:t> </a:t>
            </a:r>
            <a:r>
              <a:rPr lang="en-US" sz="1200" baseline="0" dirty="0" err="1">
                <a:latin typeface="Lucida Grande" charset="0"/>
                <a:cs typeface="Lucida Grande" charset="0"/>
                <a:sym typeface="Lucida Grande" charset="0"/>
              </a:rPr>
              <a:t>role:web</a:t>
            </a:r>
            <a:r>
              <a:rPr lang="en-US" sz="1200" baseline="0" dirty="0">
                <a:latin typeface="Lucida Grande" charset="0"/>
                <a:cs typeface="Lucida Grande" charset="0"/>
                <a:sym typeface="Lucida Grande" charset="0"/>
              </a:rPr>
              <a:t> –a cloud.public_ipv4 -x USER -P PWD "type C:\chef\client.rb"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a:latin typeface="Lucida Grande" charset="0"/>
              <a:cs typeface="Lucida Grande" charset="0"/>
              <a:sym typeface="Lucida Grande"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1" dirty="0">
              <a:latin typeface="Courier New" charset="0"/>
              <a:cs typeface="Courier New" charset="0"/>
              <a:sym typeface="Lucida Grande"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latin typeface="Lucida Grande" charset="0"/>
              <a:cs typeface="Lucida Grande" charset="0"/>
              <a:sym typeface="Lucida Grande" charset="0"/>
            </a:endParaRP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2248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answer those questions we need to spend time learning about how chef-client works.</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74685638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brief introduction to chef-client we can see what takes place when we run the application and the configuration file it utilizes. However, that is probably not enough information for us to start writing recipes to solve this problem. And fortunately we don't have to because it has already.</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41151775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a:t>
            </a:r>
            <a:r>
              <a:rPr lang="en-US" baseline="0" dirty="0"/>
              <a:t> </a:t>
            </a:r>
            <a:r>
              <a:rPr lang="en-US" dirty="0"/>
              <a:t>told you someone already wrote that cookbook you need?</a:t>
            </a:r>
          </a:p>
          <a:p>
            <a:endParaRPr lang="en-US" dirty="0"/>
          </a:p>
          <a:p>
            <a:r>
              <a:rPr lang="en-US" dirty="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47053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interesting part is that there is no action defined. And if you think back to the previous examples that we showed you, not all of the resources have defined actions.</a:t>
            </a:r>
          </a:p>
          <a:p>
            <a:endParaRPr lang="en-US" dirty="0"/>
          </a:p>
          <a:p>
            <a:r>
              <a:rPr lang="en-US" dirty="0"/>
              <a:t>So what action is the resource taking? How do you know?</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54980242"/>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a:p>
          <a:p>
            <a:r>
              <a:rPr lang="en-US" dirty="0"/>
              <a:t>Even if the cookbook does not work as a whole, there is still value in reading</a:t>
            </a:r>
            <a:r>
              <a:rPr lang="en-US" baseline="0" dirty="0"/>
              <a:t> and </a:t>
            </a:r>
            <a:r>
              <a:rPr lang="en-US" dirty="0"/>
              <a:t>understanding the source code and extracting the pieces you need when creating your own.</a:t>
            </a:r>
            <a:r>
              <a:rPr lang="en-US" baseline="0" dirty="0"/>
              <a:t> </a:t>
            </a:r>
            <a:r>
              <a:rPr lang="en-US" dirty="0"/>
              <a:t>With all that said, there is a real benefit to the community site. When you find a cookbook that helps you deliver value quickly, it can be a tremendous boon to your productivity. This is what we are going to take advantage of with the chef-client cookbook.</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2964213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324041242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use the chef-client cookbook. Before we introduce</a:t>
            </a:r>
            <a:r>
              <a:rPr lang="en-US" baseline="0" dirty="0"/>
              <a:t> it into our organization we should first talk about wrapping the cookbook. A process which ensures that we can maintain control over it as the needs of that project and us diverge.</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35562337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a:t>
            </a:r>
            <a:r>
              <a:rPr lang="en-US" dirty="0" err="1"/>
              <a:t>www.chef.io</a:t>
            </a:r>
            <a:r>
              <a:rPr lang="en-US" dirty="0"/>
              <a:t>/blog/2013/12/03/doing-wrapper-cookbooks-right/</a:t>
            </a:r>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8626600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wrapper cookbook is a new cookbook that encapsulates the functionality of the original cookbook but allows us to define new default values for the recipes. </a:t>
            </a:r>
          </a:p>
          <a:p>
            <a:endParaRPr lang="en-US" dirty="0"/>
          </a:p>
          <a:p>
            <a:r>
              <a:rPr lang="en-US" dirty="0"/>
              <a:t>This is a common method for overriding cookbooks because it allows us to leave the original cookbook untouched. We simply provide new default values that we want and then include the recipes that we want to run.</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Let's generate our wrapper cookbook named </a:t>
            </a:r>
            <a:r>
              <a:rPr lang="en-US" dirty="0" err="1"/>
              <a:t>myiis_lb</a:t>
            </a:r>
            <a:r>
              <a:rPr lang="en-US" dirty="0"/>
              <a:t>. Traditionally we would name the cookbook with a prefix of the name of our company and then follow it by the cookbook name 'company-cookbook'.</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1563273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Change</a:t>
            </a:r>
            <a:r>
              <a:rPr lang="en-US" baseline="0" dirty="0"/>
              <a:t> to your chef-repo directory and then </a:t>
            </a:r>
            <a:r>
              <a:rPr lang="en-US" dirty="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 The generate cookbook command needs</a:t>
            </a:r>
            <a:r>
              <a:rPr lang="en-US" baseline="0" dirty="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4379612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1508369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81300729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cookbook wrapped and ready</a:t>
            </a:r>
            <a:r>
              <a:rPr lang="en-US" baseline="0" dirty="0"/>
              <a:t> to go. It is time to upload it to the Chef Server.</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39090795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1103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In this example, the file named '</a:t>
            </a:r>
            <a:r>
              <a:rPr lang="en-US" sz="1200" dirty="0"/>
              <a:t>C\</a:t>
            </a:r>
            <a:r>
              <a:rPr lang="en-US" dirty="0">
                <a:latin typeface="Courier New" panose="02070309020205020404" pitchFamily="49" charset="0"/>
              </a:rPr>
              <a:t>inetpub\wwwroot\Default.htm'</a:t>
            </a:r>
            <a:r>
              <a:rPr lang="en-US" baseline="0" dirty="0">
                <a:latin typeface="Courier New" panose="02070309020205020404" pitchFamily="49" charset="0"/>
              </a:rPr>
              <a:t> with the content 'Hello, world!' and has allowed Everyone rights to read the file.</a:t>
            </a:r>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The default action for the file resource is to create the file.</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419528045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9191143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Berkshelf</a:t>
            </a:r>
            <a:r>
              <a:rPr lang="en-US" baseline="0" dirty="0"/>
              <a:t> does not store dependent cookbook in the actual repo you’re working in, but puts them in another location, usually under your home directory.  This means your repo is not polluted with cookbooks that you neither need nor want. For example, the chef-client cookbook is designed to be multiplatform, and will work on all flavors of Linux as well as Windows. However, if you’re a Linux shop you may not want Windows specific dependencies in your working repo.</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0224575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55165518"/>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67479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cookbook has been uploaded.</a:t>
            </a:r>
            <a:r>
              <a:rPr lang="en-US" baseline="0" dirty="0"/>
              <a:t> It is time to now configure each node to run chef-client as a service.</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7369323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412500425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recipe just makes a call to the recipe ‘chef-client::service’--this is the recipe that will set chef-client to run as a service.</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52664650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14885997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create a file named </a:t>
            </a:r>
            <a:r>
              <a:rPr lang="en-US" dirty="0" err="1"/>
              <a:t>base.rb</a:t>
            </a:r>
            <a:r>
              <a:rPr lang="en-US" dirty="0"/>
              <a:t> in the roles directory. </a:t>
            </a:r>
          </a:p>
          <a:p>
            <a:endParaRPr lang="en-US" dirty="0"/>
          </a:p>
          <a:p>
            <a:r>
              <a:rPr lang="en-US" dirty="0"/>
              <a:t>The name of the role is base. The description should be Base Role. The run list you define should contain the </a:t>
            </a:r>
            <a:r>
              <a:rPr lang="en-US" dirty="0" err="1"/>
              <a:t>my_chef_client</a:t>
            </a:r>
            <a:r>
              <a:rPr lang="en-US" dirty="0"/>
              <a:t> cookbook's default recipe.</a:t>
            </a:r>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1116591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create a file named web.rb in the roles directory. </a:t>
            </a:r>
          </a:p>
          <a:p>
            <a:endParaRPr lang="en-US" dirty="0"/>
          </a:p>
          <a:p>
            <a:r>
              <a:rPr lang="en-US" dirty="0"/>
              <a:t>The name of the role is web. The description should be Web Server. The run list you define should contain the </a:t>
            </a:r>
            <a:r>
              <a:rPr lang="en-US" dirty="0" err="1"/>
              <a:t>myiis</a:t>
            </a:r>
            <a:r>
              <a:rPr lang="en-US" dirty="0"/>
              <a:t> cookbook's default recipe.</a:t>
            </a:r>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87277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In this example, the file named </a:t>
            </a:r>
            <a:r>
              <a:rPr lang="en-US" sz="1200" dirty="0"/>
              <a:t>'C</a:t>
            </a:r>
            <a:r>
              <a:rPr lang="en-US" dirty="0"/>
              <a:t>:\PHP\php.ini</a:t>
            </a:r>
            <a:r>
              <a:rPr lang="en-US" dirty="0">
                <a:latin typeface="Courier New" panose="02070309020205020404" pitchFamily="49" charset="0"/>
              </a:rPr>
              <a:t>'</a:t>
            </a:r>
            <a:r>
              <a:rPr lang="en-US" baseline="0" dirty="0">
                <a:latin typeface="Courier New" panose="02070309020205020404" pitchFamily="49" charset="0"/>
              </a:rPr>
              <a:t> </a:t>
            </a:r>
            <a:r>
              <a:rPr lang="en-US" dirty="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dirty="0"/>
              <a:t>Instructor Note:</a:t>
            </a:r>
            <a:r>
              <a:rPr lang="en-US" baseline="0" dirty="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349022399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share the role with the Chef Server so upload that file. </a:t>
            </a:r>
          </a:p>
          <a:p>
            <a:endParaRPr lang="en-US" dirty="0"/>
          </a:p>
          <a:p>
            <a:r>
              <a:rPr lang="en-US" dirty="0"/>
              <a:t>Use the command 'knife role from file </a:t>
            </a:r>
            <a:r>
              <a:rPr lang="en-US" dirty="0" err="1"/>
              <a:t>base.rb</a:t>
            </a:r>
            <a:r>
              <a:rPr lang="en-US" dirty="0"/>
              <a:t> </a:t>
            </a:r>
            <a:r>
              <a:rPr lang="en-US" dirty="0" err="1"/>
              <a:t>web.rb</a:t>
            </a:r>
            <a:r>
              <a:rPr lang="en-US" dirty="0"/>
              <a:t>'. 'knife' knows where to look for that role to upload it.</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0751259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base</a:t>
            </a:r>
            <a:r>
              <a:rPr lang="en-US" baseline="0" dirty="0"/>
              <a:t> has been created. The web role inherits that base role. Our nodes have already been assigned the web role. It is time to converge each node and then verify the service starts.</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53437042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converge these nodes, run </a:t>
            </a:r>
            <a:r>
              <a:rPr lang="en-US" dirty="0"/>
              <a:t>'knife </a:t>
            </a:r>
            <a:r>
              <a:rPr lang="en-US" dirty="0" err="1"/>
              <a:t>winrm</a:t>
            </a:r>
            <a:r>
              <a:rPr lang="en-US" dirty="0"/>
              <a:t>' targeting all</a:t>
            </a:r>
            <a:r>
              <a:rPr lang="en-US" baseline="0" dirty="0"/>
              <a:t> the nodes with the role web. Each node should report that it is applying the wrapper cookbook's default recipe which was found within the base role.</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2248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verify that the chef-client application is running as a service by executing this command against all the web nodes.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2248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nodes now run chef-client as a service and will converge at a given interval.</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9357494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44089456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test</a:t>
            </a:r>
            <a:r>
              <a:rPr lang="en-US" baseline="0" dirty="0"/>
              <a:t> out overriding these default settings by asking the node to converge every 5 minutes instead of every 30 minutes. To do that we are going to first need to find the value we need to change.</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66514986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majority of default values for an application are defined in an attributes file within the cookbook. These attribute files contain node attributes that are important to the operation of the cookbook. These attributes are often defined at a particular level that makes them easy to override in another recipe or a role if needed.</a:t>
            </a:r>
            <a:endParaRPr lang="en-US" dirty="0"/>
          </a:p>
        </p:txBody>
      </p:sp>
      <p:sp>
        <p:nvSpPr>
          <p:cNvPr id="5" name="Header Placeholder 4"/>
          <p:cNvSpPr>
            <a:spLocks noGrp="1"/>
          </p:cNvSpPr>
          <p:nvPr>
            <p:ph type="hdr" sz="quarter" idx="11"/>
          </p:nvPr>
        </p:nvSpPr>
        <p:spPr/>
        <p:txBody>
          <a:bodyPr/>
          <a:lstStyle/>
          <a:p>
            <a:pPr>
              <a:defRPr/>
            </a:pPr>
            <a:r>
              <a:rPr lang="en-US"/>
              <a:t>Chef Sofware, Inc.</a:t>
            </a:r>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7629269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50" dirty="0"/>
              <a:t>This</a:t>
            </a:r>
            <a:r>
              <a:rPr lang="en-US" sz="1050" baseline="0" dirty="0"/>
              <a:t> cookbook contains an attributes directory with a default attributes file. Within this file are lots of node attributes having their default values being set. Within the file you will find a value highlighted above. This is the default time interval that the chef-client service waits before checking in against the Chef Server.</a:t>
            </a:r>
          </a:p>
          <a:p>
            <a:endParaRPr lang="en-US" sz="1050" dirty="0"/>
          </a:p>
          <a:p>
            <a:r>
              <a:rPr lang="en-US" sz="1050" dirty="0"/>
              <a:t>So we need to override the attribute default['</a:t>
            </a:r>
            <a:r>
              <a:rPr lang="en-US" sz="1050" dirty="0" err="1"/>
              <a:t>chef_client</a:t>
            </a:r>
            <a:r>
              <a:rPr lang="en-US" sz="1050" dirty="0"/>
              <a:t>']['interval'] that is defined</a:t>
            </a:r>
            <a:r>
              <a:rPr lang="en-US" sz="1050" baseline="0" dirty="0"/>
              <a:t> in this attributes file.</a:t>
            </a:r>
            <a:endParaRPr lang="en-US" sz="1050"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03994033"/>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rgbClr val="7D868C">
                    <a:lumMod val="50000"/>
                  </a:srgbClr>
                </a:solidFill>
                <a:latin typeface="Arial" panose="020B0604020202020204" pitchFamily="34" charset="0"/>
                <a:ea typeface="+mn-ea"/>
                <a:cs typeface="Arial" panose="020B0604020202020204" pitchFamily="34" charset="0"/>
              </a:rPr>
              <a:t>An attribute first defines the precedence level. Which is a measure of how important it is</a:t>
            </a:r>
            <a:r>
              <a:rPr lang="en-US" sz="1200" kern="1200" baseline="0" dirty="0">
                <a:solidFill>
                  <a:srgbClr val="7D868C">
                    <a:lumMod val="50000"/>
                  </a:srgbClr>
                </a:solidFill>
                <a:latin typeface="Arial" panose="020B0604020202020204" pitchFamily="34" charset="0"/>
                <a:ea typeface="+mn-ea"/>
                <a:cs typeface="Arial" panose="020B0604020202020204" pitchFamily="34" charset="0"/>
              </a:rPr>
              <a:t> compared to other attributes with a similar name. When there is a attribute name collision the attribute with the highest precedence wins.</a:t>
            </a:r>
          </a:p>
          <a:p>
            <a:pPr marL="0" marR="0" lvl="0" indent="0" algn="l" defTabSz="1219120" rtl="0" eaLnBrk="1" fontAlgn="auto" latinLnBrk="0" hangingPunct="1">
              <a:lnSpc>
                <a:spcPct val="90000"/>
              </a:lnSpc>
              <a:spcBef>
                <a:spcPts val="0"/>
              </a:spcBef>
              <a:spcAft>
                <a:spcPts val="444"/>
              </a:spcAft>
              <a:buClrTx/>
              <a:buSzTx/>
              <a:buFontTx/>
              <a:buNone/>
              <a:tabLst/>
              <a:defRPr/>
            </a:pPr>
            <a:endParaRPr lang="en-US" sz="1200" kern="1200" baseline="0" dirty="0">
              <a:solidFill>
                <a:srgbClr val="7D868C">
                  <a:lumMod val="50000"/>
                </a:srgbClr>
              </a:solidFill>
              <a:latin typeface="Arial" panose="020B0604020202020204" pitchFamily="34" charset="0"/>
              <a:ea typeface="+mn-ea"/>
              <a:cs typeface="Arial" panose="020B0604020202020204" pitchFamily="34" charset="0"/>
            </a:endParaRPr>
          </a:p>
          <a:p>
            <a:pPr marL="0" marR="0" lvl="0" indent="0" algn="l" defTabSz="1219120" rtl="0" eaLnBrk="1" fontAlgn="auto" latinLnBrk="0" hangingPunct="1">
              <a:lnSpc>
                <a:spcPct val="90000"/>
              </a:lnSpc>
              <a:spcBef>
                <a:spcPts val="0"/>
              </a:spcBef>
              <a:spcAft>
                <a:spcPts val="444"/>
              </a:spcAft>
              <a:buClrTx/>
              <a:buSzTx/>
              <a:buFontTx/>
              <a:buNone/>
              <a:tabLst/>
              <a:defRPr/>
            </a:pPr>
            <a:r>
              <a:rPr lang="en-US" sz="1200" kern="1200" baseline="0" dirty="0">
                <a:solidFill>
                  <a:srgbClr val="7D868C">
                    <a:lumMod val="50000"/>
                  </a:srgbClr>
                </a:solidFill>
                <a:latin typeface="Arial" panose="020B0604020202020204" pitchFamily="34" charset="0"/>
                <a:ea typeface="+mn-ea"/>
                <a:cs typeface="Arial" panose="020B0604020202020204" pitchFamily="34" charset="0"/>
              </a:rPr>
              <a:t>The name of the attribute is up to the maintainer of the cookbook to decide. Most often times the first attribute name is the name of the cookbook. This is beneficial because it namespaces the attribute to the cookbook so there are not accidental collisions. It also ensures that other maintainers are able to find this attribute later because they know where the value was initially set.</a:t>
            </a:r>
            <a:endParaRPr lang="en-US" sz="1200" kern="1200" dirty="0">
              <a:solidFill>
                <a:srgbClr val="7D868C">
                  <a:lumMod val="50000"/>
                </a:srgbClr>
              </a:solidFill>
              <a:latin typeface="Arial" panose="020B0604020202020204" pitchFamily="34" charset="0"/>
              <a:ea typeface="+mn-ea"/>
              <a:cs typeface="Arial" panose="020B0604020202020204" pitchFamily="34" charset="0"/>
            </a:endParaRPr>
          </a:p>
          <a:p>
            <a:endParaRPr lang="en-US" dirty="0"/>
          </a:p>
          <a:p>
            <a:r>
              <a:rPr lang="en-US" dirty="0"/>
              <a:t>The value itself</a:t>
            </a:r>
            <a:r>
              <a:rPr lang="en-US" baseline="0" dirty="0"/>
              <a:t> can be any Ruby object. Often times it is a String, number, Hash or Array.</a:t>
            </a:r>
            <a:endParaRPr lang="en-US" dirty="0"/>
          </a:p>
        </p:txBody>
      </p:sp>
      <p:sp>
        <p:nvSpPr>
          <p:cNvPr id="5" name="Header Placeholder 4"/>
          <p:cNvSpPr>
            <a:spLocks noGrp="1"/>
          </p:cNvSpPr>
          <p:nvPr>
            <p:ph type="hdr" sz="quarter" idx="11"/>
          </p:nvPr>
        </p:nvSpPr>
        <p:spPr/>
        <p:txBody>
          <a:bodyPr/>
          <a:lstStyle/>
          <a:p>
            <a:pPr>
              <a:defRPr/>
            </a:pPr>
            <a:r>
              <a:rPr lang="en-US"/>
              <a:t>Chef Sofware, Inc.</a:t>
            </a:r>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16772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In</a:t>
            </a:r>
            <a:r>
              <a:rPr lang="en-US" baseline="0" dirty="0"/>
              <a:t> this example, t</a:t>
            </a:r>
            <a:r>
              <a:rPr lang="en-US" dirty="0"/>
              <a:t>he service named ‘w3svc'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Service resources are often defined with two actions. The action method can only take one parameter so to provide two actions you need to specify the two actions within an Array.</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254766827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91577194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14388694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easy</a:t>
            </a:r>
            <a:r>
              <a:rPr lang="en-US" sz="1200" baseline="0" dirty="0"/>
              <a:t> solution would be to simply edit the chef-client cookbook. However, editing that cookbook and defining a new default value within the chef-client cookbook means that we have forked our version from the original community cookbook.</a:t>
            </a:r>
          </a:p>
          <a:p>
            <a:endParaRPr lang="en-US" sz="1200" baseline="0" dirty="0"/>
          </a:p>
          <a:p>
            <a:r>
              <a:rPr lang="en-US" sz="1200" baseline="0" dirty="0"/>
              <a:t>In the future, if we wanted to receive updated versions of the chef-client cookbook from the community we would have to make sure that we maintained our changes. Opening that attributes file and editing it each time. Others may come to rely on the defaults in the community cookbook only to find that your version differs. Also when you make a change you have to bump the version number. The version number you choose will eventually become out of synch with what the community is building.</a:t>
            </a:r>
          </a:p>
          <a:p>
            <a:endParaRPr lang="en-US" sz="1200" baseline="0" dirty="0"/>
          </a:p>
          <a:p>
            <a:r>
              <a:rPr lang="en-US" sz="1200" baseline="0" dirty="0"/>
              <a:t>One that is fixed by using the wrapper cookbook that we defined as the place where we will define our new value to override the default.</a:t>
            </a:r>
          </a:p>
        </p:txBody>
      </p:sp>
      <p:sp>
        <p:nvSpPr>
          <p:cNvPr id="5" name="Header Placeholder 4"/>
          <p:cNvSpPr>
            <a:spLocks noGrp="1"/>
          </p:cNvSpPr>
          <p:nvPr>
            <p:ph type="hdr" sz="quarter" idx="11"/>
          </p:nvPr>
        </p:nvSpPr>
        <p:spPr/>
        <p:txBody>
          <a:bodyPr/>
          <a:lstStyle/>
          <a:p>
            <a:pPr>
              <a:defRPr/>
            </a:pPr>
            <a:r>
              <a:rPr lang="en-US"/>
              <a:t>Chef Sofware, Inc.</a:t>
            </a:r>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1411914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the attribute</a:t>
            </a:r>
            <a:r>
              <a:rPr lang="en-US" baseline="0" dirty="0"/>
              <a:t> and learned about attribute along the way. Now it is time to provide a new value for this chef-client service interval.</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10153074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default recipe</a:t>
            </a:r>
            <a:r>
              <a:rPr lang="en-US" baseline="0" dirty="0"/>
              <a:t> we can define a new default value. A default value defined in a recipe file will override a default value specified in an attributes file.</a:t>
            </a:r>
          </a:p>
          <a:p>
            <a:endParaRPr lang="en-US" baseline="0" dirty="0"/>
          </a:p>
          <a:p>
            <a:r>
              <a:rPr lang="en-US" baseline="0" dirty="0"/>
              <a:t>Within the attributes file we can use a shorthand notation of expressing the attribute. Within the recipe we have to start this expression out with the node object and a period to show that we are invoking the default attribute precedence as specified on the node object.</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1508369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14388694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change</a:t>
            </a:r>
            <a:r>
              <a:rPr lang="en-US" baseline="0" dirty="0"/>
              <a:t> could be considered a bug fix, if we originally intended the interval time to be 5 minutes. It also could be a minor fix. Here, we chosen to define it as a bug fix and update the version accordingly.</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27050058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a new default value defined in a recipe which has a higher precedence and we accomplished this without editing the community cookbook. Now it is time to upload the cookbook.</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45178709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Berkshelf is used on a per-cookbook basis. As dependencies are often per cookbook</a:t>
            </a:r>
            <a:r>
              <a:rPr lang="en-US" baseline="0" dirty="0"/>
              <a:t> you'll need to </a:t>
            </a:r>
            <a:r>
              <a:rPr lang="en-US" dirty="0"/>
              <a:t>change into the directory of the cookbook. </a:t>
            </a:r>
          </a:p>
          <a:p>
            <a:endParaRPr lang="en-US" dirty="0"/>
          </a:p>
          <a:p>
            <a:r>
              <a:rPr lang="en-US" dirty="0"/>
              <a:t>You should install any dependencies that your cookbook might have. Again, in this instance there are no dependencies external to this cookbook but Berkshelf ensures that this is the case when it runs the 'berks install' command.</a:t>
            </a:r>
          </a:p>
          <a:p>
            <a:endParaRPr lang="en-US" dirty="0"/>
          </a:p>
          <a:p>
            <a:r>
              <a:rPr lang="en-US" dirty="0"/>
              <a:t>You'll see that it finds the current cookbook within your current directory, it contacts the Supermarket for any external dependencies, and then ...</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1847909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dependencies accounted for, it is time to upload the cookbook to the Chef Server. This is another sub-command that Berkshelf provides called 'upload'. Run</a:t>
            </a:r>
            <a:r>
              <a:rPr lang="en-US" baseline="0" dirty="0"/>
              <a:t> the command </a:t>
            </a:r>
            <a:r>
              <a:rPr lang="en-US" dirty="0"/>
              <a:t>to upload the </a:t>
            </a:r>
            <a:r>
              <a:rPr lang="en-US" dirty="0" err="1"/>
              <a:t>my_chef_client</a:t>
            </a:r>
            <a:r>
              <a:rPr lang="en-US" baseline="0" dirty="0"/>
              <a:t> </a:t>
            </a:r>
            <a:r>
              <a:rPr lang="en-US" dirty="0"/>
              <a:t>cookbook to the Chef Server.</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67546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r>
              <a:rPr lang="en-US" dirty="0"/>
              <a:t>Chef is not, in itself, a solution to your infrastructure problems.  Chef is an automation framework.  You bring the domain expertise about your</a:t>
            </a:r>
            <a:r>
              <a:rPr lang="en-US" baseline="0" dirty="0"/>
              <a:t> </a:t>
            </a:r>
            <a:r>
              <a:rPr lang="en-US" dirty="0"/>
              <a:t>own business and its problems.  Chef provides a platform for modeling solutions to those problems.  Our job in this class is to work together to teach you how to express solutions to your unique problems with Chef.  </a:t>
            </a:r>
          </a:p>
          <a:p>
            <a:endParaRPr lang="en-US" dirty="0"/>
          </a:p>
          <a:p>
            <a:r>
              <a:rPr lang="en-US" dirty="0"/>
              <a:t>Together we get unicorns and rainbows, but we can't have one without the other.</a:t>
            </a:r>
          </a:p>
          <a:p>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224215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Here is an example of the</a:t>
            </a:r>
            <a:r>
              <a:rPr lang="en-US" baseline="0" dirty="0"/>
              <a:t> powershell_script resource. The powershell_script named 'Install IIS' is run with the code 'Add-WindowsFeature Web-Server'</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341686541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that everything is working the same as before, run 'knife </a:t>
            </a:r>
            <a:r>
              <a:rPr lang="en-US" dirty="0" err="1"/>
              <a:t>winrm</a:t>
            </a:r>
            <a:r>
              <a:rPr lang="en-US" dirty="0"/>
              <a:t>' for both of these nodes. In this instance the query syntax is going to find all nodes with the role set</a:t>
            </a:r>
            <a:r>
              <a:rPr lang="en-US" baseline="0" dirty="0"/>
              <a:t> to web.</a:t>
            </a:r>
            <a:endParaRPr lang="en-US" dirty="0"/>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0254512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verify that the chef-client application is still running. Note that this output does not show the new interval that we set and only ensures that the operation is still running.</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8045030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help you answer?</a:t>
            </a:r>
          </a:p>
          <a:p>
            <a:endParaRPr lang="en-US" dirty="0"/>
          </a:p>
          <a:p>
            <a:r>
              <a:rPr lang="en-US" dirty="0"/>
              <a:t>In general or about specifically about</a:t>
            </a:r>
            <a:r>
              <a:rPr lang="en-US" baseline="0" dirty="0"/>
              <a:t> Chef Supermarket, wrapper cookbooks, chef-client, or node attributes</a:t>
            </a:r>
            <a:endParaRPr lang="en-US" dirty="0"/>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18592774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create a new cookbook that can dynamically find nodes.</a:t>
            </a:r>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53369733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a:t>
            </a:r>
            <a:r>
              <a:rPr lang="en-US" baseline="0" dirty="0"/>
              <a:t> workstation has now bootstrapped two nodes and assigned them the web role. We can browse each web server with their public addresses and see the test page appear.</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75731153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two web servers running with our organization, it's now time to talk about the next goal to tackle. We need to setup a load balancer. </a:t>
            </a:r>
          </a:p>
          <a:p>
            <a:endParaRPr lang="en-US" dirty="0"/>
          </a:p>
          <a:p>
            <a:r>
              <a:rPr lang="en-US" dirty="0"/>
              <a:t>A load balancer is able to receive requests and relay them to other systems. In our case, we specifically want to use the load balancer to balance the entire traffic load between our two nodes.</a:t>
            </a:r>
          </a:p>
          <a:p>
            <a:endParaRPr lang="en-US" dirty="0"/>
          </a:p>
          <a:p>
            <a:r>
              <a:rPr lang="en-US" dirty="0"/>
              <a:t>This means we will need to establish a new node within our organization, install the necessary software to make the node a load balancer, and configure it so that it will relay requests to our existing web nodes (and any</a:t>
            </a:r>
            <a:r>
              <a:rPr lang="en-US" baseline="0" dirty="0"/>
              <a:t> future web nodes).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75731153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how we installed and configured </a:t>
            </a:r>
            <a:r>
              <a:rPr lang="en-US" dirty="0" err="1"/>
              <a:t>iis</a:t>
            </a:r>
            <a:r>
              <a:rPr lang="en-US" dirty="0"/>
              <a:t> on our first node, we could do the same thing here with a load balancer. We could read</a:t>
            </a:r>
            <a:r>
              <a:rPr lang="en-US" baseline="0" dirty="0"/>
              <a:t> documentation or find tutorials on how to implement IIS as a load balancer. They would likely have us install necessary applications, set the configuration for the applications, write out files, and start the service.</a:t>
            </a:r>
          </a:p>
          <a:p>
            <a:endParaRPr lang="en-US" dirty="0"/>
          </a:p>
          <a:p>
            <a:r>
              <a:rPr lang="en-US" dirty="0"/>
              <a:t>The </a:t>
            </a:r>
            <a:r>
              <a:rPr lang="en-US" dirty="0" err="1"/>
              <a:t>powershell_script</a:t>
            </a:r>
            <a:r>
              <a:rPr lang="en-US" baseline="0" dirty="0"/>
              <a:t> resource, t</a:t>
            </a:r>
            <a:r>
              <a:rPr lang="en-US" dirty="0"/>
              <a:t>emplate resource</a:t>
            </a:r>
            <a:r>
              <a:rPr lang="en-US" baseline="0" dirty="0"/>
              <a:t>, </a:t>
            </a:r>
            <a:r>
              <a:rPr lang="en-US" baseline="0" dirty="0" err="1"/>
              <a:t>registry_key</a:t>
            </a:r>
            <a:r>
              <a:rPr lang="en-US" baseline="0" dirty="0"/>
              <a:t> resource, and s</a:t>
            </a:r>
            <a:r>
              <a:rPr lang="en-US" dirty="0"/>
              <a:t>ervice resource</a:t>
            </a:r>
            <a:r>
              <a:rPr lang="en-US" baseline="0" dirty="0"/>
              <a:t> </a:t>
            </a:r>
            <a:r>
              <a:rPr lang="en-US" dirty="0"/>
              <a:t>are the core of configuration management</a:t>
            </a:r>
            <a:r>
              <a:rPr lang="en-US" baseline="0" dirty="0"/>
              <a:t> on Windows. </a:t>
            </a:r>
            <a:r>
              <a:rPr lang="en-US" dirty="0"/>
              <a:t>Most every recipe</a:t>
            </a:r>
            <a:r>
              <a:rPr lang="en-US" baseline="0" dirty="0"/>
              <a:t> you write will often use these fundamental resources</a:t>
            </a:r>
            <a:r>
              <a:rPr lang="en-US" dirty="0"/>
              <a:t>. We could spend some time focused on composing the cookbook recipe and testing it on our platform with our custom configuration.</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05961428"/>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find the </a:t>
            </a:r>
            <a:r>
              <a:rPr lang="en-US" dirty="0" err="1"/>
              <a:t>iis-lb</a:t>
            </a:r>
            <a:r>
              <a:rPr lang="en-US" dirty="0"/>
              <a:t> (load balancer) cookbook within the community site to learn more about it.</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59272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Here is an example of the</a:t>
            </a:r>
            <a:r>
              <a:rPr lang="en-US" baseline="0" dirty="0"/>
              <a:t> powershell_script resource. The powershell_script named 'Install IIS' is run with the code 'Add-WindowsFeature Web-Server'</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341686541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this point you are </a:t>
            </a:r>
            <a:r>
              <a:rPr lang="en-US" dirty="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a:p>
          <a:p>
            <a:r>
              <a:rPr lang="en-US" dirty="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39799585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wrapper cookbook is a new cookbook that encapsulates the functionality of the original cookbook but allows us to define new default values for the recipes. </a:t>
            </a:r>
          </a:p>
          <a:p>
            <a:endParaRPr lang="en-US" dirty="0"/>
          </a:p>
          <a:p>
            <a:r>
              <a:rPr lang="en-US" dirty="0"/>
              <a:t>This is a common method for overriding cookbooks because it allows us to leave the original cookbook untouched. We simply provide new default values that we want and then include the recipes that we want to run.</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Let's generate our wrapper cookbook named </a:t>
            </a:r>
            <a:r>
              <a:rPr lang="en-US" dirty="0" err="1"/>
              <a:t>myiis_lb</a:t>
            </a:r>
            <a:r>
              <a:rPr lang="en-US" dirty="0"/>
              <a:t>. Traditionally we would name the cookbook with a prefix of the name of our company and then follow it by the cookbook name 'company-cookbook'.</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1563273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Change</a:t>
            </a:r>
            <a:r>
              <a:rPr lang="en-US" baseline="0" dirty="0"/>
              <a:t> to your chef-repo directory and then </a:t>
            </a:r>
            <a:r>
              <a:rPr lang="en-US" dirty="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Note:</a:t>
            </a:r>
            <a:r>
              <a:rPr lang="en-US" baseline="0" dirty="0"/>
              <a:t> </a:t>
            </a:r>
            <a:r>
              <a:rPr lang="en-US" dirty="0"/>
              <a:t>The name of the cookbook</a:t>
            </a:r>
            <a:r>
              <a:rPr lang="en-US" baseline="0" dirty="0"/>
              <a:t> is '</a:t>
            </a:r>
            <a:r>
              <a:rPr lang="en-US" baseline="0" dirty="0" err="1"/>
              <a:t>myiis_lb</a:t>
            </a:r>
            <a:r>
              <a:rPr lang="en-US" baseline="0" dirty="0"/>
              <a:t>', with an underscore in-between because the latest versions of Chef Development Kit do not allow you to use a dash.</a:t>
            </a: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 The generate cookbook command needs</a:t>
            </a:r>
            <a:r>
              <a:rPr lang="en-US" baseline="0" dirty="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73942930"/>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a dependency within your </a:t>
            </a:r>
            <a:r>
              <a:rPr lang="en-US" dirty="0" err="1"/>
              <a:t>iis-lb</a:t>
            </a:r>
            <a:r>
              <a:rPr lang="en-US" dirty="0"/>
              <a:t> cookbook. Establishing this dependency informs the Chef Server that whenever you deliver this cookbook to a node, you should also deliver with it the mentioned dependent cookbooks. </a:t>
            </a:r>
          </a:p>
          <a:p>
            <a:endParaRPr lang="en-US" dirty="0"/>
          </a:p>
          <a:p>
            <a:r>
              <a:rPr lang="en-US" dirty="0"/>
              <a:t>This is important because your cookbook is simply going to set up new default values and then execute the recipes defined in the original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8543025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the following example code within the README that the</a:t>
            </a:r>
            <a:r>
              <a:rPr lang="en-US" baseline="0" dirty="0"/>
              <a:t> author has provided. This example code shows how to override the default values within a recipe. Copy and paste the example code into the default recipe above the </a:t>
            </a:r>
            <a:r>
              <a:rPr lang="en-US" baseline="0" dirty="0" err="1"/>
              <a:t>include_recipe</a:t>
            </a:r>
            <a:r>
              <a:rPr lang="en-US" baseline="0" dirty="0"/>
              <a:t> line.</a:t>
            </a:r>
          </a:p>
          <a:p>
            <a:endParaRPr lang="en-US" baseline="0" dirty="0"/>
          </a:p>
          <a:p>
            <a:r>
              <a:rPr lang="en-US" baseline="0" dirty="0"/>
              <a:t>More modifications are still necessary to override the original recipe and replace it with the values of the systems within our infrastructure.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4060443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you have the dependency on the </a:t>
            </a:r>
            <a:r>
              <a:rPr lang="en-US" baseline="0" dirty="0" err="1"/>
              <a:t>iis-lb</a:t>
            </a:r>
            <a:r>
              <a:rPr lang="en-US" baseline="0" dirty="0"/>
              <a:t> cookbook in your wrapper cookbook, you need to learn what new default values you need to add to the recipe.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6644426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a:t>
            </a:r>
            <a:r>
              <a:rPr lang="en-US" dirty="0" err="1"/>
              <a:t>iis-lb</a:t>
            </a:r>
            <a:r>
              <a:rPr lang="en-US" dirty="0"/>
              <a:t> cookbook assumes that there are two different services running on the localhost at port 4000 and port 4001. The </a:t>
            </a:r>
            <a:r>
              <a:rPr lang="en-US" dirty="0" err="1"/>
              <a:t>iis-lb</a:t>
            </a:r>
            <a:r>
              <a:rPr lang="en-US" dirty="0"/>
              <a:t> process will relay messages to itself to those two ports. </a:t>
            </a:r>
          </a:p>
          <a:p>
            <a:endParaRPr lang="en-US" dirty="0"/>
          </a:p>
          <a:p>
            <a:r>
              <a:rPr lang="en-US" dirty="0"/>
              <a:t>That is not our configuration. First, we currently only have one system that we want to route traffic. Second, we want to have the traffic routed not to localhost but instead to our webserver,</a:t>
            </a:r>
            <a:r>
              <a:rPr lang="en-US" baseline="0" dirty="0"/>
              <a:t> node1, which </a:t>
            </a:r>
            <a:r>
              <a:rPr lang="en-US" dirty="0"/>
              <a:t>will have</a:t>
            </a:r>
            <a:r>
              <a:rPr lang="en-US" baseline="0" dirty="0"/>
              <a:t> </a:t>
            </a:r>
            <a:r>
              <a:rPr lang="en-US" dirty="0"/>
              <a:t>a completely different hostname and IP</a:t>
            </a:r>
            <a:r>
              <a:rPr lang="en-US" baseline="0" dirty="0"/>
              <a:t> </a:t>
            </a:r>
            <a:r>
              <a:rPr lang="en-US" dirty="0"/>
              <a:t>address.</a:t>
            </a:r>
          </a:p>
          <a:p>
            <a:endParaRPr lang="en-US" dirty="0"/>
          </a:p>
          <a:p>
            <a:r>
              <a:rPr lang="en-US" dirty="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Reading and understanding the README at a glance is difficult. It is a skill that comes with time. For the </a:t>
            </a:r>
            <a:r>
              <a:rPr lang="en-US" dirty="0" err="1"/>
              <a:t>iis-lb</a:t>
            </a:r>
            <a:r>
              <a:rPr lang="en-US" dirty="0"/>
              <a:t> cookbook, there is an defined attribute that establishes the members</a:t>
            </a:r>
            <a:r>
              <a:rPr lang="en-US" baseline="0" dirty="0"/>
              <a:t> that receive the proxy requests from the load balancer. This is available in a node attribute available through `node['</a:t>
            </a:r>
            <a:r>
              <a:rPr lang="en-US" baseline="0" dirty="0" err="1"/>
              <a:t>iis-lb</a:t>
            </a:r>
            <a:r>
              <a:rPr lang="en-US" baseline="0" dirty="0"/>
              <a:t>']['members']`.</a:t>
            </a:r>
          </a:p>
          <a:p>
            <a:endParaRPr lang="en-US" dirty="0"/>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0453209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second web server (node3) to the load balancer's (LB) members list. You may need to run 'knife node show node3 -a cloud' to get the hostname and ipaddress values.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10959807"/>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a:t>
            </a:r>
            <a:r>
              <a:rPr lang="en-US" sz="1200" dirty="0" err="1">
                <a:solidFill>
                  <a:schemeClr val="tx1"/>
                </a:solidFill>
                <a:latin typeface="Arial" panose="020B0604020202020204" pitchFamily="34" charset="0"/>
                <a:cs typeface="Arial" panose="020B0604020202020204" pitchFamily="34" charset="0"/>
              </a:rPr>
              <a:t>myiis_lb</a:t>
            </a:r>
            <a:r>
              <a:rPr lang="en-US" sz="1200" dirty="0">
                <a:solidFill>
                  <a:schemeClr val="tx1"/>
                </a:solidFill>
                <a:latin typeface="Arial" panose="020B0604020202020204" pitchFamily="34" charset="0"/>
                <a:cs typeface="Arial" panose="020B0604020202020204" pitchFamily="34" charset="0"/>
              </a:rPr>
              <a:t>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load</a:t>
            </a:r>
            <a:r>
              <a:rPr lang="en-US" sz="1200" baseline="0" dirty="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94697583"/>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4" name="Date Placeholder 3"/>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36008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2281193582"/>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a:solidFill>
                  <a:schemeClr val="tx1"/>
                </a:solidFill>
                <a:latin typeface="Arial" panose="020B0604020202020204" pitchFamily="34" charset="0"/>
                <a:cs typeface="Arial" panose="020B0604020202020204" pitchFamily="34" charset="0"/>
              </a:rPr>
              <a:t> method.</a:t>
            </a: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3242230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a:t>A search query is comprised of two parts: the key and the search pattern. A search query has the following syntax:</a:t>
            </a:r>
          </a:p>
          <a:p>
            <a:pPr marL="142866" lvl="1" indent="0">
              <a:buNone/>
            </a:pPr>
            <a:endParaRPr lang="en-US" sz="1200" dirty="0"/>
          </a:p>
          <a:p>
            <a:pPr marL="142866" lvl="1" indent="0">
              <a:buNone/>
            </a:pPr>
            <a:r>
              <a:rPr lang="en-US" sz="1200" dirty="0">
                <a:solidFill>
                  <a:schemeClr val="accent1"/>
                </a:solidFill>
              </a:rPr>
              <a:t>key</a:t>
            </a:r>
            <a:r>
              <a:rPr lang="en-US" sz="1200" dirty="0"/>
              <a:t>:search_pattern</a:t>
            </a:r>
          </a:p>
          <a:p>
            <a:pPr marL="142866" lvl="1" indent="0">
              <a:buNone/>
            </a:pPr>
            <a:endParaRPr lang="en-US" sz="1200" dirty="0"/>
          </a:p>
          <a:p>
            <a:pPr marL="142866" lvl="1" indent="0">
              <a:buNone/>
            </a:pPr>
            <a:r>
              <a:rPr lang="en-US" sz="1200" dirty="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7192011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run the command </a:t>
            </a:r>
            <a:r>
              <a:rPr lang="en-US" dirty="0">
                <a:latin typeface="Courier New"/>
                <a:cs typeface="Courier New"/>
              </a:rPr>
              <a:t>knife search node "*:*”</a:t>
            </a:r>
            <a:r>
              <a:rPr lang="en-US" baseline="0" dirty="0">
                <a:latin typeface="Courier New"/>
                <a:cs typeface="Courier New"/>
              </a:rPr>
              <a:t> – you should see all nodes returned.</a:t>
            </a:r>
          </a:p>
          <a:p>
            <a:endParaRPr lang="en-US" baseline="0" dirty="0">
              <a:latin typeface="Courier New"/>
              <a:cs typeface="Courier New"/>
            </a:endParaRPr>
          </a:p>
          <a:p>
            <a:r>
              <a:rPr lang="en-US" sz="1200" dirty="0"/>
              <a:t>However,</a:t>
            </a:r>
            <a:r>
              <a:rPr lang="en-US" sz="1200" baseline="0" dirty="0"/>
              <a:t> q</a:t>
            </a:r>
            <a:r>
              <a:rPr lang="en-US" sz="1200" dirty="0"/>
              <a:t>uerying and returning every node is not exactly what we need to solve our current problem. In our scenario we want only to return a subset of our nodes</a:t>
            </a:r>
            <a:r>
              <a:rPr lang="en-US" sz="1200" baseline="0" dirty="0"/>
              <a:t> (</a:t>
            </a:r>
            <a:r>
              <a:rPr lang="en-US" sz="1200" dirty="0"/>
              <a:t>only the nodes that are webservers) and also we only want the IP address of those nodes, not any the other attributes returned.</a:t>
            </a:r>
          </a:p>
          <a:p>
            <a:endParaRPr lang="en-US" sz="1200" dirty="0"/>
          </a:p>
          <a:p>
            <a:r>
              <a:rPr lang="en-US" sz="1200" dirty="0"/>
              <a:t>Let's examine the search criteria more so we can understand how it works and how we can use it to find a subset of the nodes, and only the info we want for those</a:t>
            </a:r>
            <a:r>
              <a:rPr lang="en-US" sz="1200" baseline="0" dirty="0"/>
              <a:t> nodes</a:t>
            </a:r>
            <a:r>
              <a:rPr lang="en-US" sz="1200" dirty="0"/>
              <a:t>.</a:t>
            </a:r>
          </a:p>
          <a:p>
            <a:endParaRPr lang="en-US" sz="1200" dirty="0">
              <a:latin typeface="Lucida Grande" charset="0"/>
              <a:cs typeface="Lucida Grande" charset="0"/>
              <a:sym typeface="Lucida Grande" charset="0"/>
            </a:endParaRP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41862140"/>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 flag allows you to specify a particular attribute from those nodes. </a:t>
            </a:r>
            <a:r>
              <a:rPr lang="en-US" baseline="0" dirty="0"/>
              <a:t>  So if you append ‘</a:t>
            </a:r>
            <a:r>
              <a:rPr lang="en-US" sz="1200" dirty="0">
                <a:latin typeface="Courier New"/>
                <a:cs typeface="Courier New"/>
              </a:rPr>
              <a:t>-a </a:t>
            </a:r>
            <a:r>
              <a:rPr lang="en-US" sz="1200" dirty="0" err="1">
                <a:latin typeface="Courier New"/>
                <a:cs typeface="Courier New"/>
              </a:rPr>
              <a:t>ipaddress</a:t>
            </a:r>
            <a:r>
              <a:rPr lang="en-US" sz="1200" dirty="0">
                <a:latin typeface="Courier New"/>
                <a:cs typeface="Courier New"/>
              </a:rPr>
              <a:t>’ you’ll get the IP Address returned</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121317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a:latin typeface="Arial" panose="020B0604020202020204" pitchFamily="34" charset="0"/>
                <a:cs typeface="+mn-cs"/>
                <a:sym typeface="Lucida Grande" charset="0"/>
              </a:rPr>
              <a:t>This</a:t>
            </a:r>
            <a:r>
              <a:rPr lang="en-US" sz="1200" baseline="0" dirty="0">
                <a:latin typeface="Arial" panose="020B0604020202020204" pitchFamily="34" charset="0"/>
                <a:cs typeface="+mn-cs"/>
                <a:sym typeface="Lucida Grande" charset="0"/>
              </a:rPr>
              <a:t> example syntax could be translated to mean: </a:t>
            </a:r>
            <a:r>
              <a:rPr lang="en-US" dirty="0"/>
              <a:t>Search the Chef Server for all node objects that have the role equal to 'web' and store the results into a local variable named '</a:t>
            </a:r>
            <a:r>
              <a:rPr lang="en-US" dirty="0" err="1"/>
              <a:t>all_web_nodes</a:t>
            </a:r>
            <a:r>
              <a:rPr lang="en-US" dirty="0"/>
              <a:t>'.</a:t>
            </a:r>
          </a:p>
          <a:p>
            <a:pPr marL="142866" lvl="1" indent="0">
              <a:buNone/>
            </a:pPr>
            <a:endParaRPr lang="en-US" sz="1200" dirty="0">
              <a:latin typeface="Lucida Grande" charset="0"/>
              <a:cs typeface="Lucida Grande" charset="0"/>
              <a:sym typeface="Lucida Grande"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4135805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a:latin typeface="Lucida Grande" charset="0"/>
                <a:cs typeface="Lucida Grande" charset="0"/>
                <a:sym typeface="Lucida Grande" charset="0"/>
              </a:rPr>
              <a:t>Search</a:t>
            </a:r>
            <a:r>
              <a:rPr lang="en-US" sz="1200" baseline="0" dirty="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a:latin typeface="Lucida Grande" charset="0"/>
              <a:cs typeface="Lucida Grande" charset="0"/>
              <a:sym typeface="Lucida Grande" charset="0"/>
            </a:endParaRPr>
          </a:p>
          <a:p>
            <a:pPr marL="142866" lvl="1" indent="0">
              <a:buNone/>
            </a:pPr>
            <a:r>
              <a:rPr lang="en-US" sz="1200" baseline="0" dirty="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a:latin typeface="Lucida Grande" charset="0"/>
                <a:cs typeface="Lucida Grande" charset="0"/>
                <a:sym typeface="Lucida Grande" charset="0"/>
              </a:rPr>
              <a:t>'</a:t>
            </a:r>
            <a:r>
              <a:rPr lang="en-US" sz="1200" baseline="0" dirty="0" err="1">
                <a:latin typeface="Lucida Grande" charset="0"/>
                <a:cs typeface="Lucida Grande" charset="0"/>
                <a:sym typeface="Lucida Grande" charset="0"/>
              </a:rPr>
              <a:t>key:value</a:t>
            </a:r>
            <a:r>
              <a:rPr lang="uk-UA" sz="1200" baseline="0" dirty="0">
                <a:latin typeface="Lucida Grande" charset="0"/>
                <a:cs typeface="Lucida Grande" charset="0"/>
                <a:sym typeface="Lucida Grande" charset="0"/>
              </a:rPr>
              <a:t>'</a:t>
            </a:r>
            <a:r>
              <a:rPr lang="en-US" sz="1200" baseline="0" dirty="0">
                <a:latin typeface="Lucida Grande" charset="0"/>
                <a:cs typeface="Lucida Grande" charset="0"/>
                <a:sym typeface="Lucida Grande" charset="0"/>
              </a:rPr>
              <a:t>.</a:t>
            </a:r>
          </a:p>
          <a:p>
            <a:pPr marL="142866" lvl="1" indent="0">
              <a:buNone/>
            </a:pPr>
            <a:endParaRPr lang="en-US" sz="1200" baseline="0" dirty="0">
              <a:latin typeface="Lucida Grande" charset="0"/>
              <a:cs typeface="Lucida Grande" charset="0"/>
              <a:sym typeface="Lucida Grande" charset="0"/>
            </a:endParaRPr>
          </a:p>
          <a:p>
            <a:pPr marL="142866" lvl="1" indent="0">
              <a:buNone/>
            </a:pPr>
            <a:r>
              <a:rPr lang="en-US" sz="1200" baseline="0" dirty="0">
                <a:latin typeface="Lucida Grande" charset="0"/>
                <a:cs typeface="Lucida Grande" charset="0"/>
                <a:sym typeface="Lucida Grande" charset="0"/>
              </a:rPr>
              <a:t>The result of the search method is stored in a local variable that is named '</a:t>
            </a:r>
            <a:r>
              <a:rPr lang="en-US" sz="1200" baseline="0" dirty="0" err="1">
                <a:latin typeface="Lucida Grande" charset="0"/>
                <a:cs typeface="Lucida Grande" charset="0"/>
                <a:sym typeface="Lucida Grande" charset="0"/>
              </a:rPr>
              <a:t>all_web_nodes</a:t>
            </a:r>
            <a:r>
              <a:rPr lang="en-US" sz="1200" baseline="0" dirty="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19724187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complete recipe source code.</a:t>
            </a:r>
          </a:p>
          <a:p>
            <a:endParaRPr lang="en-US" baseline="0" dirty="0"/>
          </a:p>
          <a:p>
            <a:r>
              <a:rPr lang="en-US" dirty="0"/>
              <a:t>https://</a:t>
            </a:r>
            <a:r>
              <a:rPr lang="en-US" dirty="0" err="1"/>
              <a:t>goo.gl</a:t>
            </a:r>
            <a:r>
              <a:rPr lang="en-US" dirty="0"/>
              <a:t>/</a:t>
            </a:r>
            <a:r>
              <a:rPr lang="en-US" dirty="0" err="1"/>
              <a:t>QoocpK</a:t>
            </a:r>
            <a:r>
              <a:rPr lang="en-US" dirty="0"/>
              <a:t>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55564483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completed creating</a:t>
            </a:r>
            <a:r>
              <a:rPr lang="en-US" baseline="0" dirty="0"/>
              <a:t> </a:t>
            </a:r>
            <a:r>
              <a:rPr lang="en-US" dirty="0"/>
              <a:t>the wrapper cookbook. It is time to upload to the Chef Server.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77543516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lab exercise, upload the cookbook to the Chef Server</a:t>
            </a:r>
          </a:p>
          <a:p>
            <a:endParaRPr lang="en-US" dirty="0"/>
          </a:p>
          <a:p>
            <a:r>
              <a:rPr lang="en-US" dirty="0"/>
              <a:t>Instructor Note: Allow 5 minutes to complete</a:t>
            </a:r>
            <a:r>
              <a:rPr lang="en-US" baseline="0" dirty="0"/>
              <a:t>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2678462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You change into the</a:t>
            </a:r>
            <a:r>
              <a:rPr lang="en-US" baseline="0" dirty="0"/>
              <a:t> directory for the '</a:t>
            </a:r>
            <a:r>
              <a:rPr lang="en-US" baseline="0" dirty="0" err="1"/>
              <a:t>myiis_lb</a:t>
            </a:r>
            <a:r>
              <a:rPr lang="en-US" baseline="0" dirty="0"/>
              <a:t>' cookbook.</a:t>
            </a:r>
            <a:endParaRPr lang="en-US" dirty="0"/>
          </a:p>
          <a:p>
            <a:endParaRPr lang="en-US" dirty="0"/>
          </a:p>
          <a:p>
            <a:r>
              <a:rPr lang="en-US" dirty="0"/>
              <a:t>We use the Berkshelf to upload our cookbooks. This is where Berkshelf really shines as a tool. </a:t>
            </a:r>
          </a:p>
          <a:p>
            <a:endParaRPr lang="en-US" dirty="0"/>
          </a:p>
          <a:p>
            <a:r>
              <a:rPr lang="en-US" dirty="0"/>
              <a:t>Run the command "berks install". </a:t>
            </a:r>
          </a:p>
          <a:p>
            <a:endParaRPr lang="en-US" dirty="0"/>
          </a:p>
          <a:p>
            <a:r>
              <a:rPr lang="en-US" dirty="0"/>
              <a:t>When you run this command for a cookbook that has a dependency, you'll see that Berkshelf will download the </a:t>
            </a:r>
            <a:r>
              <a:rPr lang="en-US" dirty="0" err="1"/>
              <a:t>iis-lb</a:t>
            </a:r>
            <a:r>
              <a:rPr lang="en-US" dirty="0"/>
              <a:t> cookbook and its dependencies as well. The </a:t>
            </a:r>
            <a:r>
              <a:rPr lang="en-US" dirty="0" err="1"/>
              <a:t>iis-lb</a:t>
            </a:r>
            <a:r>
              <a:rPr lang="en-US" dirty="0"/>
              <a:t> cookbook is dependent on the build-essential cookbook and the cpu cookbook. If any of those cookbooks had dependencies, berkshelf would find those and download them as well.</a:t>
            </a:r>
          </a:p>
          <a:p>
            <a:endParaRPr lang="en-US" dirty="0"/>
          </a:p>
          <a:p>
            <a:r>
              <a:rPr lang="en-US" dirty="0"/>
              <a:t>Instructor</a:t>
            </a:r>
            <a:r>
              <a:rPr lang="en-US" baseline="0" dirty="0"/>
              <a:t> Note: </a:t>
            </a:r>
            <a:r>
              <a:rPr lang="en-US" dirty="0"/>
              <a:t>Berkshelf downloads these cookbooks into a common directory within your home path. They are not added alongside your other cookbooks.</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730294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ChefDK installs a Chef version of PowerShell on your desktop (in this case on your virtual workstation) that ensures everything is properly set up for the shell.</a:t>
            </a:r>
          </a:p>
          <a:p>
            <a:r>
              <a:rPr lang="en-US" sz="1200" dirty="0"/>
              <a:t>You should run all the commands in the rest of the labs from within this ChefDK shell.</a:t>
            </a:r>
          </a:p>
          <a:p>
            <a:endParaRPr lang="en-US" sz="1200" dirty="0"/>
          </a:p>
          <a:p>
            <a:endParaRPr lang="en-US" dirty="0"/>
          </a:p>
          <a:p>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1758083014"/>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9323321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that is complete</a:t>
            </a:r>
            <a:r>
              <a:rPr lang="en-US" baseline="0" dirty="0"/>
              <a:t> you </a:t>
            </a:r>
            <a:r>
              <a:rPr lang="en-US" dirty="0"/>
              <a:t>can verify that you've uploaded your cookbook and all of its dependencies.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582891186"/>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lab exercise, upload the cookbook to the Chef Server</a:t>
            </a:r>
          </a:p>
          <a:p>
            <a:endParaRPr lang="en-US" dirty="0"/>
          </a:p>
          <a:p>
            <a:r>
              <a:rPr lang="en-US" dirty="0"/>
              <a:t>Instructor Note: Allow 5 minutes to complete</a:t>
            </a:r>
            <a:r>
              <a:rPr lang="en-US" baseline="0" dirty="0"/>
              <a:t>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26784629"/>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a:t>
            </a:r>
            <a:r>
              <a:rPr lang="en-US" baseline="0" dirty="0"/>
              <a:t> new recipe has been created. Before assign it to a new node we should create a new role that will allow us to express this recipe and other requirements for our future load balancers.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6786870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Create a file named </a:t>
            </a:r>
            <a:r>
              <a:rPr lang="en-US" dirty="0" err="1"/>
              <a:t>load_balancer.rb</a:t>
            </a:r>
            <a:r>
              <a:rPr lang="en-US" dirty="0"/>
              <a:t>. This is a ruby file that contains specific methods that allow you</a:t>
            </a:r>
            <a:r>
              <a:rPr lang="en-US" baseline="0" dirty="0"/>
              <a:t> </a:t>
            </a:r>
            <a:r>
              <a:rPr lang="en-US" dirty="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name of the role as a practice will share the name of the ruby file</a:t>
            </a:r>
            <a:r>
              <a:rPr lang="en-US" baseline="0" dirty="0"/>
              <a:t> </a:t>
            </a:r>
            <a:r>
              <a:rPr lang="en-US" dirty="0"/>
              <a:t>unless it cannot for some reason. The name of the role should clearly describe what it attempts accomplish.</a:t>
            </a:r>
            <a:r>
              <a:rPr lang="en-US" baseline="0" dirty="0"/>
              <a:t> </a:t>
            </a:r>
            <a:r>
              <a:rPr lang="en-US" dirty="0"/>
              <a:t>The description of the role helps reinforce or clarify the intended purpose of the role. When selecting a role name that is not clear it is important that a helpful description is provided to help ensure everyone on the team understands its purpose.</a:t>
            </a:r>
            <a:r>
              <a:rPr lang="en-US" baseline="0" dirty="0"/>
              <a:t> </a:t>
            </a:r>
            <a:r>
              <a:rPr lang="en-US" dirty="0"/>
              <a:t>The run list defines the list of recipes that give the role its purpose. Currently the </a:t>
            </a:r>
            <a:r>
              <a:rPr lang="en-US" dirty="0" err="1"/>
              <a:t>load_balancer</a:t>
            </a:r>
            <a:r>
              <a:rPr lang="en-US" dirty="0"/>
              <a:t> role defines a single recipe - the </a:t>
            </a:r>
            <a:r>
              <a:rPr lang="en-US" dirty="0" err="1"/>
              <a:t>myiis_lb</a:t>
            </a:r>
            <a:r>
              <a:rPr lang="en-US" dirty="0"/>
              <a:t> cookbook's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98788938"/>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Now you need to upload it to the Chef Server. This is done through the command 'knife role from file </a:t>
            </a:r>
            <a:r>
              <a:rPr lang="en-US" dirty="0" err="1"/>
              <a:t>load_balancer.rb</a:t>
            </a:r>
            <a:r>
              <a:rPr lang="en-US" dirty="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knife tool understands that you are uploading a role file and will look within the roles folder to find a file named knife role from file </a:t>
            </a:r>
            <a:r>
              <a:rPr lang="en-US" dirty="0" err="1"/>
              <a:t>load_balancer.rb</a:t>
            </a:r>
            <a:r>
              <a:rPr lang="en-US" dirty="0"/>
              <a: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10060582"/>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role uploaded, it is time to validate that the Chef Server received it correctly. We can do that by again asking the Chef Server for a list of all the roles on the system.</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69629170"/>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a:t>
            </a:r>
            <a:r>
              <a:rPr lang="en-US" dirty="0" err="1"/>
              <a:t>myiis_lb</a:t>
            </a:r>
            <a:r>
              <a:rPr lang="en-US" dirty="0"/>
              <a:t> cookbook's default recipe is ready to be assigned to a run list of a node. So we'll need another node. The</a:t>
            </a:r>
            <a:r>
              <a:rPr lang="en-US" baseline="0" dirty="0"/>
              <a:t> new load balancer node.</a:t>
            </a: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6786870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Bootstrap a new node named node3 with the role of a load balancer</a:t>
            </a:r>
            <a:r>
              <a:rPr lang="en-US" baseline="0" dirty="0"/>
              <a:t> in its run list.</a:t>
            </a: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6766295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lb1 </a:t>
            </a:r>
            <a:r>
              <a:rPr lang="en-US" baseline="0" dirty="0" smtClean="0"/>
              <a:t>does </a:t>
            </a:r>
            <a:r>
              <a:rPr lang="en-US" baseline="0" dirty="0"/>
              <a:t>not have a list of recipes that it applies to the system by default. You can make Chef Server tell </a:t>
            </a:r>
            <a:r>
              <a:rPr lang="en-US" baseline="0" dirty="0" smtClean="0"/>
              <a:t>lb1 to </a:t>
            </a:r>
            <a:r>
              <a:rPr lang="en-US" baseline="0" dirty="0"/>
              <a:t>apply a specific run-list the next time </a:t>
            </a:r>
            <a:r>
              <a:rPr lang="en-US" baseline="0" dirty="0" smtClean="0"/>
              <a:t>lb1 runs </a:t>
            </a:r>
            <a:r>
              <a:rPr lang="en-US" baseline="0" dirty="0"/>
              <a:t>'chef-client'.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a:p>
          <a:p>
            <a:r>
              <a:rPr lang="en-US" baseline="0" dirty="0"/>
              <a:t>You can do that through the 'knife node </a:t>
            </a:r>
            <a:r>
              <a:rPr lang="en-US" baseline="0" dirty="0" err="1"/>
              <a:t>run_list</a:t>
            </a:r>
            <a:r>
              <a:rPr lang="en-US" baseline="0" dirty="0"/>
              <a:t> </a:t>
            </a:r>
            <a:r>
              <a:rPr lang="en-US" baseline="0" dirty="0" smtClean="0"/>
              <a:t>set' </a:t>
            </a:r>
            <a:r>
              <a:rPr lang="en-US" baseline="0" dirty="0"/>
              <a:t>command. In this example, you are </a:t>
            </a:r>
            <a:r>
              <a:rPr lang="en-US" baseline="0" dirty="0" smtClean="0"/>
              <a:t>setting lb1's </a:t>
            </a:r>
            <a:r>
              <a:rPr lang="en-US" baseline="0" dirty="0"/>
              <a:t>run-list </a:t>
            </a:r>
            <a:r>
              <a:rPr lang="en-US" baseline="0" dirty="0" smtClean="0"/>
              <a:t>to the </a:t>
            </a:r>
            <a:r>
              <a:rPr lang="en-US" baseline="0" dirty="0" err="1" smtClean="0"/>
              <a:t>load_balancer</a:t>
            </a:r>
            <a:r>
              <a:rPr lang="en-US" baseline="0" dirty="0" smtClean="0"/>
              <a:t> role.</a:t>
            </a:r>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42720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 to the home directory.</a:t>
            </a:r>
          </a:p>
          <a:p>
            <a:endParaRPr lang="en-US" dirty="0"/>
          </a:p>
          <a:p>
            <a:endParaRPr lang="en-US" dirty="0"/>
          </a:p>
          <a:p>
            <a:pPr marL="0" marR="0" lvl="0" indent="0" algn="l" defTabSz="1219090" rtl="0" eaLnBrk="1" fontAlgn="auto" latinLnBrk="0" hangingPunct="1">
              <a:lnSpc>
                <a:spcPct val="90000"/>
              </a:lnSpc>
              <a:spcBef>
                <a:spcPts val="0"/>
              </a:spcBef>
              <a:spcAft>
                <a:spcPts val="444"/>
              </a:spcAft>
              <a:buClrTx/>
              <a:buSzTx/>
              <a:buFontTx/>
              <a:buNone/>
              <a:tabLst/>
              <a:defRPr/>
            </a:pPr>
            <a:r>
              <a:rPr lang="en-US" dirty="0"/>
              <a:t>PS C:\Users\Administrator&gt;</a:t>
            </a:r>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363968466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When the converge</a:t>
            </a:r>
            <a:r>
              <a:rPr lang="en-US" baseline="0" dirty="0"/>
              <a:t> is complete e</a:t>
            </a:r>
            <a:r>
              <a:rPr lang="en-US" dirty="0"/>
              <a:t>nsure the run list has been set correctly</a:t>
            </a:r>
            <a:r>
              <a:rPr lang="en-US" baseline="0" dirty="0"/>
              <a:t> for node3.</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0317433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0317433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a:t>
            </a:r>
            <a:r>
              <a:rPr lang="en-US" baseline="0" dirty="0"/>
              <a:t>  IIS Server has 60 second server side cache turned on by default. To switch this off, RDP into </a:t>
            </a:r>
            <a:r>
              <a:rPr lang="en-US" baseline="0" dirty="0" smtClean="0"/>
              <a:t>lb1 (</a:t>
            </a:r>
            <a:r>
              <a:rPr lang="en-US" baseline="0" dirty="0"/>
              <a:t>load balancer node) and</a:t>
            </a:r>
          </a:p>
          <a:p>
            <a:r>
              <a:rPr lang="en-US" baseline="0" dirty="0"/>
              <a:t>1. Start menu &gt; Administrative Tools &gt; Internet Information Services (IIS) Manager.</a:t>
            </a:r>
          </a:p>
          <a:p>
            <a:r>
              <a:rPr lang="en-US" baseline="0" dirty="0"/>
              <a:t>2. Expand your node on left side &gt; Server Farms &gt; </a:t>
            </a:r>
            <a:r>
              <a:rPr lang="en-US" baseline="0" dirty="0" err="1"/>
              <a:t>myServerFarm</a:t>
            </a:r>
            <a:endParaRPr lang="en-US" baseline="0" dirty="0"/>
          </a:p>
          <a:p>
            <a:r>
              <a:rPr lang="en-US" baseline="0" dirty="0"/>
              <a:t>3. Double click 'caching', and set to '0'</a:t>
            </a:r>
          </a:p>
          <a:p>
            <a:r>
              <a:rPr lang="en-US" baseline="0" dirty="0"/>
              <a:t>4. Close &amp; save</a:t>
            </a:r>
          </a:p>
          <a:p>
            <a:endParaRPr lang="en-US" baseline="0" dirty="0"/>
          </a:p>
          <a:p>
            <a:r>
              <a:rPr lang="en-US" baseline="0" dirty="0"/>
              <a:t>In the Environments section where we blow away the server farm, rerunning chef-client recreates the farm, so this would need to be reset</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6765575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56312604"/>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54394508"/>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245204761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84459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your editor (atom in this example) create the file named 'hello.rb'. 'hello.rb' is a recipe file. It has the extension '.</a:t>
            </a:r>
            <a:r>
              <a:rPr lang="en-US" dirty="0" err="1"/>
              <a:t>rb</a:t>
            </a:r>
            <a:r>
              <a:rPr lang="en-US" dirty="0"/>
              <a:t>' because it is a ruby file.</a:t>
            </a:r>
          </a:p>
          <a:p>
            <a:endParaRPr lang="en-US" dirty="0"/>
          </a:p>
          <a:p>
            <a:r>
              <a:rPr lang="en-US" dirty="0"/>
              <a:t>Note: It could take a minute or so for atom to launch the first time.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76277895"/>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
            <a:r>
              <a:rPr lang="en-US" baseline="0" dirty="0"/>
              <a:t>y should you write tests? Why is important that we write tests for the recipes and the cookbooks that we define. Some of you here may be because you are starting to see an importance to what testing can provide. Others of you may not be convinced. Wherever you stand, the real reason you came here to learn is to break down the barriers that make testing hard. Because testing is hard!</a:t>
            </a:r>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All of you likely have a personal answer or opinions to these questions. Good. Capture those because we will have a discussion together. To start the discussion I will provide my thoughts and opinions about why I think it is important to write tests. Then I want you to share your thoughts. Then we will discuss the many reasons that testing is hard.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9092275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To understand why it is important to write tests I believe it is important to examine the current cookbook development workflow that most individuals employ.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To provide a few answers to why writing tests are powerful and why are they hard to write we need to look at our current cookbook development workflow.</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On your local workstation you will write cookbook code. Creating a new recipe to meet new requirements, fixing a bug in an existing recipe, or refactoring complicated recipes into several smaller recipes, helper methods, or maybe even a custom resource.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When you are done with those changes you will spend a few moments visually scanning the code to ensure that your syntax is correct. That every block you start with a 'do' has a matching 'end'. Check your node attributes for spelling issues. Each key-value pair within the hash has a comma that follows.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After enough examination we feel comfortable to upload the cookbook to the Chef Server.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27801407"/>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You login to a test node that you patiently bootstrap into a union environment. This is an environment we setup with no cookbook restrictions allowing chef-client to synchronize and apply the latest changes in the recently completed cookbook. Here you see if you got the right package names, spelled all our cookbook attributes correctly, and didn't typo any of the configuration in the templates. If everything converges without error you poke around the system -- running a few commands to see if ports are blocked, services are running, and the logs don't show any errors. Logging out of the working system you feel pretty comfortable promoting the cookbook to the rehearsal environment.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0150111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time we make changes to our cookbooks we are introducing risk. Ideall</a:t>
            </a:r>
            <a:r>
              <a:rPr lang="en-US" baseline="0" dirty="0"/>
              <a:t>y we would validate every change to the cookbook but often do not because the amount of time it takes is far too prohibitive. Instead we often will batch up these changes into a set that we will validate. A set of changes like this can often hide errors that we may have introduced. This is definitely true as the complexity of the cookbook code increases.</a:t>
            </a:r>
          </a:p>
          <a:p>
            <a:endParaRPr lang="en-US" baseline="0" dirty="0"/>
          </a:p>
          <a:p>
            <a:r>
              <a:rPr lang="en-US" baseline="0" dirty="0"/>
              <a:t>We have a choice. We can slow down; validating every change. We can also stop making changes altogether. Or we can can adopt new practices, like testing, to help us validate these changes faster; allowing us to continue to move quickly as we continue to satisfy new requirements.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3532429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Carrying out testing at every stage (e.g. union, rehearsal) </a:t>
            </a:r>
            <a:r>
              <a:rPr lang="en-US" dirty="0"/>
              <a:t>gives great feedback on</a:t>
            </a:r>
            <a:r>
              <a:rPr lang="en-US" baseline="0" dirty="0"/>
              <a:t> its </a:t>
            </a:r>
            <a:r>
              <a:rPr lang="en-US" dirty="0"/>
              <a:t>success at the cost of the time required for each cookbook to be pushed through this workflow.</a:t>
            </a:r>
          </a:p>
          <a:p>
            <a:endParaRPr lang="en-US" dirty="0"/>
          </a:p>
          <a:p>
            <a:r>
              <a:rPr lang="en-US" dirty="0"/>
              <a:t>Every </a:t>
            </a:r>
            <a:r>
              <a:rPr lang="en-US" baseline="0" dirty="0"/>
              <a:t>change needs to be verified in this manner because Ruby, the language Chef is built on, is a dynamically typed programming language. Dynamically typed languages do checking at run-time as opposed to compile-time. This means that ruby files in our cookbook are not executed, thus not validated, until they are run. We also have the problem that we may even write the Ruby correctly but fail to understand the state of the host Operating System (OS) we are attempting to deploy against.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8354608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Writing</a:t>
            </a:r>
            <a:r>
              <a:rPr lang="en-US" baseline="0" dirty="0"/>
              <a:t> and executing tests decreases the amount of time spent between when you make a change to when you can verify that chance. This reduces the risk within the system.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a:t>How testing</a:t>
            </a:r>
            <a:r>
              <a:rPr lang="en-US" baseline="0"/>
              <a:t> does </a:t>
            </a:r>
            <a:r>
              <a:rPr lang="en-US"/>
              <a:t>address</a:t>
            </a:r>
            <a:r>
              <a:rPr lang="en-US" baseline="0"/>
              <a:t> </a:t>
            </a:r>
            <a:r>
              <a:rPr lang="en-US"/>
              <a:t>the </a:t>
            </a:r>
            <a:r>
              <a:rPr lang="en-US" dirty="0"/>
              <a:t>speed of execution is </a:t>
            </a:r>
            <a:r>
              <a:rPr lang="en-US" baseline="0" dirty="0"/>
              <a:t>by removing many of the outside dependencies and allowing you to execute your recipes against in-memory representations of the environment. Or </a:t>
            </a:r>
            <a:r>
              <a:rPr lang="en-US" dirty="0"/>
              <a:t>automating</a:t>
            </a:r>
            <a:r>
              <a:rPr lang="en-US" baseline="0" dirty="0"/>
              <a:t> the management of virtual machines and the process of executing your recipes against those virtual machines. And second, by allowing you to capture and automate the work that was previously performed in ad hoc verification. </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7291557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you use to define your tests in is not the same as the language you use to compose your original intentions. To test your code you need to write more code. However, this new code that you write is different as you are expressing your desired expectations of the system across a number of scenarios. This requires you to learn one or more new languages which have completely new systems and structures.</a:t>
            </a:r>
          </a:p>
          <a:p>
            <a:endParaRPr lang="en-US" baseline="0" dirty="0"/>
          </a:p>
          <a:p>
            <a:r>
              <a:rPr lang="en-US" baseline="0" dirty="0"/>
              <a:t>Testing asks you to solve a different problem in a different order when compared to process of writing software. You have to overcome particular challenges created by an implementation and express the desired expectations of that implementation before it is even built.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08058446"/>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a:t>
            </a:r>
            <a:r>
              <a:rPr lang="en-US" baseline="0" dirty="0"/>
              <a:t> also asks you to change your behaviors through the new tools required to execute the tests. These tools represent a huge domain of knowledge expressed in all the commands, flags, and configuration that must be understood to be used correctly and then effectively as the complexity of your testing tools grow. The largest, and most immediate impact is on your development workflow which has to adopt new steps that feel unsure and even more unreliable as you receive a barrage of feedback in unfamiliar formats.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65811380"/>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I shared with you my opinion on why</a:t>
            </a:r>
            <a:r>
              <a:rPr lang="en-US" baseline="0" dirty="0"/>
              <a:t> I think it is important to write tests. Now I would like to understand what reasons you see for writing tests. I would also like to know your reasons for not writing tests.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32650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the resource definition displayed above.</a:t>
            </a:r>
            <a:r>
              <a:rPr lang="en-US" baseline="0" dirty="0"/>
              <a:t> </a:t>
            </a:r>
            <a:r>
              <a:rPr lang="en-US" dirty="0"/>
              <a:t>We are defining a resource with the type called 'file' and named 'C:\</a:t>
            </a:r>
            <a:r>
              <a:rPr lang="en-US" dirty="0" err="1"/>
              <a:t>hello.txt</a:t>
            </a:r>
            <a:r>
              <a:rPr lang="en-US" dirty="0"/>
              <a:t>'. We also are stating that the contents of that file should contain 'Hello, world!'.</a:t>
            </a:r>
          </a:p>
          <a:p>
            <a:pPr marL="228600" indent="-228600">
              <a:buAutoNum type="arabicPeriod"/>
            </a:pPr>
            <a:endParaRPr lang="en-US" dirty="0"/>
          </a:p>
          <a:p>
            <a:pPr marL="228600" indent="-228600">
              <a:buAutoNum type="arabicPeriod"/>
            </a:pPr>
            <a:r>
              <a:rPr lang="en-US" dirty="0"/>
              <a:t>Save the file</a:t>
            </a:r>
            <a:r>
              <a:rPr lang="en-US" baseline="0" dirty="0"/>
              <a:t> and r</a:t>
            </a:r>
            <a:r>
              <a:rPr lang="en-US" dirty="0"/>
              <a:t>eturn to the</a:t>
            </a:r>
            <a:r>
              <a:rPr lang="en-US" baseline="0" dirty="0"/>
              <a:t> command prompt. (`Ctrl s` in atom will save your file).</a:t>
            </a:r>
            <a:endParaRPr lang="en-US" dirty="0"/>
          </a:p>
          <a:p>
            <a:pPr marL="228600" indent="-228600">
              <a:buAutoNum type="arabicPeriod"/>
            </a:pPr>
            <a:endParaRPr lang="en-US" dirty="0"/>
          </a:p>
          <a:p>
            <a:pPr marL="0" indent="0">
              <a:buNone/>
            </a:pPr>
            <a:r>
              <a:rPr lang="en-US" dirty="0"/>
              <a:t>Instructor Note: The default action is to create the file.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6229539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complete this section and start learning some of these new tools and languages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57106876"/>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609835113"/>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a:solidFill>
                  <a:schemeClr val="tx1"/>
                </a:solidFill>
                <a:effectLst/>
                <a:latin typeface="Arial" panose="020B0604020202020204" pitchFamily="34" charset="0"/>
                <a:ea typeface="+mn-ea"/>
                <a:cs typeface="Arial" panose="020B0604020202020204" pitchFamily="34" charset="0"/>
              </a:rPr>
              <a:t>InSpec</a:t>
            </a:r>
            <a:r>
              <a:rPr lang="en-US" sz="1200" kern="1200" dirty="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725641079"/>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a:t>
            </a:r>
            <a:r>
              <a:rPr lang="en-US" baseline="0" dirty="0"/>
              <a:t> the recipes that we created work on another system similar to this one? Will they work in production?</a:t>
            </a:r>
          </a:p>
          <a:p>
            <a:endParaRPr lang="en-US" baseline="0" dirty="0"/>
          </a:p>
          <a:p>
            <a:r>
              <a:rPr lang="en-US" baseline="0" dirty="0"/>
              <a:t>When we develop our automation we need to start thinking about verifying it. Because it is all too common a story of automation failing when it reaches production because it was never validated against anything other than "my machine".</a:t>
            </a:r>
          </a:p>
          <a:p>
            <a:endParaRPr lang="en-US" dirty="0"/>
          </a:p>
          <a:p>
            <a:r>
              <a:rPr lang="en-US" dirty="0"/>
              <a:t>So how could we solve a problem like this?</a:t>
            </a:r>
          </a:p>
          <a:p>
            <a:endParaRPr lang="en-US" dirty="0"/>
          </a:p>
          <a:p>
            <a:r>
              <a:rPr lang="en-US" dirty="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a:p>
          <a:p>
            <a:r>
              <a:rPr lang="en-US" dirty="0"/>
              <a:t>This provides us,</a:t>
            </a:r>
            <a:r>
              <a:rPr lang="en-US" baseline="0" dirty="0"/>
              <a:t> </a:t>
            </a:r>
            <a:r>
              <a:rPr lang="en-US" dirty="0"/>
              <a:t>or anyone else on the team,</a:t>
            </a:r>
            <a:r>
              <a:rPr lang="en-US" baseline="0" dirty="0"/>
              <a:t> </a:t>
            </a:r>
            <a:r>
              <a:rPr lang="en-US" dirty="0"/>
              <a:t>the ability to make new changes with a less likely chance of breaking something. Whether returning to the cookbook code tomorrow or in six months.</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56857822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62737441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Kitchen allows us to create an instance solely for testing.</a:t>
            </a:r>
            <a:r>
              <a:rPr lang="en-US" baseline="0" dirty="0"/>
              <a:t> On that created instance it will</a:t>
            </a:r>
            <a:r>
              <a:rPr lang="en-US" dirty="0"/>
              <a:t> install</a:t>
            </a:r>
            <a:r>
              <a:rPr lang="en-US" baseline="0" dirty="0"/>
              <a:t> </a:t>
            </a:r>
            <a:r>
              <a:rPr lang="en-US" dirty="0"/>
              <a:t>Chef, converge a run list of recipes, verify that the instance is in the desired state, and then destroy the instance.</a:t>
            </a:r>
          </a:p>
          <a:p>
            <a:endParaRPr lang="en-US" dirty="0"/>
          </a:p>
          <a:p>
            <a:r>
              <a:rPr lang="en-US" dirty="0"/>
              <a:t>On</a:t>
            </a:r>
            <a:r>
              <a:rPr lang="en-US" baseline="0" dirty="0"/>
              <a:t> the left are the kitchen commands that map to the stages of the testing lifecycle.</a:t>
            </a:r>
          </a:p>
          <a:p>
            <a:endParaRPr lang="en-US" baseline="0" dirty="0"/>
          </a:p>
          <a:p>
            <a:r>
              <a:rPr lang="en-US" baseline="0" dirty="0"/>
              <a:t>On the right are the kitchen configuration fields that map to the stages of the testing lifecycle.</a:t>
            </a:r>
          </a:p>
          <a:p>
            <a:endParaRPr lang="en-US" baseline="0" dirty="0"/>
          </a:p>
          <a:p>
            <a:r>
              <a:rPr lang="en-US" baseline="0" dirty="0"/>
              <a:t>These commands and the configuration file will be explained in more detail.</a:t>
            </a:r>
          </a:p>
          <a:p>
            <a:endParaRPr lang="en-US" baseline="0" dirty="0"/>
          </a:p>
          <a:p>
            <a:r>
              <a:rPr lang="en-US" baseline="0" dirty="0"/>
              <a:t>Instructor Note: If you created a custom list of steps with your learners use that custom list and overlay the following information over top of it.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62737441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if Chef is to replace our existing tools, it is going to need to provide a way to make testing the policies more delightful.</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78696838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need to run `kitchen </a:t>
            </a:r>
            <a:r>
              <a:rPr lang="en-US" dirty="0" err="1"/>
              <a:t>init</a:t>
            </a:r>
            <a:r>
              <a:rPr lang="en-US" dirty="0"/>
              <a:t>` because we already have a default kitchen file. We may still need to update it to accomplish our objectives so lets learn more about the various fields in the configuration file.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67187406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key is driver, which has a single key-value pair that specifies the name of the driver Kitchen will use when executed. </a:t>
            </a:r>
          </a:p>
          <a:p>
            <a:endParaRPr lang="en-US" dirty="0"/>
          </a:p>
          <a:p>
            <a:r>
              <a:rPr lang="en-US" dirty="0"/>
              <a:t>The driver is responsible for creating the instance that we will use to test our cookbook. There are lots of different drivers available.</a:t>
            </a:r>
          </a:p>
          <a:p>
            <a:endParaRPr lang="en-US" dirty="0"/>
          </a:p>
          <a:p>
            <a:r>
              <a:rPr lang="en-US" dirty="0"/>
              <a:t>Instructor Note: Testing</a:t>
            </a:r>
            <a:r>
              <a:rPr lang="en-US" baseline="0" dirty="0"/>
              <a:t> on this remote workstation requires that we use a completely different kitchen configuration file. This configuration file is generated for use on local machines which is not ideal when working on a virtual machine in the cloud.</a:t>
            </a:r>
          </a:p>
          <a:p>
            <a:endParaRPr lang="en-US" baseline="0" dirty="0"/>
          </a:p>
          <a:p>
            <a:endParaRPr lang="en-US" baseline="0"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453903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file is created with</a:t>
            </a:r>
            <a:r>
              <a:rPr lang="en-US" baseline="0" dirty="0"/>
              <a:t> the resource that will create the file with the content we want to see. It is time to apply that recipe to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9361455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key is </a:t>
            </a:r>
            <a:r>
              <a:rPr lang="en-US" dirty="0" err="1"/>
              <a:t>provisioner</a:t>
            </a:r>
            <a:r>
              <a:rPr lang="en-US" dirty="0"/>
              <a:t>, which also has a single key-value pair which is the name of the </a:t>
            </a:r>
            <a:r>
              <a:rPr lang="en-US" dirty="0" err="1"/>
              <a:t>provisioner</a:t>
            </a:r>
            <a:r>
              <a:rPr lang="en-US" dirty="0"/>
              <a:t> Kitchen will use when executed. This </a:t>
            </a:r>
            <a:r>
              <a:rPr lang="en-US" dirty="0" err="1"/>
              <a:t>provisioner</a:t>
            </a:r>
            <a:r>
              <a:rPr lang="en-US" dirty="0"/>
              <a:t> is responsible for how it applies code to the instance that the driver created. Here the default value is </a:t>
            </a:r>
            <a:r>
              <a:rPr lang="en-US" dirty="0" err="1"/>
              <a:t>chef_zero</a:t>
            </a:r>
            <a:r>
              <a:rPr lang="en-US" dirty="0"/>
              <a: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30644475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key is platforms, which contains a list of all the platforms that Kitchen will test against when executed. This should be a list of all the platforms that you want your cookbook to support.</a:t>
            </a:r>
          </a:p>
          <a:p>
            <a:endParaRPr lang="en-US" dirty="0"/>
          </a:p>
          <a:p>
            <a:r>
              <a:rPr lang="en-US" dirty="0"/>
              <a:t>None of these platforms are ones that we</a:t>
            </a:r>
            <a:r>
              <a:rPr lang="en-US" baseline="0" dirty="0"/>
              <a:t> are interested in supporting. We can specify various different Operating Systems and Versions like Windows.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37198934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key is suites, which contains a list of all the test suites that Kitchen will test against when executed. Each suite usually defines a unique combination of run lists that exercise all the recipes within a cookbook.</a:t>
            </a:r>
          </a:p>
          <a:p>
            <a:endParaRPr lang="en-US" dirty="0"/>
          </a:p>
          <a:p>
            <a:r>
              <a:rPr lang="en-US" dirty="0"/>
              <a:t>In this example, this suite is named 'default'.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13433455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default suite will execute the run list containing</a:t>
            </a:r>
            <a:r>
              <a:rPr lang="en-US" baseline="0" dirty="0"/>
              <a:t> t</a:t>
            </a:r>
            <a:r>
              <a:rPr lang="en-US" dirty="0"/>
              <a:t>he workstation cookbook's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61543960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It is important to recognize that within the .</a:t>
            </a:r>
            <a:r>
              <a:rPr lang="en-US" dirty="0" err="1"/>
              <a:t>kitchen.yml</a:t>
            </a:r>
            <a:r>
              <a:rPr lang="en-US" dirty="0"/>
              <a:t> file we defined two fields that create a test matrix;</a:t>
            </a:r>
            <a:r>
              <a:rPr lang="en-US" baseline="0" dirty="0"/>
              <a:t> T</a:t>
            </a:r>
            <a:r>
              <a:rPr lang="en-US" dirty="0"/>
              <a:t>he number of platforms we want to support multiplied by the number of test suites that we defined.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50163219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if we were to run this command on a local workstation, w</a:t>
            </a:r>
            <a:r>
              <a:rPr lang="en-US" dirty="0"/>
              <a:t>e can visualize this test matrix by running the command `kitchen list`. </a:t>
            </a:r>
          </a:p>
          <a:p>
            <a:endParaRPr lang="en-US" dirty="0"/>
          </a:p>
          <a:p>
            <a:r>
              <a:rPr lang="en-US" dirty="0"/>
              <a:t>In the output you can see that an instance is created in the list for every suite and every platform. In our current file we have one suite, named 'default', and two platforms. First the </a:t>
            </a:r>
            <a:r>
              <a:rPr lang="en-US" dirty="0" err="1"/>
              <a:t>ubuntu</a:t>
            </a:r>
            <a:r>
              <a:rPr lang="en-US" dirty="0"/>
              <a:t> 12.04</a:t>
            </a:r>
            <a:r>
              <a:rPr lang="en-US" baseline="0" dirty="0"/>
              <a:t> </a:t>
            </a:r>
            <a:r>
              <a:rPr lang="en-US" dirty="0"/>
              <a:t>platform.</a:t>
            </a:r>
          </a:p>
          <a:p>
            <a:endParaRPr lang="en-US" dirty="0"/>
          </a:p>
          <a:p>
            <a:r>
              <a:rPr lang="en-US" dirty="0"/>
              <a:t>Instructor Note: This</a:t>
            </a:r>
            <a:r>
              <a:rPr lang="en-US" baseline="0" dirty="0"/>
              <a:t> command will fail if ran on the workstations because the vagrant driver is still defined on the remote workstation. This is an example.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955366899"/>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second centos 6.5 platform.</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 This</a:t>
            </a:r>
            <a:r>
              <a:rPr lang="en-US" baseline="0" dirty="0"/>
              <a:t> command will fail if run on the workstations because the vagrant driver is still defined on the remote workstation. This is an example.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512477617"/>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Test Kitchen is tool that you will often use on your local workstation. That is why the default configuration file uses vagrant. Vagrant allows Test Kitchen to communicate with </a:t>
            </a:r>
            <a:r>
              <a:rPr lang="en-US" baseline="0" dirty="0" err="1"/>
              <a:t>VirtualBox</a:t>
            </a:r>
            <a:r>
              <a:rPr lang="en-US" baseline="0" dirty="0"/>
              <a:t> to provision test instance that you can easily spin up and tear down. However, </a:t>
            </a:r>
            <a:r>
              <a:rPr lang="en-US" baseline="0" dirty="0" err="1"/>
              <a:t>VirtualBox</a:t>
            </a:r>
            <a:r>
              <a:rPr lang="en-US" baseline="0" dirty="0"/>
              <a:t> does not work on virtual instances. We are currently using a virtual instance in the Amazon EC2 cloud. So instead we are going to configure Test Kitchen to provision virtual instances for us in the Amazon EC2 cloud.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We have provided a template file that has all the settings properly configured for our Training Amazon EC2 cloud. In the next series of steps we are going to copy that file into the cookbook and edit it with specific values.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69125937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execute our tests using the tool Test Kitchen we need to be within the directory of the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47726427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Chef Development Kit (ChefDK), we package a tool that is called 'chef-client'.</a:t>
            </a:r>
          </a:p>
          <a:p>
            <a:endParaRPr lang="en-US" dirty="0"/>
          </a:p>
          <a:p>
            <a:r>
              <a:rPr lang="en-US" dirty="0"/>
              <a:t>'chef-client' is a command-line application that can be used to apply a recipe</a:t>
            </a:r>
            <a:r>
              <a:rPr lang="en-US" baseline="0" dirty="0"/>
              <a:t> file</a:t>
            </a:r>
            <a:r>
              <a:rPr lang="en-US" dirty="0"/>
              <a:t>. It also has the ability to communicate with a Chef server – a concept we will talk about in another section. For now think of the Chef Server as a central, artifact repository where</a:t>
            </a:r>
            <a:r>
              <a:rPr lang="en-US" baseline="0" dirty="0"/>
              <a:t> </a:t>
            </a:r>
            <a:r>
              <a:rPr lang="en-US" dirty="0"/>
              <a:t>we will later store our cookbooks.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9835703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1039959"/>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baseline="0" dirty="0"/>
              <a:t>Instructor Note: We are changing the test path because the newer </a:t>
            </a:r>
            <a:r>
              <a:rPr lang="en-US" baseline="0" dirty="0" err="1"/>
              <a:t>ChefDK</a:t>
            </a:r>
            <a:r>
              <a:rPr lang="en-US" baseline="0" dirty="0"/>
              <a:t> we are using uses the </a:t>
            </a:r>
            <a:r>
              <a:rPr lang="de-DE" sz="1200" dirty="0" err="1"/>
              <a:t>test</a:t>
            </a:r>
            <a:r>
              <a:rPr lang="de-DE" sz="1200" dirty="0"/>
              <a:t>/</a:t>
            </a:r>
            <a:r>
              <a:rPr lang="de-DE" sz="1200" dirty="0" err="1"/>
              <a:t>integration</a:t>
            </a:r>
            <a:r>
              <a:rPr lang="de-DE" sz="1200" dirty="0"/>
              <a:t>/</a:t>
            </a:r>
            <a:r>
              <a:rPr lang="de-DE" sz="1200" dirty="0" err="1"/>
              <a:t>default</a:t>
            </a:r>
            <a:r>
              <a:rPr lang="en-US" baseline="0" dirty="0"/>
              <a:t> test path. The virtual workstation's </a:t>
            </a:r>
            <a:r>
              <a:rPr lang="en-US" sz="1200" dirty="0"/>
              <a:t>.</a:t>
            </a:r>
            <a:r>
              <a:rPr lang="en-US" sz="1200" dirty="0" err="1"/>
              <a:t>kitchen.yml</a:t>
            </a:r>
            <a:r>
              <a:rPr lang="en-US" sz="1200" dirty="0"/>
              <a:t> </a:t>
            </a:r>
            <a:r>
              <a:rPr lang="en-US" baseline="0" dirty="0"/>
              <a:t>template was a little older than </a:t>
            </a:r>
            <a:r>
              <a:rPr lang="en-US" baseline="0" dirty="0" err="1"/>
              <a:t>ChefDK</a:t>
            </a:r>
            <a:r>
              <a:rPr lang="en-US" baseline="0" dirty="0"/>
              <a:t> 3.1.0.</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277281382"/>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baseline="0" dirty="0"/>
              <a:t>Instructor Note: We are changing the test path because the newer </a:t>
            </a:r>
            <a:r>
              <a:rPr lang="en-US" baseline="0" dirty="0" err="1"/>
              <a:t>ChefDK</a:t>
            </a:r>
            <a:r>
              <a:rPr lang="en-US" baseline="0" dirty="0"/>
              <a:t> we are using uses the </a:t>
            </a:r>
            <a:r>
              <a:rPr lang="de-DE" sz="1200" dirty="0" err="1"/>
              <a:t>test</a:t>
            </a:r>
            <a:r>
              <a:rPr lang="de-DE" sz="1200" dirty="0"/>
              <a:t>/</a:t>
            </a:r>
            <a:r>
              <a:rPr lang="de-DE" sz="1200" dirty="0" err="1"/>
              <a:t>integration</a:t>
            </a:r>
            <a:r>
              <a:rPr lang="de-DE" sz="1200" dirty="0"/>
              <a:t>/</a:t>
            </a:r>
            <a:r>
              <a:rPr lang="de-DE" sz="1200" dirty="0" err="1"/>
              <a:t>default</a:t>
            </a:r>
            <a:r>
              <a:rPr lang="en-US" baseline="0" dirty="0"/>
              <a:t> test path. The virtual workstation's </a:t>
            </a:r>
            <a:r>
              <a:rPr lang="en-US" sz="1200" dirty="0"/>
              <a:t>.</a:t>
            </a:r>
            <a:r>
              <a:rPr lang="en-US" sz="1200" dirty="0" err="1"/>
              <a:t>kitchen.yml</a:t>
            </a:r>
            <a:r>
              <a:rPr lang="en-US" sz="1200" dirty="0"/>
              <a:t> </a:t>
            </a:r>
            <a:r>
              <a:rPr lang="en-US" baseline="0" dirty="0"/>
              <a:t>template was a little older than </a:t>
            </a:r>
            <a:r>
              <a:rPr lang="en-US" baseline="0" dirty="0" err="1"/>
              <a:t>ChefDK</a:t>
            </a:r>
            <a:r>
              <a:rPr lang="en-US" baseline="0" dirty="0"/>
              <a:t> 3.1.0.</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277281382"/>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this test matrix by running the command `kitchen list`. </a:t>
            </a:r>
          </a:p>
          <a:p>
            <a:endParaRPr lang="en-US" dirty="0"/>
          </a:p>
          <a:p>
            <a:r>
              <a:rPr lang="en-US" dirty="0"/>
              <a:t>In the output you can see that an instance is created in the list for every test</a:t>
            </a:r>
            <a:r>
              <a:rPr lang="en-US" baseline="0" dirty="0"/>
              <a:t> </a:t>
            </a:r>
            <a:r>
              <a:rPr lang="en-US" dirty="0"/>
              <a:t>suite and every platform. In our current file we have one suite, named 'default'</a:t>
            </a:r>
            <a:r>
              <a:rPr lang="en-US" baseline="0" dirty="0"/>
              <a:t> and </a:t>
            </a:r>
            <a:r>
              <a:rPr lang="en-US" dirty="0"/>
              <a:t>one platform</a:t>
            </a:r>
            <a:r>
              <a:rPr lang="en-US" baseline="0" dirty="0"/>
              <a:t> </a:t>
            </a:r>
            <a:r>
              <a:rPr lang="en-US" baseline="0" dirty="0" err="1"/>
              <a:t>CentOS</a:t>
            </a:r>
            <a:r>
              <a:rPr lang="en-US" baseline="0" dirty="0"/>
              <a:t>.</a:t>
            </a:r>
            <a:endParaRPr lang="en-US" dirty="0"/>
          </a:p>
          <a:p>
            <a:endParaRPr lang="en-US" dirty="0"/>
          </a:p>
          <a:p>
            <a:r>
              <a:rPr lang="en-US" dirty="0"/>
              <a:t>Run the</a:t>
            </a:r>
            <a:r>
              <a:rPr lang="en-US" baseline="0" dirty="0"/>
              <a:t> following command to verify that the Test Kitchen configuration file had been set up correctly.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6788075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this test matrix by running the command `kitchen list`. </a:t>
            </a:r>
          </a:p>
          <a:p>
            <a:endParaRPr lang="en-US" dirty="0"/>
          </a:p>
          <a:p>
            <a:r>
              <a:rPr lang="en-US" dirty="0"/>
              <a:t>In the output you can see that an instance is created in the list for every test</a:t>
            </a:r>
            <a:r>
              <a:rPr lang="en-US" baseline="0" dirty="0"/>
              <a:t> </a:t>
            </a:r>
            <a:r>
              <a:rPr lang="en-US" dirty="0"/>
              <a:t>suite and every platform. In our current file we have one suite, named 'default'</a:t>
            </a:r>
            <a:r>
              <a:rPr lang="en-US" baseline="0" dirty="0"/>
              <a:t> and </a:t>
            </a:r>
            <a:r>
              <a:rPr lang="en-US" dirty="0"/>
              <a:t>one platform</a:t>
            </a:r>
            <a:r>
              <a:rPr lang="en-US" baseline="0" dirty="0"/>
              <a:t> </a:t>
            </a:r>
            <a:r>
              <a:rPr lang="en-US" baseline="0" dirty="0" err="1"/>
              <a:t>CentOS</a:t>
            </a:r>
            <a:r>
              <a:rPr lang="en-US" baseline="0" dirty="0"/>
              <a:t>.</a:t>
            </a:r>
            <a:endParaRPr lang="en-US" dirty="0"/>
          </a:p>
          <a:p>
            <a:endParaRPr lang="en-US" dirty="0"/>
          </a:p>
          <a:p>
            <a:r>
              <a:rPr lang="en-US" dirty="0"/>
              <a:t>Run the</a:t>
            </a:r>
            <a:r>
              <a:rPr lang="en-US" baseline="0" dirty="0"/>
              <a:t> following command to verify that the Test Kitchen configuration file had been set up correctly.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6788075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It is important to recognize that within the .</a:t>
            </a:r>
            <a:r>
              <a:rPr lang="en-US" dirty="0" err="1"/>
              <a:t>kitchen.yml</a:t>
            </a:r>
            <a:r>
              <a:rPr lang="en-US" dirty="0"/>
              <a:t> file we defined two fields that create a test matrix;</a:t>
            </a:r>
            <a:r>
              <a:rPr lang="en-US" baseline="0" dirty="0"/>
              <a:t> t</a:t>
            </a:r>
            <a:r>
              <a:rPr lang="en-US" dirty="0"/>
              <a:t>he number of platforms we want to support multiplied by the number of test suites that we defined.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32430265"/>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this test matrix by running the command `kitchen list`. </a:t>
            </a:r>
          </a:p>
          <a:p>
            <a:endParaRPr lang="en-US" dirty="0"/>
          </a:p>
          <a:p>
            <a:r>
              <a:rPr lang="en-US" dirty="0"/>
              <a:t>In the output you can see that an instance is created in the list for every test</a:t>
            </a:r>
            <a:r>
              <a:rPr lang="en-US" baseline="0" dirty="0"/>
              <a:t> </a:t>
            </a:r>
            <a:r>
              <a:rPr lang="en-US" dirty="0"/>
              <a:t>suite and every platform. In our current file we have one suite, named 'default'</a:t>
            </a:r>
            <a:r>
              <a:rPr lang="en-US" baseline="0" dirty="0"/>
              <a:t> and </a:t>
            </a:r>
            <a:r>
              <a:rPr lang="en-US" dirty="0"/>
              <a:t>one platform</a:t>
            </a:r>
            <a:r>
              <a:rPr lang="en-US" baseline="0" dirty="0"/>
              <a:t> </a:t>
            </a:r>
            <a:r>
              <a:rPr lang="en-US" baseline="0" dirty="0" err="1"/>
              <a:t>CentOS</a:t>
            </a:r>
            <a:r>
              <a:rPr lang="en-US" baseline="0" dirty="0"/>
              <a:t>.</a:t>
            </a:r>
            <a:endParaRPr lang="en-US" dirty="0"/>
          </a:p>
          <a:p>
            <a:endParaRPr lang="en-US" dirty="0"/>
          </a:p>
          <a:p>
            <a:r>
              <a:rPr lang="en-US" dirty="0"/>
              <a:t>Run the</a:t>
            </a:r>
            <a:r>
              <a:rPr lang="en-US" baseline="0" dirty="0"/>
              <a:t> following command to verify that the Test Kitchen configuration file had been set up correctly.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67880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'chef-client'</a:t>
            </a:r>
            <a:r>
              <a:rPr lang="en-US" baseline="0" dirty="0"/>
              <a:t> has the default </a:t>
            </a:r>
            <a:r>
              <a:rPr lang="en-US" b="0" dirty="0"/>
              <a:t>default behavior</a:t>
            </a:r>
            <a:r>
              <a:rPr lang="en-US" b="0" baseline="0" dirty="0"/>
              <a:t> </a:t>
            </a:r>
            <a:r>
              <a:rPr lang="en-US" b="0" dirty="0"/>
              <a:t>to communicate with a Chef server. So we use the '--local-mode' flag to ask 'chef-client' to look for the recipe</a:t>
            </a:r>
            <a:r>
              <a:rPr lang="en-US" b="0" baseline="0" dirty="0"/>
              <a:t> file </a:t>
            </a:r>
            <a:r>
              <a:rPr lang="en-US" b="0" dirty="0"/>
              <a:t>locally.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9841021"/>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kitchen command is `kitchen create`.</a:t>
            </a:r>
          </a:p>
          <a:p>
            <a:endParaRPr lang="en-US" dirty="0"/>
          </a:p>
          <a:p>
            <a:r>
              <a:rPr lang="en-US" dirty="0"/>
              <a:t>To create an instance means to turn on virtual or cloud instances for the platforms specified in the kitchen configuration.</a:t>
            </a:r>
          </a:p>
          <a:p>
            <a:endParaRPr lang="en-US" dirty="0"/>
          </a:p>
          <a:p>
            <a:r>
              <a:rPr lang="en-US" dirty="0"/>
              <a:t>In our case, this command would use the ec2</a:t>
            </a:r>
            <a:r>
              <a:rPr lang="en-US" baseline="0" dirty="0"/>
              <a:t> driver to create a Windows 2012 R2 instance.</a:t>
            </a:r>
            <a:endParaRPr lang="en-US" dirty="0"/>
          </a:p>
          <a:p>
            <a:endParaRPr lang="en-US" dirty="0"/>
          </a:p>
          <a:p>
            <a:r>
              <a:rPr lang="en-US" dirty="0"/>
              <a:t>Instructor Note: The command does allow you to create specific instances by name or all instances that match a provided criteria.</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22464448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Execute `kitchen converge` to validate that our workstation cookbook's default recipe is able to converge on the </a:t>
            </a:r>
            <a:r>
              <a:rPr lang="en-US" sz="1200" dirty="0"/>
              <a:t>Windows 2012 R2 instance.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t>Instructor Note: This</a:t>
            </a:r>
            <a:r>
              <a:rPr lang="en-US" sz="1200" baseline="0" dirty="0"/>
              <a:t> process can easily take 5 minutes before the instance is ready and able to be converged. You might want to take a break at this point.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014573664"/>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 image gives us a instance to test our cookbooks but it still would leave us with the work of installing chef and applying the cookbook defined in our .</a:t>
            </a:r>
            <a:r>
              <a:rPr lang="en-US" dirty="0" err="1"/>
              <a:t>kitchen.yml</a:t>
            </a:r>
            <a:r>
              <a:rPr lang="en-US" dirty="0"/>
              <a:t> run list.</a:t>
            </a:r>
          </a:p>
          <a:p>
            <a:endParaRPr lang="en-US" dirty="0"/>
          </a:p>
          <a:p>
            <a:r>
              <a:rPr lang="en-US" dirty="0"/>
              <a:t>So let's</a:t>
            </a:r>
            <a:r>
              <a:rPr lang="en-US" baseline="0" dirty="0"/>
              <a:t> </a:t>
            </a:r>
            <a:r>
              <a:rPr lang="en-US" dirty="0"/>
              <a:t>introduce you to the second kitchen command: `kitchen converge`.</a:t>
            </a:r>
            <a:r>
              <a:rPr lang="en-US" baseline="0" dirty="0"/>
              <a:t> </a:t>
            </a:r>
            <a:r>
              <a:rPr lang="en-US" dirty="0"/>
              <a:t>Converging an instance will create the instance if it has not already been created. Then it will install chef and apply that cookbook to that instance.</a:t>
            </a:r>
            <a:r>
              <a:rPr lang="en-US" baseline="0" dirty="0"/>
              <a:t> </a:t>
            </a:r>
            <a:r>
              <a:rPr lang="en-US" dirty="0"/>
              <a:t>In our case, this command would take our image and install chef and apply the workstation cookbook's default recipe.</a:t>
            </a:r>
          </a:p>
          <a:p>
            <a:endParaRPr lang="en-US" dirty="0"/>
          </a:p>
          <a:p>
            <a:r>
              <a:rPr lang="en-US" dirty="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63459502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Execute `kitchen converge` to validate that our workstation cookbook's default recipe is able to converge on the </a:t>
            </a:r>
            <a:r>
              <a:rPr lang="en-US" sz="1200"/>
              <a:t>Windows 2012 R2 </a:t>
            </a:r>
            <a:r>
              <a:rPr lang="en-US" sz="1200" dirty="0"/>
              <a:t>instance.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t>Instructor Note: This</a:t>
            </a:r>
            <a:r>
              <a:rPr lang="en-US" sz="1200" baseline="0" dirty="0"/>
              <a:t> process can easily take 5 minutes before the instance is ready and able to be converged.</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3935336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test when kitchen converges a recipe?</a:t>
            </a:r>
          </a:p>
          <a:p>
            <a:endParaRPr lang="en-US" dirty="0"/>
          </a:p>
          <a:p>
            <a:r>
              <a:rPr lang="en-US" dirty="0"/>
              <a:t>What does it NOT test when kitchen converges a recipe?</a:t>
            </a:r>
          </a:p>
          <a:p>
            <a:endParaRPr lang="en-US" dirty="0"/>
          </a:p>
          <a:p>
            <a:r>
              <a:rPr lang="en-US" dirty="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042530955"/>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left to validate to ensure that the cookbook successfully applied the policy defined in the recipe?</a:t>
            </a:r>
          </a:p>
          <a:p>
            <a:endParaRPr lang="en-US" dirty="0"/>
          </a:p>
          <a:p>
            <a:r>
              <a:rPr lang="en-US" dirty="0"/>
              <a:t>Instructor Note: Converging the instance ensured that the recipe was able to install a package, write out a file, and start and enable a service. But what it was unable to check to see if the system was configured correctly -- is our instance serving up our custom home page.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368446642"/>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automation that automatically understands the intention defined in the recipes we create. To do that we will define our own automated test.</a:t>
            </a:r>
          </a:p>
          <a:p>
            <a:endParaRPr lang="en-US" dirty="0"/>
          </a:p>
          <a:p>
            <a:r>
              <a:rPr lang="en-US" dirty="0"/>
              <a:t>Let's explore testing by adding an</a:t>
            </a:r>
            <a:r>
              <a:rPr lang="en-US" baseline="0" dirty="0"/>
              <a:t> expectation that will validate that UAC has been properly disabled on our test instance.</a:t>
            </a:r>
          </a:p>
          <a:p>
            <a:endParaRPr lang="en-US" baseline="0" dirty="0"/>
          </a:p>
          <a:p>
            <a:r>
              <a:rPr lang="en-US" baseline="0" dirty="0"/>
              <a:t>To do that we are going to need to learn a few more kitchen commands and a way to express our expectations in a language called </a:t>
            </a:r>
            <a:r>
              <a:rPr lang="en-US" baseline="0" dirty="0" err="1"/>
              <a:t>InSpec</a:t>
            </a:r>
            <a:r>
              <a:rPr lang="en-US" baseline="0" dirty="0"/>
              <a: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218746310"/>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InSpec</a:t>
            </a:r>
            <a:r>
              <a:rPr lang="en-US" baseline="0" dirty="0"/>
              <a:t> </a:t>
            </a:r>
            <a:r>
              <a:rPr lang="en-US" dirty="0"/>
              <a:t>is one of many possible test frameworks that Test Kitchen supports. It is a popular choice for those doing Chef cookbook development because </a:t>
            </a:r>
            <a:r>
              <a:rPr lang="en-US" dirty="0" err="1"/>
              <a:t>InSpec</a:t>
            </a:r>
            <a:r>
              <a:rPr lang="en-US" dirty="0"/>
              <a:t> is written</a:t>
            </a:r>
            <a:r>
              <a:rPr lang="en-US" baseline="0" dirty="0"/>
              <a:t> by Chef and </a:t>
            </a:r>
            <a:r>
              <a:rPr lang="en-US" dirty="0"/>
              <a:t>is built on a Ruby testing framework named </a:t>
            </a:r>
            <a:r>
              <a:rPr lang="en-US" dirty="0" err="1"/>
              <a:t>RSpec</a:t>
            </a:r>
            <a:r>
              <a:rPr lang="en-US" dirty="0"/>
              <a:t>.</a:t>
            </a:r>
          </a:p>
          <a:p>
            <a:endParaRPr lang="en-US" dirty="0"/>
          </a:p>
          <a:p>
            <a:r>
              <a:rPr lang="en-US" dirty="0" err="1"/>
              <a:t>RSpec</a:t>
            </a:r>
            <a:r>
              <a:rPr lang="en-US" dirty="0"/>
              <a:t> is similar to Chef - as it is a Domain Specific Language, or DSL, layered on top of Ruby. Where Chef gives us a DSL to describe the policy of our system, </a:t>
            </a:r>
            <a:r>
              <a:rPr lang="en-US" dirty="0" err="1"/>
              <a:t>RSpec</a:t>
            </a:r>
            <a:r>
              <a:rPr lang="en-US" dirty="0"/>
              <a:t> allows us to describe the expectations of tests that we define. </a:t>
            </a:r>
            <a:r>
              <a:rPr lang="en-US" dirty="0" err="1"/>
              <a:t>InSpec</a:t>
            </a:r>
            <a:r>
              <a:rPr lang="en-US" dirty="0"/>
              <a:t> adds a number of helpers to </a:t>
            </a:r>
            <a:r>
              <a:rPr lang="en-US" dirty="0" err="1"/>
              <a:t>RSpec</a:t>
            </a:r>
            <a:r>
              <a:rPr lang="en-US" dirty="0"/>
              <a:t> to make it easy to test the state of a system.</a:t>
            </a:r>
          </a:p>
          <a:p>
            <a:endParaRPr lang="en-US"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sz="1200" dirty="0">
                <a:cs typeface="Courier New" panose="02070309020205020404" pitchFamily="49" charset="0"/>
                <a:hlinkClick r:id="rId3"/>
              </a:rPr>
              <a:t>https://docs.chef.io/inspec_reference.html</a:t>
            </a:r>
            <a:endParaRPr lang="en-US" sz="1200" dirty="0">
              <a:cs typeface="Courier New" panose="02070309020205020404" pitchFamily="49" charset="0"/>
            </a:endParaRP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472390189"/>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a:t> expectations are expressed in examples that are asserted in different example groups.</a:t>
            </a:r>
            <a:endParaRPr lang="en-US" dirty="0"/>
          </a:p>
          <a:p>
            <a:endParaRPr lang="en-US" dirty="0"/>
          </a:p>
          <a:p>
            <a:r>
              <a:rPr lang="en-US" dirty="0"/>
              <a:t>RSpec</a:t>
            </a:r>
            <a:r>
              <a:rPr lang="en-US" baseline="0" dirty="0"/>
              <a:t> by itself grants us the framework, language, and tools. </a:t>
            </a:r>
            <a:r>
              <a:rPr lang="en-US" baseline="0" dirty="0" err="1"/>
              <a:t>InSpec</a:t>
            </a:r>
            <a:r>
              <a:rPr lang="en-US" baseline="0" dirty="0"/>
              <a:t> provides the knowledge about expressing expectations about the state of infrastructure.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993466717"/>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generator</a:t>
            </a:r>
            <a:r>
              <a:rPr lang="en-US" baseline="0" dirty="0"/>
              <a:t> created an example specification (or spec) file. Before we talk about the </a:t>
            </a:r>
            <a:r>
              <a:rPr lang="en-US" baseline="0" dirty="0" err="1"/>
              <a:t>RSpec</a:t>
            </a:r>
            <a:r>
              <a:rPr lang="en-US" baseline="0" dirty="0"/>
              <a:t>/</a:t>
            </a:r>
            <a:r>
              <a:rPr lang="en-US" baseline="0" dirty="0" err="1"/>
              <a:t>InSpec</a:t>
            </a:r>
            <a:r>
              <a:rPr lang="en-US" baseline="0" dirty="0"/>
              <a:t> language lets explain the long file path and its importance.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59705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1462122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Type the specified command</a:t>
            </a:r>
            <a:r>
              <a:rPr lang="en-US" b="0" baseline="0" dirty="0"/>
              <a:t> </a:t>
            </a:r>
            <a:r>
              <a:rPr lang="en-US" baseline="0" dirty="0"/>
              <a:t>to apply the recipe file. Y</a:t>
            </a:r>
            <a:r>
              <a:rPr lang="en-US" dirty="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The output that shows the contents of the file have been modified is being displayed in a format similar to a git diff (http://</a:t>
            </a:r>
            <a:r>
              <a:rPr lang="en-US" baseline="0" dirty="0" err="1"/>
              <a:t>stackoverflow.com</a:t>
            </a:r>
            <a:r>
              <a:rPr lang="en-US" baseline="0" dirty="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dirty="0"/>
              <a:t>Note: It could take a minute or so for chef-client to run the first time on your virtual workstation.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94730451"/>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Let's take a moment to describe the reason behind this directory path. Within our cookbook we define a test directory and within that test directory we define another directory named smoke'. This is the basic file path that</a:t>
            </a:r>
            <a:r>
              <a:rPr lang="en-US" baseline="0" dirty="0"/>
              <a:t> </a:t>
            </a:r>
            <a:r>
              <a:rPr lang="en-US" dirty="0"/>
              <a:t>Test Kitchen expects to find the specifications defined in </a:t>
            </a:r>
            <a:r>
              <a:rPr lang="en-US" dirty="0" err="1"/>
              <a:t>InSpec</a:t>
            </a:r>
            <a:r>
              <a:rPr lang="en-US" dirty="0"/>
              <a:t>.</a:t>
            </a:r>
            <a:r>
              <a:rPr lang="en-US" baseline="0" dirty="0"/>
              <a:t> </a:t>
            </a:r>
            <a:r>
              <a:rPr lang="en-US" dirty="0"/>
              <a:t>The next part the path, 'smoke', corresponds to the path specified in the .</a:t>
            </a:r>
            <a:r>
              <a:rPr lang="en-US" dirty="0" err="1"/>
              <a:t>kitchen.yml</a:t>
            </a:r>
            <a:r>
              <a:rPr lang="en-US" dirty="0"/>
              <a:t> file.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723702450"/>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ruby</a:t>
            </a:r>
            <a:r>
              <a:rPr lang="en-US" baseline="0" dirty="0"/>
              <a:t> file, </a:t>
            </a:r>
            <a:r>
              <a:rPr lang="en-US" baseline="0" dirty="0" err="1"/>
              <a:t>default_test.rb</a:t>
            </a:r>
            <a:r>
              <a:rPr lang="en-US" baseline="0" dirty="0"/>
              <a:t>, contains the tests that we have defined. A test file is a Ruby file that contains domain specific language constructs that we use to express our desired state of the system.</a:t>
            </a:r>
          </a:p>
          <a:p>
            <a:endParaRPr lang="en-US" baseline="0" dirty="0"/>
          </a:p>
          <a:p>
            <a:r>
              <a:rPr lang="en-US" baseline="0" dirty="0"/>
              <a:t>Let's open this </a:t>
            </a:r>
            <a:r>
              <a:rPr lang="en-US" baseline="0" dirty="0" err="1"/>
              <a:t>default_test.rb</a:t>
            </a:r>
            <a:r>
              <a:rPr lang="en-US" baseline="0" dirty="0"/>
              <a:t> file and review the contents of it.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723702450"/>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ou</a:t>
            </a:r>
            <a:r>
              <a:rPr lang="en-US" dirty="0"/>
              <a:t>termost statement</a:t>
            </a:r>
            <a:r>
              <a:rPr lang="en-US" baseline="0" dirty="0"/>
              <a:t> is a conditional that states that when we want to evaluate the contents in between when we are not on Windows (e.g. </a:t>
            </a:r>
            <a:r>
              <a:rPr lang="en-US" baseline="0" dirty="0" err="1"/>
              <a:t>CentOS</a:t>
            </a:r>
            <a:r>
              <a:rPr lang="en-US" baseline="0" dirty="0"/>
              <a:t>, Ubuntu, </a:t>
            </a:r>
            <a:r>
              <a:rPr lang="en-US" baseline="0" dirty="0" err="1"/>
              <a:t>Debian</a:t>
            </a:r>
            <a:r>
              <a:rPr lang="en-US" baseline="0" dirty="0"/>
              <a:t>). </a:t>
            </a:r>
          </a:p>
          <a:p>
            <a:endParaRPr lang="en-US" baseline="0" dirty="0"/>
          </a:p>
          <a:p>
            <a:r>
              <a:rPr lang="en-US" baseline="0" dirty="0"/>
              <a:t>The inner describe has two parameters: The first is the the user resource named 'root' on the test instance. The second is the block which contains the expectations that we want to assert for the given resource.</a:t>
            </a:r>
          </a:p>
          <a:p>
            <a:endParaRPr lang="en-US" baseline="0" dirty="0"/>
          </a:p>
          <a:p>
            <a:r>
              <a:rPr lang="en-US" baseline="0" dirty="0"/>
              <a:t>Within the block we can define any number of expectations about the particular resource in the description. In this instance we are saying that we expect the user, named 'root', to exist on the instance.  After the expectation that has been defined is a skip. This skip is a reminder that the examples have been defined in this test file were automatically generated and should be updated or removed.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595126055"/>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example within the test file describes the port 80 on any operating system and states the expectation that it does not expect port 80 to be listening.</a:t>
            </a:r>
          </a:p>
          <a:p>
            <a:endParaRPr lang="en-US" baseline="0" dirty="0"/>
          </a:p>
          <a:p>
            <a:r>
              <a:rPr lang="en-US" baseline="0" dirty="0"/>
              <a:t>By default all operating systems will be examined. So this example would be evaluated and executed against every operating system.</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595126055"/>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a:t>
            </a:r>
            <a:r>
              <a:rPr lang="en-US" baseline="0" dirty="0"/>
              <a:t> the test file found at the following path you will find that it is already populated with that initial code. Remove the first test that asserts that the user named root exists on the system. While it is likely true we are not interested in verifying that with this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97621074"/>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a:t>
            </a:r>
            <a:r>
              <a:rPr lang="en-US" baseline="0" dirty="0"/>
              <a:t> the test file found at the following path you will find that it is already populated with that initial code. Remove the first test that asserts that the user named root exists on the system. While it is likely true we are not interested in verifying that with this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97621074"/>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t>
            </a:r>
            <a:r>
              <a:rPr lang="en-US" dirty="0" err="1"/>
              <a:t>InSpec</a:t>
            </a:r>
            <a:r>
              <a:rPr lang="en-US" dirty="0"/>
              <a:t> example</a:t>
            </a:r>
            <a:r>
              <a:rPr lang="en-US" baseline="0" dirty="0"/>
              <a:t>.</a:t>
            </a:r>
          </a:p>
          <a:p>
            <a:endParaRPr lang="en-US" baseline="0" dirty="0"/>
          </a:p>
          <a:p>
            <a:r>
              <a:rPr lang="en-US" baseline="0" dirty="0"/>
              <a:t>We define a local variable named '</a:t>
            </a:r>
            <a:r>
              <a:rPr lang="en-US" baseline="0" dirty="0" err="1"/>
              <a:t>system_policies</a:t>
            </a:r>
            <a:r>
              <a:rPr lang="en-US" baseline="0" dirty="0"/>
              <a:t>' that will store the registry key that stores our particular key we want to verify. We use </a:t>
            </a:r>
            <a:r>
              <a:rPr lang="en-US" baseline="0" dirty="0" err="1"/>
              <a:t>RSpec's</a:t>
            </a:r>
            <a:r>
              <a:rPr lang="en-US" baseline="0" dirty="0"/>
              <a:t> 'describe' to begin to illustrate the element of our system that we are testing. </a:t>
            </a:r>
            <a:r>
              <a:rPr lang="en-US" baseline="0" dirty="0" err="1"/>
              <a:t>InSpec</a:t>
            </a:r>
            <a:r>
              <a:rPr lang="en-US" baseline="0" dirty="0"/>
              <a:t> </a:t>
            </a:r>
            <a:r>
              <a:rPr lang="en-US" baseline="0" dirty="0" err="1"/>
              <a:t>provids</a:t>
            </a:r>
            <a:r>
              <a:rPr lang="en-US" baseline="0" dirty="0"/>
              <a:t> a helper method named '</a:t>
            </a:r>
            <a:r>
              <a:rPr lang="en-US" baseline="0" dirty="0" err="1"/>
              <a:t>registry_key</a:t>
            </a:r>
            <a:r>
              <a:rPr lang="en-US" baseline="0" dirty="0"/>
              <a:t>' that allows to provide two parameters. The first parameter is a common name for the registry key. The second is the registry key itself which can be found inside the variable that we have defined.</a:t>
            </a:r>
          </a:p>
          <a:p>
            <a:endParaRPr lang="en-US" baseline="0" dirty="0"/>
          </a:p>
          <a:p>
            <a:r>
              <a:rPr lang="en-US" baseline="0" dirty="0"/>
              <a:t>Within the describe block we define an its block where we are targeting the particular key we are interested in examining. We want to ensure that the '</a:t>
            </a:r>
            <a:r>
              <a:rPr lang="en-US" baseline="0" dirty="0" err="1"/>
              <a:t>EnableLUA</a:t>
            </a:r>
            <a:r>
              <a:rPr lang="en-US" baseline="0" dirty="0"/>
              <a:t>' key has a value that is equal to zero.</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233482768"/>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now defined our first test. Now it is time to execute that test against our test instance.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703652307"/>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kitchen command is `kitchen verify`.</a:t>
            </a:r>
          </a:p>
          <a:p>
            <a:endParaRPr lang="en-US" dirty="0"/>
          </a:p>
          <a:p>
            <a:r>
              <a:rPr lang="en-US" dirty="0"/>
              <a:t>To verify an instance means to:</a:t>
            </a:r>
            <a:r>
              <a:rPr lang="en-US" baseline="0" dirty="0"/>
              <a:t> c</a:t>
            </a:r>
            <a:r>
              <a:rPr lang="en-US" dirty="0"/>
              <a:t>reate a virtual or cloud instances, if needed;</a:t>
            </a:r>
            <a:r>
              <a:rPr lang="en-US" baseline="0" dirty="0"/>
              <a:t> c</a:t>
            </a:r>
            <a:r>
              <a:rPr lang="en-US" dirty="0"/>
              <a:t>onverge the instance, if needed;</a:t>
            </a:r>
            <a:r>
              <a:rPr lang="en-US" baseline="0" dirty="0"/>
              <a:t> a</a:t>
            </a:r>
            <a:r>
              <a:rPr lang="en-US" dirty="0"/>
              <a:t>nd then execute a collection of defined tests against the instance</a:t>
            </a:r>
          </a:p>
          <a:p>
            <a:endParaRPr lang="en-US" dirty="0"/>
          </a:p>
          <a:p>
            <a:r>
              <a:rPr lang="en-US" dirty="0"/>
              <a:t>In our case, our instance has already been created and converged so when we run `kitchen verify` it will execute the tests that we will later define.</a:t>
            </a:r>
          </a:p>
          <a:p>
            <a:endParaRPr lang="en-US" dirty="0"/>
          </a:p>
          <a:p>
            <a:r>
              <a:rPr lang="en-US" dirty="0"/>
              <a:t>Instructor Note:</a:t>
            </a:r>
            <a:r>
              <a:rPr lang="en-US" baseline="0" dirty="0"/>
              <a:t> It works as the other commands do with regard to parameters and targeting instances.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438128063"/>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Change </a:t>
            </a:r>
            <a:r>
              <a:rPr lang="en-US" dirty="0"/>
              <a:t>into the workstation cookbook directory.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661552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Let's look at the</a:t>
            </a:r>
            <a:r>
              <a:rPr lang="en-US" baseline="0" dirty="0"/>
              <a:t> contents of the</a:t>
            </a:r>
            <a:r>
              <a:rPr lang="en-US" dirty="0"/>
              <a:t> 'C:\hello.txt' file</a:t>
            </a:r>
            <a:r>
              <a:rPr lang="en-US" baseline="0" dirty="0"/>
              <a:t> to prove that it was created and the contents of file are what we wrote in the recipe. </a:t>
            </a:r>
            <a:r>
              <a:rPr lang="en-US" dirty="0"/>
              <a:t>The result of the command should show you the contents 'Hello, world!'.</a:t>
            </a:r>
          </a:p>
          <a:p>
            <a:pPr marL="0" indent="0">
              <a:buFont typeface="+mj-lt"/>
              <a:buNone/>
            </a:pPr>
            <a:endParaRPr lang="en-US" dirty="0"/>
          </a:p>
          <a:p>
            <a:pPr marL="0" indent="0">
              <a:buFont typeface="+mj-lt"/>
              <a:buNone/>
            </a:pPr>
            <a:r>
              <a:rPr lang="en-US" dirty="0" err="1"/>
              <a:t>gc</a:t>
            </a:r>
            <a:r>
              <a:rPr lang="en-US" dirty="0"/>
              <a:t> stands for Get Content.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18618"/>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Now</a:t>
            </a:r>
            <a:r>
              <a:rPr lang="en-US" baseline="0" dirty="0"/>
              <a:t> </a:t>
            </a:r>
            <a:r>
              <a:rPr lang="en-US" dirty="0"/>
              <a:t>verify</a:t>
            </a:r>
            <a:r>
              <a:rPr lang="en-US" baseline="0" dirty="0"/>
              <a:t> our expectation </a:t>
            </a:r>
            <a:r>
              <a:rPr lang="en-US" dirty="0"/>
              <a:t>using the `kitchen verify` command. If</a:t>
            </a:r>
            <a:r>
              <a:rPr lang="en-US" baseline="0" dirty="0"/>
              <a:t> you have defined the test correctly and the system is in the desired state you should see a summary of the execution. Showing 1 example completed with 0 failures.</a:t>
            </a:r>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077025163"/>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a:t>
            </a:r>
            <a:r>
              <a:rPr lang="en-US" baseline="0" dirty="0"/>
              <a:t> you wrote and executed your first test.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046231441"/>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a:t>
            </a:r>
            <a:r>
              <a:rPr lang="en-US" baseline="0" dirty="0"/>
              <a:t> lab </a:t>
            </a:r>
            <a:r>
              <a:rPr lang="en-US" dirty="0"/>
              <a:t>exercise, we want you to define an</a:t>
            </a:r>
            <a:r>
              <a:rPr lang="en-US" baseline="0" dirty="0"/>
              <a:t> additional test to verify that the remaining registry key has been set properly.</a:t>
            </a:r>
          </a:p>
          <a:p>
            <a:endParaRPr lang="en-US" sz="1200" b="0" i="0" kern="1200" baseline="0" dirty="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a:solidFill>
                  <a:schemeClr val="tx1"/>
                </a:solidFill>
                <a:effectLst/>
                <a:latin typeface="Arial" panose="020B0604020202020204" pitchFamily="34" charset="0"/>
                <a:ea typeface="+mn-ea"/>
                <a:cs typeface="Arial" panose="020B0604020202020204" pitchFamily="34" charset="0"/>
              </a:rPr>
              <a:t>Instructor Note: </a:t>
            </a:r>
            <a:r>
              <a:rPr lang="en-US" sz="1200" kern="1200" dirty="0">
                <a:solidFill>
                  <a:schemeClr val="tx1"/>
                </a:solidFill>
                <a:latin typeface="Arial" panose="020B0604020202020204" pitchFamily="34" charset="0"/>
                <a:ea typeface="+mn-ea"/>
                <a:cs typeface="Arial" panose="020B0604020202020204" pitchFamily="34" charset="0"/>
              </a:rPr>
              <a:t>Allow</a:t>
            </a:r>
            <a:r>
              <a:rPr lang="en-US" sz="1200" kern="1200" baseline="0" dirty="0">
                <a:solidFill>
                  <a:schemeClr val="tx1"/>
                </a:solidFill>
                <a:latin typeface="Arial" panose="020B0604020202020204" pitchFamily="34" charset="0"/>
                <a:ea typeface="+mn-ea"/>
                <a:cs typeface="Arial" panose="020B0604020202020204" pitchFamily="34" charset="0"/>
              </a:rPr>
              <a:t> 8 </a:t>
            </a:r>
            <a:r>
              <a:rPr lang="en-US" sz="1200" kern="1200" dirty="0">
                <a:solidFill>
                  <a:schemeClr val="tx1"/>
                </a:solidFill>
                <a:latin typeface="Arial" panose="020B0604020202020204" pitchFamily="34" charset="0"/>
                <a:ea typeface="+mn-ea"/>
                <a:cs typeface="Arial" panose="020B0604020202020204" pitchFamily="34" charset="0"/>
              </a:rPr>
              <a:t>minutes to complete this exercise.</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299407255"/>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094848121"/>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a:t>
            </a:r>
            <a:r>
              <a:rPr lang="en-US" dirty="0"/>
              <a:t>verify</a:t>
            </a:r>
            <a:r>
              <a:rPr lang="en-US" baseline="0" dirty="0"/>
              <a:t> our expectation </a:t>
            </a:r>
            <a:r>
              <a:rPr lang="en-US" dirty="0"/>
              <a:t>using the `kitchen verify` command. If</a:t>
            </a:r>
            <a:r>
              <a:rPr lang="en-US" baseline="0" dirty="0"/>
              <a:t> you have defined the test correctly and the system is in the desired state you should see a summary of the execution. Showing 2 examples completed with 0 failures.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983665975"/>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kitchen command is `kitchen destroy`.</a:t>
            </a:r>
          </a:p>
          <a:p>
            <a:endParaRPr lang="en-US" dirty="0"/>
          </a:p>
          <a:p>
            <a:r>
              <a:rPr lang="en-US" dirty="0"/>
              <a:t>Destroy is available at all stages and essentially cleans up the instance.</a:t>
            </a:r>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116924711"/>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 single command that encapsulates the entire workflow - that is `kitchen test`.</a:t>
            </a:r>
          </a:p>
          <a:p>
            <a:endParaRPr lang="en-US" dirty="0"/>
          </a:p>
          <a:p>
            <a:r>
              <a:rPr lang="en-US" dirty="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a:p>
          <a:p>
            <a:r>
              <a:rPr lang="en-US" dirty="0"/>
              <a:t>Traditionally this all-encompassing workflow is useful to ensure that we have a clean state when we start and we do not leave a mess behind us.</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895615886"/>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are able to deploy the default website and verify that the website is </a:t>
            </a:r>
            <a:r>
              <a:rPr lang="en-US" baseline="0"/>
              <a:t>running successfully.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1238316943"/>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help you answer?</a:t>
            </a:r>
          </a:p>
          <a:p>
            <a:endParaRPr lang="en-US" dirty="0"/>
          </a:p>
          <a:p>
            <a:r>
              <a:rPr lang="en-US" dirty="0"/>
              <a:t>Generally or specifically about test kitchen</a:t>
            </a:r>
            <a:r>
              <a:rPr lang="en-US" baseline="0" dirty="0"/>
              <a:t>, kitchen commands, kitchen configuration, </a:t>
            </a:r>
            <a:r>
              <a:rPr lang="en-US" baseline="0" dirty="0" err="1"/>
              <a:t>InSpec</a:t>
            </a:r>
            <a:r>
              <a:rPr lang="en-US" baseline="0" dirty="0"/>
              <a: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10411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 happens when I run the command again?</a:t>
            </a:r>
          </a:p>
          <a:p>
            <a:endParaRPr lang="en-US" sz="1200" dirty="0"/>
          </a:p>
          <a:p>
            <a:r>
              <a:rPr lang="en-US" sz="1200" dirty="0"/>
              <a:t>Again, before you run the command -- think about it. What are your expectations now from the last time you ran it? What will the output look like?</a:t>
            </a:r>
          </a:p>
          <a:p>
            <a:endParaRPr lang="en-US" dirty="0"/>
          </a:p>
          <a:p>
            <a:pPr marL="0" marR="0" indent="0" algn="l" defTabSz="1219090" rtl="0" eaLnBrk="1" fontAlgn="auto" latinLnBrk="0" hangingPunct="1">
              <a:lnSpc>
                <a:spcPct val="90000"/>
              </a:lnSpc>
              <a:spcBef>
                <a:spcPts val="0"/>
              </a:spcBef>
              <a:spcAft>
                <a:spcPts val="444"/>
              </a:spcAft>
              <a:buClrTx/>
              <a:buSzTx/>
              <a:buFontTx/>
              <a:buNone/>
              <a:tabLst/>
              <a:defRPr/>
            </a:pPr>
            <a:r>
              <a:rPr lang="en-US" dirty="0"/>
              <a:t>And, of course, what would happen if the file was removed?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012813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test\integration\default\</a:t>
            </a:r>
            <a:r>
              <a:rPr lang="en-US" sz="1200" dirty="0" err="1"/>
              <a:t>server_test.rb</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Writing tests are often difficult. Writing tests before you have written the code that you want to test can often feel like a leap of faith. An act that requires a level of clairvoyance reserved for magicians or con-artists. Some have likened it towards starting a story by first writing the conclusion.</a:t>
            </a:r>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2"/>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919852213"/>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this module you will learn how to use chef</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to generate a cookbook, write an integration test first, use Test Kitchen to execute that test, and then implement a solution to make that test pass.</a:t>
            </a: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276400645"/>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the concepts of Test Driven Development through Behavior Driven Design we are going to focus on creating a cookbook that starts with the goal that installs, configures, and starts a web server that hosts the your company's future home page.</a:t>
            </a:r>
          </a:p>
          <a:p>
            <a:endParaRPr lang="en-US" dirty="0"/>
          </a:p>
          <a:p>
            <a:r>
              <a:rPr lang="en-US" dirty="0"/>
              <a:t>This cookbook will start very straight-forward and over the course of these modules we will introduce new requirements that will increase its complexity.</a:t>
            </a:r>
          </a:p>
          <a:p>
            <a:endParaRPr lang="en-US" dirty="0"/>
          </a:p>
          <a:p>
            <a:r>
              <a:rPr lang="en-US" dirty="0"/>
              <a:t>The goal again is to focus on the TDD workflow and understanding how to apply BDD when defining these tests. We are not concerned about focusing on best practices for managing web servers or modeling a more initially complex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92313460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typical reason for setting up a website is to allow customers, users, potential users to learn more about the company. The needs of the website may change in the future but the first minimum viable product (MVP) is to simply give our users the ability to find out more information.</a:t>
            </a:r>
          </a:p>
          <a:p>
            <a:endParaRPr lang="en-US" dirty="0"/>
          </a:p>
          <a:p>
            <a:r>
              <a:rPr lang="en-US" dirty="0"/>
              <a:t>Our goal now is to define a scenario with this understanding.</a:t>
            </a:r>
          </a:p>
          <a:p>
            <a:endParaRPr lang="en-US" dirty="0"/>
          </a:p>
          <a:p>
            <a:r>
              <a:rPr lang="en-US" dirty="0"/>
              <a:t>This first scenario is enough information to help us build this cookbook with a TDD approach. This practice of defining a scenario is a tactic that I employ to help focus me on the most valuable work that needs to be done.</a:t>
            </a:r>
          </a:p>
          <a:p>
            <a:endParaRPr lang="en-US" dirty="0"/>
          </a:p>
          <a:p>
            <a:r>
              <a:rPr lang="en-US" dirty="0"/>
              <a:t>Important things to notice in the following scenario is the distinct lack of technology or implementation. The scenario is not concerned about the services that are running or files that might be found on the file system.</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622427926"/>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scenario defined it is now time for us to develop the cookbook. We are going to move through the following steps together to accomplish this task.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799506366"/>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start the journey on your workstation. From the home directory we are going to creating this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96164806"/>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examine the</a:t>
            </a:r>
            <a:r>
              <a:rPr lang="en-US" baseline="0" dirty="0"/>
              <a:t> contents of the cookbook that chef generated for us. Here you see that the tool created for us a complete test directory structure.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57861790"/>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a:t>
            </a:r>
            <a:r>
              <a:rPr lang="en-US" baseline="0" dirty="0"/>
              <a:t> the test file found at the following path you will find that it is already populated with that initial code. Remove the first test that asserts that the user named root exists on the system. While it is likely true we are not interested in verifying that with this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97621074"/>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other expectation expressed within this file is useful but it is wrong. When we setup a web server we are going to want to have incoming connections on port 80.</a:t>
            </a:r>
          </a:p>
          <a:p>
            <a:endParaRPr lang="en-US" baseline="0" dirty="0"/>
          </a:p>
          <a:p>
            <a:r>
              <a:rPr lang="en-US" baseline="0" dirty="0"/>
              <a:t>So update the following example to state that port 80 should be listening. Also remove the line with the skip as we have now successfully updated the test and I would consider it one that is ours and correct for the code we will eventually write.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97621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a:effectLst/>
              </a:rPr>
              <a:t>`</a:t>
            </a:r>
            <a:r>
              <a:rPr lang="en-US" dirty="0"/>
              <a:t>chef-client</a:t>
            </a:r>
            <a:r>
              <a:rPr lang="en-US" dirty="0">
                <a:effectLst/>
              </a:rPr>
              <a:t>`</a:t>
            </a:r>
            <a:r>
              <a:rPr lang="en-US" sz="1200" b="0" i="0" kern="1200" dirty="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a:solidFill>
                  <a:schemeClr val="tx1"/>
                </a:solidFill>
                <a:effectLst/>
                <a:latin typeface="Arial" panose="020B0604020202020204" pitchFamily="34" charset="0"/>
                <a:ea typeface="+mn-ea"/>
                <a:cs typeface="Arial" panose="020B0604020202020204" pitchFamily="34" charset="0"/>
              </a:rPr>
              <a:t/>
            </a:r>
            <a:br>
              <a:rPr lang="en-US" sz="1200" b="0" i="1" kern="1200" dirty="0">
                <a:solidFill>
                  <a:schemeClr val="tx1"/>
                </a:solidFill>
                <a:effectLst/>
                <a:latin typeface="Arial" panose="020B0604020202020204" pitchFamily="34" charset="0"/>
                <a:ea typeface="+mn-ea"/>
                <a:cs typeface="Arial" panose="020B0604020202020204" pitchFamily="34" charset="0"/>
              </a:rPr>
            </a:br>
            <a:endParaRPr lang="en-US" sz="1200" b="0" i="1" kern="1200" dirty="0">
              <a:solidFill>
                <a:schemeClr val="tx1"/>
              </a:solidFill>
              <a:effectLst/>
              <a:latin typeface="Arial" panose="020B0604020202020204" pitchFamily="34" charset="0"/>
              <a:ea typeface="+mn-ea"/>
              <a:cs typeface="Arial" panose="020B0604020202020204" pitchFamily="34" charset="0"/>
            </a:endParaRPr>
          </a:p>
          <a:p>
            <a:pPr algn="l"/>
            <a:r>
              <a:rPr lang="en-US" sz="1200" b="0" i="0" kern="1200" dirty="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a:solidFill>
                  <a:schemeClr val="tx1"/>
                </a:solidFill>
                <a:effectLst/>
                <a:latin typeface="Arial" panose="020B0604020202020204" pitchFamily="34" charset="0"/>
                <a:ea typeface="+mn-ea"/>
                <a:cs typeface="Arial" panose="020B0604020202020204" pitchFamily="34" charset="0"/>
              </a:rPr>
              <a:t>the resource is first tested on the system before it takes action.</a:t>
            </a:r>
          </a:p>
          <a:p>
            <a:pPr algn="l"/>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84353831"/>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a:t>
            </a:r>
            <a:r>
              <a:rPr lang="en-US" baseline="0" dirty="0"/>
              <a:t> that we are listening on port 80 for incoming connections does not verify that we are in fact returning the correct home page with the welcoming message we plan to write. To do that we will need to write a new expectation.</a:t>
            </a:r>
          </a:p>
          <a:p>
            <a:endParaRPr lang="en-US" baseline="0" dirty="0"/>
          </a:p>
          <a:p>
            <a:r>
              <a:rPr lang="en-US" baseline="0" dirty="0" err="1"/>
              <a:t>InSpec</a:t>
            </a:r>
            <a:r>
              <a:rPr lang="en-US" baseline="0" dirty="0"/>
              <a:t> provides a helper method that allows you to specify a command. That command returns the results from the command through standard out. We are asking the command's standard out if anywhere in the results match the value 'Welcome Home'.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6904036"/>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the test defined it is now time to execute the tests and see the failure.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542141945"/>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execute our tests using the tool Test Kitchen we need to be within the directory of the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47726427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execute our tests using the tool Test Kitchen we need to be within the directory of the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477264271"/>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baseline="0" dirty="0"/>
              <a:t>Instructor Note: We are changing the test path because the newer </a:t>
            </a:r>
            <a:r>
              <a:rPr lang="en-US" baseline="0" dirty="0" err="1"/>
              <a:t>ChefDK</a:t>
            </a:r>
            <a:r>
              <a:rPr lang="en-US" baseline="0" dirty="0"/>
              <a:t> we are using uses the </a:t>
            </a:r>
            <a:r>
              <a:rPr lang="de-DE" sz="1200" dirty="0" err="1"/>
              <a:t>test</a:t>
            </a:r>
            <a:r>
              <a:rPr lang="de-DE" sz="1200" dirty="0"/>
              <a:t>/</a:t>
            </a:r>
            <a:r>
              <a:rPr lang="de-DE" sz="1200" dirty="0" err="1"/>
              <a:t>integration</a:t>
            </a:r>
            <a:r>
              <a:rPr lang="de-DE" sz="1200" dirty="0"/>
              <a:t>/</a:t>
            </a:r>
            <a:r>
              <a:rPr lang="de-DE" sz="1200" dirty="0" err="1"/>
              <a:t>default</a:t>
            </a:r>
            <a:r>
              <a:rPr lang="en-US" baseline="0" dirty="0"/>
              <a:t> test path. The virtual workstation's </a:t>
            </a:r>
            <a:r>
              <a:rPr lang="en-US" sz="1200" dirty="0"/>
              <a:t>.</a:t>
            </a:r>
            <a:r>
              <a:rPr lang="en-US" sz="1200" dirty="0" err="1"/>
              <a:t>kitchen.yml</a:t>
            </a:r>
            <a:r>
              <a:rPr lang="en-US" sz="1200" dirty="0"/>
              <a:t> </a:t>
            </a:r>
            <a:r>
              <a:rPr lang="en-US" baseline="0" dirty="0"/>
              <a:t>template was a little older than </a:t>
            </a:r>
            <a:r>
              <a:rPr lang="en-US" baseline="0" dirty="0" err="1"/>
              <a:t>ChefDK</a:t>
            </a:r>
            <a:r>
              <a:rPr lang="en-US" baseline="0" dirty="0"/>
              <a:t> 3.1.0.</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Foundations</a:t>
            </a:r>
            <a:endParaRPr lang="en-US" dirty="0"/>
          </a:p>
        </p:txBody>
      </p:sp>
    </p:spTree>
    <p:extLst>
      <p:ext uri="{BB962C8B-B14F-4D97-AF65-F5344CB8AC3E}">
        <p14:creationId xmlns:p14="http://schemas.microsoft.com/office/powerpoint/2010/main" val="3277281382"/>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this test matrix by running the command `kitchen list`. </a:t>
            </a:r>
          </a:p>
          <a:p>
            <a:endParaRPr lang="en-US" dirty="0"/>
          </a:p>
          <a:p>
            <a:r>
              <a:rPr lang="en-US" dirty="0"/>
              <a:t>In the output you can see that an instance is created in the list for every test</a:t>
            </a:r>
            <a:r>
              <a:rPr lang="en-US" baseline="0" dirty="0"/>
              <a:t> </a:t>
            </a:r>
            <a:r>
              <a:rPr lang="en-US" dirty="0"/>
              <a:t>suite and every platform. In our current file we have one suite, named 'default'</a:t>
            </a:r>
            <a:r>
              <a:rPr lang="en-US" baseline="0" dirty="0"/>
              <a:t> and </a:t>
            </a:r>
            <a:r>
              <a:rPr lang="en-US" dirty="0"/>
              <a:t>one platform</a:t>
            </a:r>
            <a:r>
              <a:rPr lang="en-US" baseline="0" dirty="0"/>
              <a:t> </a:t>
            </a:r>
            <a:r>
              <a:rPr lang="en-US" baseline="0" dirty="0" err="1"/>
              <a:t>CentOS</a:t>
            </a:r>
            <a:r>
              <a:rPr lang="en-US" baseline="0" dirty="0"/>
              <a:t>.</a:t>
            </a:r>
            <a:endParaRPr lang="en-US" dirty="0"/>
          </a:p>
          <a:p>
            <a:endParaRPr lang="en-US" dirty="0"/>
          </a:p>
          <a:p>
            <a:r>
              <a:rPr lang="en-US" dirty="0"/>
              <a:t>Run the</a:t>
            </a:r>
            <a:r>
              <a:rPr lang="en-US" baseline="0" dirty="0"/>
              <a:t> following command to verify that the Test Kitchen configuration file had been set up correctly.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67880753"/>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the instance with the following command. Here Test Kitchen will ask the driver specified in the kitchen configuration file to provision an instance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112813314"/>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You can</a:t>
            </a:r>
            <a:r>
              <a:rPr lang="en-US" baseline="0" dirty="0"/>
              <a:t> gain access to this virtual instance that we have created through the specified command. The login subcommand allows you to specify a parameter, which is the name of the instance that you want to log into. In your case, you only have one instance so Test Kitchen assumes you want to log into that one.</a:t>
            </a:r>
          </a:p>
          <a:p>
            <a:endParaRPr lang="en-US" baseline="0" dirty="0"/>
          </a:p>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144549385"/>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You can</a:t>
            </a:r>
            <a:r>
              <a:rPr lang="en-US" baseline="0" dirty="0"/>
              <a:t> gain access to this virtual instance that we have created through the specified command. The login subcommand allows you to specify a parameter, which is the name of the instance that you want to log into. In your case, you only have one instance so Test Kitchen assumes you want to log into that one.</a:t>
            </a:r>
          </a:p>
          <a:p>
            <a:endParaRPr lang="en-US" baseline="0" dirty="0"/>
          </a:p>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144549385"/>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You can</a:t>
            </a:r>
            <a:r>
              <a:rPr lang="en-US" baseline="0" dirty="0"/>
              <a:t> gain access to this virtual instance that we have created through the specified command. The login subcommand allows you to specify a parameter, which is the name of the instance that you want to log into. In your case, you only have one instance so Test Kitchen assumes you want to log into that one.</a:t>
            </a:r>
          </a:p>
          <a:p>
            <a:endParaRPr lang="en-US" baseline="0" dirty="0"/>
          </a:p>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14454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file is already</a:t>
            </a:r>
            <a:r>
              <a:rPr lang="en-US" baseline="0" dirty="0"/>
              <a:t> created and not modified</a:t>
            </a:r>
            <a:r>
              <a:rPr lang="en-US" dirty="0"/>
              <a:t>, then the resource does not need to take action.</a:t>
            </a:r>
          </a:p>
          <a:p>
            <a:endParaRPr lang="en-US" dirty="0"/>
          </a:p>
          <a:p>
            <a:r>
              <a:rPr lang="en-US" dirty="0"/>
              <a:t>If the file is not created, then the resource NEEDS to take action to create the file.</a:t>
            </a:r>
            <a:endParaRPr lang="en-US" baseline="0" dirty="0"/>
          </a:p>
          <a:p>
            <a:r>
              <a:rPr lang="en-US" baseline="0" dirty="0"/>
              <a:t>If the file is not in the desire state, then the resource NEEDS to take action to modify the file.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79611890"/>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in to the virtual instance is useful to explore</a:t>
            </a:r>
            <a:r>
              <a:rPr lang="en-US" baseline="0" dirty="0"/>
              <a:t> the platform or assist with troubleshooting your recipes they fail in perplexing ways. Right now, we are interested in executing the tests so logout of the instance with the 'exit' command and we will return to the workstation.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862541711"/>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the instance allows us to view the operating system but Chef is not installed and the cookbook recipe, defined in the run list of the default test suite, has not been applied to the system. To do that you need to run 'kitchen converge'. Converge will take care of all of that.</a:t>
            </a:r>
          </a:p>
          <a:p>
            <a:endParaRPr lang="en-US" baseline="0" dirty="0"/>
          </a:p>
          <a:p>
            <a:r>
              <a:rPr lang="en-US" baseline="0" dirty="0"/>
              <a:t>In this instance the default recipe of the apache cookbook contains no resources. You have not written a single resource that defines your desired state. Before we do that we want to ensure the instance is not already in a state that perhaps already meets the expectations that we defined.</a:t>
            </a:r>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343579553"/>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17876196"/>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you've done it. You have done Test Driven Development (TDD). Wrote a test. Saw it fail. Wrote a unit of code. Saw it pass.</a:t>
            </a:r>
          </a:p>
          <a:p>
            <a:endParaRPr lang="en-US" baseline="0" dirty="0"/>
          </a:p>
          <a:p>
            <a:r>
              <a:rPr lang="en-US" baseline="0" dirty="0"/>
              <a:t>You created a cookbook. Wrote </a:t>
            </a:r>
            <a:r>
              <a:rPr lang="en-US" baseline="0"/>
              <a:t>an expectation in </a:t>
            </a:r>
            <a:r>
              <a:rPr lang="en-US" baseline="0" dirty="0"/>
              <a:t>the spec file. Saw the test fail. Wrote a recipe. Applied the recipe. Ran the tests and saw them pass.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033730624"/>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833660369"/>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CA"/>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1855867261"/>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explored the process of developing a test first but to explore the full Test Driven Development (TDD) cycle we need to refactor the code that we wrote.</a:t>
            </a:r>
          </a:p>
          <a:p>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Refactoring is the process</a:t>
            </a:r>
            <a:r>
              <a:rPr lang="en-US" baseline="0" dirty="0"/>
              <a:t> of making changes to the implementation while maintaining the original intention. Without having tests that capture the original intention how do you know if the new implementation did not change the original intention? Fortunately for us we have defined a test that will allow us to make the changes confident that we have not destroyed that original intention.</a:t>
            </a:r>
          </a:p>
          <a:p>
            <a:endParaRPr lang="en-US" baseline="0"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25497508"/>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the often forgotten step</a:t>
            </a:r>
            <a:r>
              <a:rPr lang="en-US" baseline="0" dirty="0"/>
              <a:t> in the TDD cycle. When we are able to get our expectations to pass we immediately want to move to our next requirement or next cookbook. </a:t>
            </a:r>
          </a:p>
          <a:p>
            <a:endParaRPr lang="en-US" baseline="0" dirty="0"/>
          </a:p>
          <a:p>
            <a:r>
              <a:rPr lang="en-US" baseline="0" dirty="0"/>
              <a:t>This step is incredibly important. Within it we are able to reflect on the unit of code and tests that we have written and evaluate them. How you evaluate the code may vary based on your experience, the standards defined by the team you work with, or if the code will be shared with the Chef community.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1265807"/>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to refactor a cookbook using the method '</a:t>
            </a:r>
            <a:r>
              <a:rPr lang="en-US" sz="1200" kern="1200" baseline="0" dirty="0" err="1">
                <a:solidFill>
                  <a:schemeClr val="tx1"/>
                </a:solidFill>
                <a:effectLst/>
                <a:latin typeface="Arial" panose="020B0604020202020204" pitchFamily="34" charset="0"/>
                <a:ea typeface="ＭＳ Ｐゴシック" charset="0"/>
                <a:cs typeface="Arial" panose="020B0604020202020204" pitchFamily="34" charset="0"/>
              </a:rPr>
              <a:t>include_recipe</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verify the changes with Test Kitchen, and then explain in what scenarios you would choose to use 'kitchen converge', 'kitchen verify' and 'kitchen test'.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4022838"/>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initial implementation of the default recipe for the apache cookbook defined the entire installation, configuration, and management of the service within a single recipe. This implementation has the benefit of being entirely readable from a single recipe. However, it does not easily allow for other cookbooks that may want to use the apache cookbook to easily choose the components that it may need.</a:t>
            </a:r>
          </a:p>
          <a:p>
            <a:endParaRPr lang="en-US" baseline="0" dirty="0"/>
          </a:p>
          <a:p>
            <a:r>
              <a:rPr lang="en-US" baseline="0" dirty="0"/>
              <a:t>An example of this is that we may deploy </a:t>
            </a:r>
            <a:r>
              <a:rPr lang="en-US" baseline="0" dirty="0" err="1"/>
              <a:t>wordpress</a:t>
            </a:r>
            <a:r>
              <a:rPr lang="en-US" baseline="0" dirty="0"/>
              <a:t> or some other web application that relies on the apache webserver installed and running. In this new cookbook we would like to re-use the resources that installs apache and the resources that manage the service. We most likely do not want to setup a test page that greets people. We are likely going to replace it with application code.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55691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a:t>Modify the contents of 'C:\hello.txt' manually with</a:t>
            </a:r>
            <a:r>
              <a:rPr lang="en-US" sz="1200" baseline="0" dirty="0"/>
              <a:t> </a:t>
            </a:r>
            <a:r>
              <a:rPr lang="en-US" sz="1200" dirty="0"/>
              <a:t>your text</a:t>
            </a:r>
            <a:r>
              <a:rPr lang="en-US" sz="1200" baseline="0" dirty="0"/>
              <a:t> editor</a:t>
            </a:r>
            <a:r>
              <a:rPr lang="en-US" sz="1200" dirty="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a:t>Then think about what will</a:t>
            </a:r>
            <a:r>
              <a:rPr lang="en-US" sz="1200" baseline="0" dirty="0"/>
              <a:t> </a:t>
            </a:r>
            <a:r>
              <a:rPr lang="en-US" sz="1200" dirty="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a:t>Then use `chef-client</a:t>
            </a:r>
            <a:r>
              <a:rPr lang="en-US" sz="1200" baseline="0" dirty="0"/>
              <a:t>` to </a:t>
            </a:r>
            <a:r>
              <a:rPr lang="en-US" sz="1200" dirty="0"/>
              <a:t>apply the</a:t>
            </a:r>
            <a:r>
              <a:rPr lang="en-US" sz="1200" baseline="0" dirty="0"/>
              <a:t> recipe file again.</a:t>
            </a:r>
            <a:endParaRPr lang="en-US" sz="1200" dirty="0"/>
          </a:p>
          <a:p>
            <a:endParaRPr lang="en-US" sz="1200" dirty="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Instructor</a:t>
            </a:r>
            <a:r>
              <a:rPr lang="en-US" baseline="0" dirty="0"/>
              <a:t> Note: Allow 5 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98288600"/>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include_recipe</a:t>
            </a:r>
            <a:r>
              <a:rPr lang="en-US" dirty="0"/>
              <a:t>' method</a:t>
            </a:r>
            <a:r>
              <a:rPr lang="en-US" baseline="0" dirty="0"/>
              <a:t> can be used to include recipes from the same cookbook or external cookbooks. It allows us to accomplish what we saw previously. This gives us the ability to build recipes in more modular ways promoting better re-use patterns within the cookbooks we write.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81760250"/>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To allow better re-use we can choose to refactor a single recipe into more modular recipes that focus on their individual concerns. Then these recipes can be included into the original single recipe through the '</a:t>
            </a:r>
            <a:r>
              <a:rPr lang="en-US" baseline="0" dirty="0" err="1"/>
              <a:t>include_recipe</a:t>
            </a:r>
            <a:r>
              <a:rPr lang="en-US" baseline="0" dirty="0"/>
              <a:t>' method.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49850612"/>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more modular</a:t>
            </a:r>
            <a:r>
              <a:rPr lang="en-US" baseline="0" dirty="0"/>
              <a:t> approach to recipes is very common as the complexity of the cookbook continues to grow. The complexity of the cookbook we are developing is not there, nor will it ever be there for the entirety of this course. However, we are still going to use this opportunity to prematurely optimize to demonstrate the refactoring of a cookbook.</a:t>
            </a:r>
          </a:p>
          <a:p>
            <a:endParaRPr lang="en-US" baseline="0" dirty="0"/>
          </a:p>
          <a:p>
            <a:r>
              <a:rPr lang="en-US" baseline="0" dirty="0"/>
              <a:t>Together we will work through creating a recipe that manages the installation of the webserver.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53740807"/>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a:t>
            </a:r>
            <a:r>
              <a:rPr lang="en-US" baseline="0" dirty="0"/>
              <a:t>t let's return to the chef generator tool and it what information it needs to generate a recipe within a cookbook. The recipe generator can be run from within a cookbook or outside of it. If you are within a cookbook you do not need to specify a path to the cookbook; it's optional.</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79076227"/>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within the</a:t>
            </a:r>
            <a:r>
              <a:rPr lang="en-US" baseline="0" dirty="0"/>
              <a:t> cookbook directory you simply need to provide it the name of the recipe you want created.</a:t>
            </a:r>
          </a:p>
          <a:p>
            <a:endParaRPr lang="en-US" baseline="0" dirty="0"/>
          </a:p>
          <a:p>
            <a:r>
              <a:rPr lang="en-US" baseline="0" dirty="0"/>
              <a:t>Instructor Note: The generator will create the recipe file with the recipes directory and also a spec file within the unit test directory. Unit testing is a topic that we will discuss in the next module.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79076227"/>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chef, the command-line tool,</a:t>
            </a:r>
            <a:r>
              <a:rPr lang="en-US" baseline="0" dirty="0"/>
              <a:t> to generate a recipe it will create three files. First is the recipe file found in the recipes directory. Second is the unit test file found in the 'spec/unit/recipes' directory. Third is the integration test file found in 'test/smoke/default'.</a:t>
            </a:r>
          </a:p>
          <a:p>
            <a:endParaRPr lang="en-US" baseline="0" dirty="0"/>
          </a:p>
          <a:p>
            <a:r>
              <a:rPr lang="en-US" baseline="0" dirty="0"/>
              <a:t>The test file automatically generate for us contains those same examples we saw in the '</a:t>
            </a:r>
            <a:r>
              <a:rPr lang="en-US" baseline="0" dirty="0" err="1"/>
              <a:t>default_test.rb</a:t>
            </a:r>
            <a:r>
              <a:rPr lang="en-US" baseline="0" dirty="0"/>
              <a:t>'. We do not want to verify the root user is present and we definitely do not want to verify that port 80 is not listening. So we want to remove this file.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3035660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installation of the web server can be expressed with this one resource. Within the new recipe add the following resource.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64125392"/>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we have defined the installation of the webserver in a separate recipe it is time to remove the installation from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5891141"/>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default recipe has changed. It is now time to ensure that we did everything right by converging the latest changes against the test instance and then verifying the changes by executing our tests.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61729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Tree>
    <p:extLst>
      <p:ext uri="{BB962C8B-B14F-4D97-AF65-F5344CB8AC3E}">
        <p14:creationId xmlns:p14="http://schemas.microsoft.com/office/powerpoint/2010/main" val="952169854"/>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a:t>
            </a:r>
            <a:r>
              <a:rPr lang="en-US" baseline="0" dirty="0"/>
              <a:t> a change is made to a recipe or component of the cookbook it is important to converge the latest cookbook against the test instance.</a:t>
            </a:r>
          </a:p>
          <a:p>
            <a:endParaRPr lang="en-US" baseline="0" dirty="0"/>
          </a:p>
          <a:p>
            <a:r>
              <a:rPr lang="en-US" baseline="0" dirty="0"/>
              <a:t>If an error occurs that likely means that you have a typo within your default recipe or the install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80381963"/>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17876196"/>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your turn to do</a:t>
            </a:r>
            <a:r>
              <a:rPr lang="en-US" baseline="0" dirty="0"/>
              <a:t> the same thing for the webserver configuration. The only configuration that we currently perform for the webserver is write out a new default home page. We still want to move that resource to a separate recipe and ensure that we made the change correctly.</a:t>
            </a:r>
          </a:p>
          <a:p>
            <a:endParaRPr lang="en-US" baseline="0" dirty="0"/>
          </a:p>
          <a:p>
            <a:r>
              <a:rPr lang="en-US" baseline="0" dirty="0"/>
              <a:t>When you are done we will review the next few slides together to review your work.</a:t>
            </a:r>
          </a:p>
          <a:p>
            <a:endParaRPr lang="en-US" baseline="0" dirty="0"/>
          </a:p>
          <a:p>
            <a:r>
              <a:rPr lang="en-US" baseline="0" dirty="0"/>
              <a:t>Instructor Note: Another exercise follows this one to manage the service.</a:t>
            </a:r>
          </a:p>
          <a:p>
            <a:endParaRPr lang="en-US" baseline="0" dirty="0"/>
          </a:p>
          <a:p>
            <a:r>
              <a:rPr lang="en-US" sz="1200" kern="1200" dirty="0">
                <a:solidFill>
                  <a:schemeClr val="tx1"/>
                </a:solidFill>
                <a:latin typeface="Arial" panose="020B0604020202020204" pitchFamily="34" charset="0"/>
                <a:ea typeface="ＭＳ Ｐゴシック" charset="0"/>
                <a:cs typeface="Arial" panose="020B0604020202020204" pitchFamily="34" charset="0"/>
              </a:rPr>
              <a:t>Instructor Note: Allow 5</a:t>
            </a:r>
            <a:r>
              <a:rPr lang="en-US" sz="1200" kern="1200" baseline="0" dirty="0">
                <a:solidFill>
                  <a:schemeClr val="tx1"/>
                </a:solidFill>
                <a:latin typeface="Arial" panose="020B0604020202020204" pitchFamily="34" charset="0"/>
                <a:ea typeface="ＭＳ Ｐゴシック" charset="0"/>
                <a:cs typeface="Arial" panose="020B0604020202020204" pitchFamily="34" charset="0"/>
              </a:rPr>
              <a:t> </a:t>
            </a:r>
            <a:r>
              <a:rPr lang="en-US" sz="1200" kern="1200" dirty="0">
                <a:solidFill>
                  <a:schemeClr val="tx1"/>
                </a:solidFill>
                <a:latin typeface="Arial" panose="020B0604020202020204" pitchFamily="34" charset="0"/>
                <a:ea typeface="ＭＳ Ｐゴシック" charset="0"/>
                <a:cs typeface="Arial" panose="020B0604020202020204" pitchFamily="34" charset="0"/>
              </a:rPr>
              <a:t>minutes to complete this exercise.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92773767"/>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a:t>
            </a:r>
            <a:r>
              <a:rPr lang="en-US" baseline="0" dirty="0"/>
              <a:t> the configuration recipe within the webserver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33642269"/>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automatically</a:t>
            </a:r>
            <a:r>
              <a:rPr lang="en-US" baseline="0" dirty="0"/>
              <a:t> generated test file as we are not interested in the sample tests that it generates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87582550"/>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a:t>
            </a:r>
            <a:r>
              <a:rPr lang="en-US" baseline="0" dirty="0"/>
              <a:t> all the resources that are related to the configuration of the webserver within this new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32775165"/>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recipe changed so it is important to converge the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28877479"/>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178761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Let's look at the</a:t>
            </a:r>
            <a:r>
              <a:rPr lang="en-US" baseline="0" dirty="0"/>
              <a:t> contents of the</a:t>
            </a:r>
            <a:r>
              <a:rPr lang="en-US" dirty="0"/>
              <a:t> 'C:\hello.txt' file</a:t>
            </a:r>
            <a:r>
              <a:rPr lang="en-US" baseline="0" dirty="0"/>
              <a:t> to prove that it was created and the contents of file are what we wrote in the recipe. </a:t>
            </a:r>
            <a:r>
              <a:rPr lang="en-US" dirty="0"/>
              <a:t>The result of the command should show you the contents 'Hello, world!'.</a:t>
            </a:r>
          </a:p>
          <a:p>
            <a:pPr marL="0" indent="0">
              <a:buFont typeface="+mj-lt"/>
              <a:buNone/>
            </a:pPr>
            <a:endParaRPr lang="en-US" dirty="0"/>
          </a:p>
          <a:p>
            <a:pPr marL="0" indent="0">
              <a:buFont typeface="+mj-lt"/>
              <a:buNone/>
            </a:pPr>
            <a:r>
              <a:rPr lang="en-US" dirty="0" err="1"/>
              <a:t>gc</a:t>
            </a:r>
            <a:r>
              <a:rPr lang="en-US" dirty="0"/>
              <a:t> stands for Get Content.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18618"/>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your turn to do</a:t>
            </a:r>
            <a:r>
              <a:rPr lang="en-US" baseline="0" dirty="0"/>
              <a:t> the same thing for the webserver service.</a:t>
            </a:r>
          </a:p>
          <a:p>
            <a:endParaRPr lang="en-US" baseline="0" dirty="0"/>
          </a:p>
          <a:p>
            <a:r>
              <a:rPr lang="en-US" baseline="0" dirty="0"/>
              <a:t>When you are done we will review the next few slides together to review your work.</a:t>
            </a:r>
          </a:p>
          <a:p>
            <a:endParaRPr lang="en-US" baseline="0" dirty="0"/>
          </a:p>
          <a:p>
            <a:r>
              <a:rPr lang="en-US" sz="1200" kern="1200" dirty="0">
                <a:solidFill>
                  <a:schemeClr val="tx1"/>
                </a:solidFill>
                <a:latin typeface="Arial" panose="020B0604020202020204" pitchFamily="34" charset="0"/>
                <a:ea typeface="ＭＳ Ｐゴシック" charset="0"/>
                <a:cs typeface="Arial" panose="020B0604020202020204" pitchFamily="34" charset="0"/>
              </a:rPr>
              <a:t>Instructor Note: Allow 5</a:t>
            </a:r>
            <a:r>
              <a:rPr lang="en-US" sz="1200" kern="1200" baseline="0" dirty="0">
                <a:solidFill>
                  <a:schemeClr val="tx1"/>
                </a:solidFill>
                <a:latin typeface="Arial" panose="020B0604020202020204" pitchFamily="34" charset="0"/>
                <a:ea typeface="ＭＳ Ｐゴシック" charset="0"/>
                <a:cs typeface="Arial" panose="020B0604020202020204" pitchFamily="34" charset="0"/>
              </a:rPr>
              <a:t> </a:t>
            </a:r>
            <a:r>
              <a:rPr lang="en-US" sz="1200" kern="1200" dirty="0">
                <a:solidFill>
                  <a:schemeClr val="tx1"/>
                </a:solidFill>
                <a:latin typeface="Arial" panose="020B0604020202020204" pitchFamily="34" charset="0"/>
                <a:ea typeface="ＭＳ Ｐゴシック" charset="0"/>
                <a:cs typeface="Arial" panose="020B0604020202020204" pitchFamily="34" charset="0"/>
              </a:rPr>
              <a:t>minutes to complete this exercise.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91399911"/>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a:t>
            </a:r>
            <a:r>
              <a:rPr lang="en-US" baseline="0" dirty="0"/>
              <a:t> the configuration recipe within the webserver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33642269"/>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automatically</a:t>
            </a:r>
            <a:r>
              <a:rPr lang="en-US" baseline="0" dirty="0"/>
              <a:t> generated test file as we are not interested in the sample tests that it generates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87582550"/>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a:t>
            </a:r>
            <a:r>
              <a:rPr lang="en-US" baseline="0" dirty="0"/>
              <a:t> all the resources that are related to the </a:t>
            </a:r>
            <a:r>
              <a:rPr lang="en-US" baseline="0" dirty="0" smtClean="0"/>
              <a:t>service of </a:t>
            </a:r>
            <a:r>
              <a:rPr lang="en-US" baseline="0" dirty="0"/>
              <a:t>the webserver within this new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32775165"/>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recipe changed so it is important to converge the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28877479"/>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17876196"/>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group</a:t>
            </a:r>
            <a:r>
              <a:rPr lang="en-US" baseline="0" dirty="0"/>
              <a:t> exercise and the lab we made changes to the recipes that we were able to verify on the test instance. If you accidently or purposefully created a typo for yourself you would have seen the converge or the verification fail. However, what if removed code from the recipes that we wrote?</a:t>
            </a:r>
          </a:p>
          <a:p>
            <a:endParaRPr lang="en-US" baseline="0" dirty="0"/>
          </a:p>
          <a:p>
            <a:r>
              <a:rPr lang="en-US" baseline="0" dirty="0"/>
              <a:t>The omission (or in this case removal of code) of resources could have happened. When we refactored the default recipe we may have remembered to remove the resources that manage the configuration but forgot to use the '</a:t>
            </a:r>
            <a:r>
              <a:rPr lang="en-US" baseline="0" dirty="0" err="1"/>
              <a:t>include_recipe</a:t>
            </a:r>
            <a:r>
              <a:rPr lang="en-US" baseline="0" dirty="0"/>
              <a:t>' to ensure we loaded the new recipe. Or it is possible that we created a service recipe that we never populated but made all the appropriate changes to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41241182"/>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Removing code sabotages the policy that you have defined. If you used Test Kitchen to converge and verify the cookbook and saw a failure you can sleep soundly at night knowing your tools have you covered. On the other hand, if Test Kitchen were to return success, after such a change, then it might cause you to break out in a cold sweat.</a:t>
            </a:r>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Removing code from</a:t>
            </a:r>
            <a:r>
              <a:rPr lang="en-US" baseline="0" dirty="0"/>
              <a:t> a recipe or recipes is a small change. So is introducing a typo into the code, specifying a different resource name or changing the value of a resource attribute. </a:t>
            </a:r>
            <a:r>
              <a:rPr lang="en-US" dirty="0"/>
              <a:t>The process</a:t>
            </a:r>
            <a:r>
              <a:rPr lang="en-US" baseline="0" dirty="0"/>
              <a:t> of modifying the code in small ways and then executing the test suite against it is often times referred to as mutation testing.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74641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should see that even though you changed the text in the hello.txt file to "Goodbye", chef-client changed it back to what the </a:t>
            </a:r>
            <a:r>
              <a:rPr lang="en-US" dirty="0" err="1"/>
              <a:t>hello.rb</a:t>
            </a:r>
            <a:r>
              <a:rPr lang="en-US" dirty="0"/>
              <a:t> recipe said it should be (</a:t>
            </a:r>
            <a:r>
              <a:rPr lang="en-US" dirty="0" err="1"/>
              <a:t>i</a:t>
            </a:r>
            <a:r>
              <a:rPr lang="en-US" dirty="0"/>
              <a:t>.,e, Hello).</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Tree>
    <p:extLst>
      <p:ext uri="{BB962C8B-B14F-4D97-AF65-F5344CB8AC3E}">
        <p14:creationId xmlns:p14="http://schemas.microsoft.com/office/powerpoint/2010/main" val="678750319"/>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leave this module, let's do a little mutation testing, to ensure the test that we have defined is good enough.</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71472970"/>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converging the updated recipe it no longer shows the install recipe being loaded. This has changed the number of resources that are converged on the test instance. Removing the recipe from the default recipe does not remove any of the components that it previously installed.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79074085"/>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17876196"/>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a:p>
          <a:p>
            <a:r>
              <a:rPr lang="en-US" baseline="0" dirty="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a:p>
          <a:p>
            <a:r>
              <a:rPr lang="en-US" baseline="0" dirty="0"/>
              <a:t>To ensure our cookbook works on a new system it is important to delete the test instance and start over.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79196558"/>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baseline="0" dirty="0"/>
              <a:t> Kitchen provides the 'destroy' subcommand. </a:t>
            </a:r>
            <a:r>
              <a:rPr lang="en-US" dirty="0"/>
              <a:t>Destroy is available at all stages and essentially cleans up the instance.</a:t>
            </a:r>
            <a:r>
              <a:rPr lang="en-US" baseline="0" dirty="0"/>
              <a:t> This is useful when you make changes to the configuration policy you define and you want to ensure that it will work on a brand new instance.</a:t>
            </a:r>
            <a:endParaRPr lang="en-US" dirty="0"/>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82782871"/>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baseline="0" dirty="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51733513"/>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a:t>
            </a:r>
            <a:r>
              <a:rPr lang="en-US" baseline="0" dirty="0"/>
              <a:t> 'kitchen test' is useful if want to ensure the policy you defined works on a new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42152033"/>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'kitchen</a:t>
            </a:r>
            <a:r>
              <a:rPr lang="en-US" baseline="0" dirty="0"/>
              <a:t> test' in this instance will expose the issue that we created by removing that installation of the webserver. This is because the new instance no longer installed the necessary packages so the file path was never created for the default HTML file and there are no services to run.</a:t>
            </a:r>
          </a:p>
          <a:p>
            <a:endParaRPr lang="en-US" baseline="0" dirty="0"/>
          </a:p>
          <a:p>
            <a:r>
              <a:rPr lang="en-US" baseline="0" dirty="0"/>
              <a:t>The test that you wrote correctly verifies the state of the system. What is important to notice is that there are important differences in the Test Kitchen commands.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80826709"/>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a:p>
          <a:p>
            <a:r>
              <a:rPr lang="en-US" baseline="0" dirty="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2315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Let's look at the</a:t>
            </a:r>
            <a:r>
              <a:rPr lang="en-US" baseline="0" dirty="0"/>
              <a:t> contents of the</a:t>
            </a:r>
            <a:r>
              <a:rPr lang="en-US" dirty="0"/>
              <a:t> 'C:\hello.txt' file</a:t>
            </a:r>
            <a:r>
              <a:rPr lang="en-US" baseline="0" dirty="0"/>
              <a:t> to prove that it was created and the contents of file are what we wrote in the recipe. </a:t>
            </a:r>
            <a:r>
              <a:rPr lang="en-US" dirty="0"/>
              <a:t>The result of the command should show you the contents 'Hello, world!'.</a:t>
            </a:r>
          </a:p>
          <a:p>
            <a:pPr marL="0" indent="0">
              <a:buFont typeface="+mj-lt"/>
              <a:buNone/>
            </a:pPr>
            <a:endParaRPr lang="en-US" dirty="0"/>
          </a:p>
          <a:p>
            <a:pPr marL="0" indent="0">
              <a:buFont typeface="+mj-lt"/>
              <a:buNone/>
            </a:pPr>
            <a:r>
              <a:rPr lang="en-US" dirty="0" err="1"/>
              <a:t>gc</a:t>
            </a:r>
            <a:r>
              <a:rPr lang="en-US" dirty="0"/>
              <a:t> stands for Get Content.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18618"/>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76906577"/>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43093880"/>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1776815781"/>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are planning on adopting Test Driven Development and use it to validate most if not all all of the changes that you make to a cookbook you now have to are welcoming into your workflow the interruption of running the tests. Testing provides value as it validates the work that you accomplish but it is still an interruption.</a:t>
            </a:r>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84532052"/>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Interruptions are not conducive to helping you building a flow. To help reduce the interruptive nature of testing we can look at ways to decrease the amount of time you have to wait to receive the feedback from the tests. A faster feedback cycle will increase your likelihood of seeking that feedback again for smaller sets of changes. Slower feedback cycles will increase your likelihood of seeking feedback less often. Causing you create larger sets of changes which has the chance of masking potential issues.</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79496327"/>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will learn the</a:t>
            </a:r>
            <a:r>
              <a:rPr lang="en-US" baseline="0" dirty="0"/>
              <a:t> importance and limitations of unit testing as you write and execute unit tests to help increase the rate at which you receive feedback.</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29934416"/>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reason that the feedback cycle takes as long as it does with Test Kitchen is because of the external requirements. Creating the test instance, installing chef, and then applying the run list provide real value because we are able to see the recipe being applied to a virtual instance. However, all these external dependencies incur a time cost as we wait for the network to download images or packages, the test instance's processor to calculate keys or data, or the file-system to create files and folders.</a:t>
            </a:r>
            <a:endParaRPr lang="en-US" dirty="0"/>
          </a:p>
          <a:p>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62854024"/>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mutated our code and executed the test suite we created issues with the resources that we defined and recipes that we included. These changes affected the resources that were applied to the system by omitting resources from the 'Resource Collection'. If we were able to remove the external dependencies and focus on the state of the Resource Collection we would be able to determine if there were problems with the recipes we wrote without the need of any of those external dependencies.</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45283281"/>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r>
              <a:rPr lang="en-US" baseline="0" dirty="0"/>
              <a:t> let's talk more about the 'Resource Collection' ...</a:t>
            </a:r>
            <a:endParaRPr lang="en-US" dirty="0"/>
          </a:p>
          <a:p>
            <a:endParaRPr lang="en-US" dirty="0"/>
          </a:p>
          <a:p>
            <a:r>
              <a:rPr lang="en-US" dirty="0"/>
              <a:t>After a</a:t>
            </a:r>
            <a:r>
              <a:rPr lang="en-US" baseline="0" dirty="0"/>
              <a:t> cookbook and its recipes have been synchronized the majority of the cookbook content is loaded into memory by 'chef-client'. The recipes defined on the run list are evaluated during this time and the resources found within the recipes and any included recipes, are added to a resource collection. They are not immediately executed like one might assume.</a:t>
            </a:r>
          </a:p>
          <a:p>
            <a:endParaRPr lang="en-US" baseline="0" dirty="0"/>
          </a:p>
          <a:p>
            <a:r>
              <a:rPr lang="en-US" baseline="0" dirty="0"/>
              <a:t>The 'Resource Collection' is almost like a to-do list for the node. It contains the list of all the resources, in order, that need to be accomplished to bring the instance into the desired state. Later, in the converge step, the resources defined in the Resource Collection are executed and perform their various forms of test-and-repair to bring the instance into the desired state.</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76780470"/>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ChefSpec</a:t>
            </a:r>
            <a:r>
              <a:rPr lang="en-US" dirty="0"/>
              <a:t> provides</a:t>
            </a:r>
            <a:r>
              <a:rPr lang="en-US" baseline="0" dirty="0"/>
              <a:t> a method for us to create an in-memory execution of applying the run list, building the resource collection, and then setting up expectations about the state of the resource collection. </a:t>
            </a:r>
            <a:r>
              <a:rPr lang="en-US" baseline="0" dirty="0" err="1"/>
              <a:t>ChefSpec</a:t>
            </a:r>
            <a:r>
              <a:rPr lang="en-US" baseline="0" dirty="0"/>
              <a:t>, similar to </a:t>
            </a:r>
            <a:r>
              <a:rPr lang="en-US" baseline="0" dirty="0" err="1"/>
              <a:t>InSpec</a:t>
            </a:r>
            <a:r>
              <a:rPr lang="en-US" baseline="0" dirty="0"/>
              <a:t> is built on top of RSpec; relying on it to provide the core framework and language. The benefit to us is that a lot of the same language constructs are employed.</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787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24520476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that information in the documentation for the file resource?</a:t>
            </a:r>
          </a:p>
          <a:p>
            <a:endParaRPr lang="en-US" dirty="0"/>
          </a:p>
          <a:p>
            <a:pPr marL="228600" indent="-228600">
              <a:buAutoNum type="arabicPeriod"/>
            </a:pPr>
            <a:r>
              <a:rPr lang="en-US" dirty="0"/>
              <a:t>Read through the file Resource documentation.</a:t>
            </a:r>
          </a:p>
          <a:p>
            <a:pPr marL="228600" indent="-228600">
              <a:buAutoNum type="arabicPeriod"/>
            </a:pPr>
            <a:r>
              <a:rPr lang="en-US" dirty="0"/>
              <a:t>Find the list of actions and find the default one.</a:t>
            </a:r>
          </a:p>
          <a:p>
            <a:pPr marL="228600" indent="-228600">
              <a:buAutoNum type="arabicPeriod"/>
            </a:pPr>
            <a:r>
              <a:rPr lang="en-US" dirty="0"/>
              <a:t>Find the list of properties and find the</a:t>
            </a:r>
            <a:r>
              <a:rPr lang="en-US" baseline="0" dirty="0"/>
              <a:t> 'rights' attribute and read a little about it.</a:t>
            </a:r>
            <a:endParaRPr lang="en-US" dirty="0"/>
          </a:p>
          <a:p>
            <a:endParaRPr lang="en-US" dirty="0"/>
          </a:p>
          <a:p>
            <a:r>
              <a:rPr lang="en-US" dirty="0"/>
              <a:t>The reason for doing this is that we want you to</a:t>
            </a:r>
            <a:r>
              <a:rPr lang="en-US" baseline="0" dirty="0"/>
              <a:t> update the file </a:t>
            </a:r>
            <a:r>
              <a:rPr lang="en-US" dirty="0"/>
              <a:t>resource in the the</a:t>
            </a:r>
            <a:r>
              <a:rPr lang="en-US" baseline="0" dirty="0"/>
              <a:t> recipe file and add the action and add 'read' rights for Everyone.</a:t>
            </a:r>
          </a:p>
          <a:p>
            <a:endParaRPr lang="en-US" dirty="0"/>
          </a:p>
          <a:p>
            <a:r>
              <a:rPr lang="en-US" dirty="0"/>
              <a:t>Instructor</a:t>
            </a:r>
            <a:r>
              <a:rPr lang="en-US" baseline="0" dirty="0"/>
              <a:t> Note: Allow 10 minutes to complete this exercise.</a:t>
            </a: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15798295"/>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Verifying the resource collection with </a:t>
            </a:r>
            <a:r>
              <a:rPr lang="en-US" baseline="0" dirty="0" err="1"/>
              <a:t>ChefSpec</a:t>
            </a:r>
            <a:r>
              <a:rPr lang="en-US" baseline="0" dirty="0"/>
              <a:t> requires far fewer external dependencies and that allows us to get feedback faster but at the cost of not applying the recipes we write against a test instance. This opens us up to situations were we could compose recipes and execute examples that are shown to work because they were correctly added to the resource collection but fail when it comes time for the recipes to apply the desired state against a test instance.</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61648521"/>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the integration test, the one defined in </a:t>
            </a:r>
            <a:r>
              <a:rPr lang="en-US" baseline="0" dirty="0" err="1"/>
              <a:t>InSpec</a:t>
            </a:r>
            <a:r>
              <a:rPr lang="en-US" baseline="0" dirty="0"/>
              <a:t>, executed through Test Kitchen to ensure the recipes we write behave as we expect on the test instances we define. The benefit of writing tests focused around the Resource Collection will allow us to gain feedback quickly and build a better development workflow.</a:t>
            </a:r>
          </a:p>
          <a:p>
            <a:endParaRPr lang="en-US" baseline="0" dirty="0"/>
          </a:p>
          <a:p>
            <a:r>
              <a:rPr lang="en-US" baseline="0" dirty="0"/>
              <a:t>This next group exercise we will review the existing </a:t>
            </a:r>
            <a:r>
              <a:rPr lang="en-US" baseline="0" dirty="0" err="1"/>
              <a:t>ChefSpec</a:t>
            </a:r>
            <a:r>
              <a:rPr lang="en-US" baseline="0" dirty="0"/>
              <a:t> specifications defined for us and how we can expand them to capture our additional expectations about the Resource Collection.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32613634"/>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generating recipe files we were also given a matching specification </a:t>
            </a:r>
            <a:r>
              <a:rPr lang="en-US" dirty="0"/>
              <a:t>file in the</a:t>
            </a:r>
            <a:r>
              <a:rPr lang="en-US" baseline="0" dirty="0"/>
              <a:t> 'spec/unit' directory. The </a:t>
            </a:r>
            <a:r>
              <a:rPr lang="en-US" baseline="0" dirty="0" err="1"/>
              <a:t>ChefSpec</a:t>
            </a:r>
            <a:r>
              <a:rPr lang="en-US" baseline="0" dirty="0"/>
              <a:t> defined specifications are all contained within this directory.</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14234732"/>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default</a:t>
            </a:r>
            <a:r>
              <a:rPr lang="en-US" baseline="0" dirty="0"/>
              <a:t> specification file and lets read through and begin to understand the initial expectation that is automatically defined.</a:t>
            </a:r>
          </a:p>
          <a:p>
            <a:endParaRPr lang="en-US" baseline="0" dirty="0"/>
          </a:p>
          <a:p>
            <a:r>
              <a:rPr lang="en-US" baseline="0" dirty="0"/>
              <a:t>The expectations defined in this initially generated specification file should look a little familiar. This is because </a:t>
            </a:r>
            <a:r>
              <a:rPr lang="en-US" baseline="0" dirty="0" err="1"/>
              <a:t>ChefSpec</a:t>
            </a:r>
            <a:r>
              <a:rPr lang="en-US" baseline="0" dirty="0"/>
              <a:t> is built on </a:t>
            </a:r>
            <a:r>
              <a:rPr lang="en-US" baseline="0" dirty="0" err="1"/>
              <a:t>Rspec</a:t>
            </a:r>
            <a:r>
              <a:rPr lang="en-US" baseline="0" dirty="0"/>
              <a:t>. Similar to how </a:t>
            </a:r>
            <a:r>
              <a:rPr lang="en-US" baseline="0" dirty="0" err="1"/>
              <a:t>InSpec</a:t>
            </a:r>
            <a:r>
              <a:rPr lang="en-US" baseline="0" dirty="0"/>
              <a:t> is built. </a:t>
            </a:r>
            <a:r>
              <a:rPr lang="en-US" baseline="0" dirty="0" err="1"/>
              <a:t>ChefSpec</a:t>
            </a:r>
            <a:r>
              <a:rPr lang="en-US" baseline="0" dirty="0"/>
              <a:t> requires a little more setup as we are creating an in-memory execution.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82228173"/>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often common for specification files to share similar functionality. As your suite of examples grows you will often move common, shared expectations and helpers to a common file that is required here at the top of the file. This will load the contents of the '</a:t>
            </a:r>
            <a:r>
              <a:rPr lang="en-US" baseline="0" dirty="0" err="1"/>
              <a:t>spec_helper</a:t>
            </a:r>
            <a:r>
              <a:rPr lang="en-US" baseline="0" dirty="0"/>
              <a:t>' file found within the root of the 'spec' directory.</a:t>
            </a:r>
          </a:p>
          <a:p>
            <a:endParaRPr lang="en-US" baseline="0" dirty="0"/>
          </a:p>
          <a:p>
            <a:r>
              <a:rPr lang="en-US" baseline="0" dirty="0" err="1"/>
              <a:t>ChefSpec</a:t>
            </a:r>
            <a:r>
              <a:rPr lang="en-US" baseline="0" dirty="0"/>
              <a:t> employs </a:t>
            </a:r>
            <a:r>
              <a:rPr lang="en-US" baseline="0" dirty="0" err="1"/>
              <a:t>RSpec's</a:t>
            </a:r>
            <a:r>
              <a:rPr lang="en-US" baseline="0" dirty="0"/>
              <a:t> example groups to describe the cookbook's recipe. This is stating that the examples we defined within this outer example group all relate to the apache cookbook's default recipe. Within this example group we see another context that is defined. This time using the method 'context'. 'context' and 'describe' are exactly same in almost every way. A lot of developers like to use context as it more clearly states that the example group is focused on a particular scenario. In this instance the particular scenario we are going to be specifying examples in a scenario where all the attributes are default on CentOS 6.9.</a:t>
            </a:r>
          </a:p>
          <a:p>
            <a:endParaRPr lang="en-US" baseline="0" dirty="0"/>
          </a:p>
          <a:p>
            <a:r>
              <a:rPr lang="en-US" baseline="0" dirty="0"/>
              <a:t>Instructor Note: 'describe' and 'context' are almost completely interchangeable with one exception. 'context' cannot be used as the outermost example group.</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36769467"/>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Within the inner context we finally set the stage for us to define our examples with their expectations. There is a single example defined and that is stating that when the chef run evaluates and creates the resource collection it should do so without raising an error. A situation that might raise an error is if we included a recipe that does not exist or if we were to use a resources type that does not exist.</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96786700"/>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a:t>
            </a:r>
            <a:r>
              <a:rPr lang="en-US" baseline="0" dirty="0" err="1"/>
              <a:t>chef_run</a:t>
            </a:r>
            <a:r>
              <a:rPr lang="en-US" baseline="0" dirty="0"/>
              <a:t>' helper there is being provided by the 'let' defined above the example within the same context. Defining the '</a:t>
            </a:r>
            <a:r>
              <a:rPr lang="en-US" baseline="0" dirty="0" err="1"/>
              <a:t>chef_run</a:t>
            </a:r>
            <a:r>
              <a:rPr lang="en-US" baseline="0" dirty="0"/>
              <a:t>' in the 'let' above is done with a Ruby Symbol. This is simply naming it so that it can be used within any of the examples in the current context and even sub-contexts. The helper is simply executing some code that sets up an in-memory chef-client run with a Chef Server.</a:t>
            </a:r>
          </a:p>
          <a:p>
            <a:endParaRPr lang="en-US" baseline="0" dirty="0"/>
          </a:p>
          <a:p>
            <a:r>
              <a:rPr lang="en-US" baseline="0" dirty="0"/>
              <a:t>The '</a:t>
            </a:r>
            <a:r>
              <a:rPr lang="en-US" baseline="0" dirty="0" err="1"/>
              <a:t>ServerRunner</a:t>
            </a:r>
            <a:r>
              <a:rPr lang="en-US" baseline="0" dirty="0"/>
              <a:t>' is a class defined within the '</a:t>
            </a:r>
            <a:r>
              <a:rPr lang="en-US" baseline="0" dirty="0" err="1"/>
              <a:t>ChefSpec</a:t>
            </a:r>
            <a:r>
              <a:rPr lang="en-US" baseline="0" dirty="0"/>
              <a:t>' namespace. All Ruby classes have  the method 'new' which will return an object which is a new instance of that described class. The object is stored in a local variable, named 'runner', which immediately invokes a method 'converge' with a single parameter '</a:t>
            </a:r>
            <a:r>
              <a:rPr lang="en-US" baseline="0" dirty="0" err="1"/>
              <a:t>described_recipe</a:t>
            </a:r>
            <a:r>
              <a:rPr lang="en-US" baseline="0" dirty="0"/>
              <a:t>'</a:t>
            </a:r>
          </a:p>
          <a:p>
            <a:endParaRPr lang="en-US" baseline="0" dirty="0"/>
          </a:p>
          <a:p>
            <a:r>
              <a:rPr lang="en-US" baseline="0" dirty="0"/>
              <a:t>The parameter '</a:t>
            </a:r>
            <a:r>
              <a:rPr lang="en-US" baseline="0" dirty="0" err="1"/>
              <a:t>described_recipe</a:t>
            </a:r>
            <a:r>
              <a:rPr lang="en-US" baseline="0" dirty="0"/>
              <a:t>' refers to the recipe defined in the outermost describe. This is mostly for convenience so that we do not have to redefine the same String multiple times within the same specification file.</a:t>
            </a:r>
          </a:p>
          <a:p>
            <a:endParaRPr lang="en-US" baseline="0" dirty="0"/>
          </a:p>
          <a:p>
            <a:r>
              <a:rPr lang="en-US" baseline="0" dirty="0"/>
              <a:t>The goal of this single, boilerplate example is very simple: perform a chef-client run and ensure there are no errors. Now, let's execute this specification.</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09215308"/>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execute the</a:t>
            </a:r>
            <a:r>
              <a:rPr lang="en-US" baseline="0" dirty="0"/>
              <a:t> specification file defined you will need to run the command '</a:t>
            </a:r>
            <a:r>
              <a:rPr lang="en-US" baseline="0" dirty="0" err="1"/>
              <a:t>rspec</a:t>
            </a:r>
            <a:r>
              <a:rPr lang="en-US" baseline="0" dirty="0"/>
              <a:t>'. The '</a:t>
            </a:r>
            <a:r>
              <a:rPr lang="en-US" baseline="0" dirty="0" err="1"/>
              <a:t>rspec</a:t>
            </a:r>
            <a:r>
              <a:rPr lang="en-US" baseline="0" dirty="0"/>
              <a:t>' command was installed with the Chef Development Kit (</a:t>
            </a:r>
            <a:r>
              <a:rPr lang="en-US" baseline="0" dirty="0" err="1"/>
              <a:t>ChefDK</a:t>
            </a:r>
            <a:r>
              <a:rPr lang="en-US" baseline="0" dirty="0"/>
              <a:t>) on the workstation. It is contained in an additional folder of tools embedded within the </a:t>
            </a:r>
            <a:r>
              <a:rPr lang="en-US" baseline="0" dirty="0" err="1"/>
              <a:t>ChefDK</a:t>
            </a:r>
            <a:r>
              <a:rPr lang="en-US" baseline="0" dirty="0"/>
              <a:t> that are not added to the system path. This is because some Chef developers are Ruby developers and may already have a version of RSpec installed. Specifying the 'chef exec' as a prefix loads the context of all these embedded tools and allows them to be executed on the command-line.</a:t>
            </a:r>
          </a:p>
          <a:p>
            <a:endParaRPr lang="en-US" baseline="0" dirty="0"/>
          </a:p>
          <a:p>
            <a:r>
              <a:rPr lang="en-US" baseline="0" dirty="0"/>
              <a:t>The '</a:t>
            </a:r>
            <a:r>
              <a:rPr lang="en-US" baseline="0" dirty="0" err="1"/>
              <a:t>rspec</a:t>
            </a:r>
            <a:r>
              <a:rPr lang="en-US" baseline="0" dirty="0"/>
              <a:t>' command accepts many parameters. The most important one is used here and that is specifying the file path to the specification we want to execute. When the command executes a summary of the executed examples will be displayed at the bottom. At this moment it looks like the one expectation completes successfully. The chef run completes without any errors.</a:t>
            </a:r>
          </a:p>
          <a:p>
            <a:endParaRPr lang="en-US" baseline="0" dirty="0"/>
          </a:p>
          <a:p>
            <a:r>
              <a:rPr lang="en-US" baseline="0" dirty="0"/>
              <a:t>Instructor Note: On the workstations the learners do not need to prepend the </a:t>
            </a:r>
            <a:r>
              <a:rPr lang="en-US" baseline="0" dirty="0" err="1"/>
              <a:t>rspec</a:t>
            </a:r>
            <a:r>
              <a:rPr lang="en-US" baseline="0" dirty="0"/>
              <a:t> command with 'chef exec'. This is because '</a:t>
            </a:r>
            <a:r>
              <a:rPr lang="en-US" baseline="0" dirty="0" err="1"/>
              <a:t>rspec</a:t>
            </a:r>
            <a:r>
              <a:rPr lang="en-US" baseline="0" dirty="0"/>
              <a:t>' and all the other tools embedded in the </a:t>
            </a:r>
            <a:r>
              <a:rPr lang="en-US" baseline="0" dirty="0" err="1"/>
              <a:t>ChefDK</a:t>
            </a:r>
            <a:r>
              <a:rPr lang="en-US" baseline="0" dirty="0"/>
              <a:t> have been added to the path. On a learner's local system this is likely not the case and so they will need to type this entire command with prefix.</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0505966"/>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the language and the tool that will allow us to express our expectations. We now need to examine the recipe again to see what example or examples we want to define within the specification file.</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90528772"/>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a:t>
            </a:r>
            <a:r>
              <a:rPr lang="en-US" baseline="0" dirty="0" smtClean="0"/>
              <a:t> default recipe we commented out the line that included the install recipe from the apache cookbook. This seems like an expectation that we want to define. When converging the default recipe we expect that the install recipe from the apache cookbook would be included.</a:t>
            </a:r>
          </a:p>
          <a:p>
            <a:endParaRPr lang="en-US" baseline="0" dirty="0" smtClean="0"/>
          </a:p>
          <a:p>
            <a:r>
              <a:rPr lang="en-US" baseline="0" dirty="0" smtClean="0"/>
              <a:t>We do not yet know how to define this expectation but we know the work that we want to accomplish. So lets take this one step at a time then and first capture the description for the example even if we do not yet know how to express the expectation.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a:p>
          <a:p>
            <a:r>
              <a:rPr lang="en-US" dirty="0"/>
              <a:t>A</a:t>
            </a:r>
            <a:r>
              <a:rPr lang="en-US" baseline="0" dirty="0"/>
              <a:t> file resource's rights attribute supports many different rights values. We want to grant Everyone read access. This will allow users that belong to the 'Everyone' group to read the contents of this file.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52682360"/>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a:t>
            </a:r>
            <a:r>
              <a:rPr lang="en-US" baseline="0" dirty="0"/>
              <a:t> that unit tests are a check of the resource collection. So it actually does not matter what platform you specify here. Unit tests are only using those platform values to give you a generic set of </a:t>
            </a:r>
            <a:r>
              <a:rPr lang="en-US" baseline="0" dirty="0" err="1"/>
              <a:t>Ohai</a:t>
            </a:r>
            <a:r>
              <a:rPr lang="en-US" baseline="0" dirty="0"/>
              <a:t> data for that platform. If it's no harm, then why make this change?</a:t>
            </a:r>
          </a:p>
          <a:p>
            <a:endParaRPr lang="en-US" baseline="0" dirty="0"/>
          </a:p>
          <a:p>
            <a:r>
              <a:rPr lang="en-US" baseline="0" dirty="0"/>
              <a:t>Because these tests are your documentation. To leave it as the default value would let your tests pass but they would give a conflicting message about where this cookbook can run. Ensuring the right platform becomes important when your recipes require switching on platforms.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98651165"/>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the specification we can describe the example that we want to create without having to know how to define the expectation by defining an example without the block. RSpec treats these examples without the associated block as a pending test.</a:t>
            </a:r>
          </a:p>
          <a:p>
            <a:endParaRPr lang="en-US" baseline="0" dirty="0"/>
          </a:p>
          <a:p>
            <a:r>
              <a:rPr lang="en-US" baseline="0" dirty="0"/>
              <a:t>This is an incredibly useful feature when you want to start expressing your examples. This allows you to quickly identify all the examples without getting mired in the details of their implementation.</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59997917"/>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executing '</a:t>
            </a:r>
            <a:r>
              <a:rPr lang="en-US" baseline="0" dirty="0" err="1"/>
              <a:t>rspec</a:t>
            </a:r>
            <a:r>
              <a:rPr lang="en-US" baseline="0" dirty="0"/>
              <a:t>' again we should see the new pending example that we defined within the specification file.</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18933796"/>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RSpec's</a:t>
            </a:r>
            <a:r>
              <a:rPr lang="en-US" baseline="0" dirty="0"/>
              <a:t> pending summary is similar to the failure summary. The pending examples are identified and then finally they are collected together in list. Each pending example will show the words you used in the description text in a single sentence. Below that it will state the example is not yet implemented and then finally display the file path and line number of where it can be found.</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73360581"/>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will</a:t>
            </a:r>
            <a:r>
              <a:rPr lang="en-US" baseline="0" dirty="0"/>
              <a:t> now display that an additional example has been added and it will be reported as being set to pending.</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97615749"/>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defined</a:t>
            </a:r>
            <a:r>
              <a:rPr lang="en-US" baseline="0" dirty="0"/>
              <a:t> the pending example, setting up the work for ourselves, it is time to learn how to express the expectation.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81440210"/>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understand how to express an expectation we need to go to the documentation. The </a:t>
            </a:r>
            <a:r>
              <a:rPr lang="en-US" baseline="0" dirty="0" err="1"/>
              <a:t>ChefSpec</a:t>
            </a:r>
            <a:r>
              <a:rPr lang="en-US" baseline="0" dirty="0"/>
              <a:t> README provides a wealth of examples in the README. In the past an '</a:t>
            </a:r>
            <a:r>
              <a:rPr lang="en-US" baseline="0" dirty="0" err="1"/>
              <a:t>include_recipe</a:t>
            </a:r>
            <a:r>
              <a:rPr lang="en-US" baseline="0" dirty="0"/>
              <a:t>' example has been one of the many examples shared in the README. Use the search feature of your browser to find it within the document.</a:t>
            </a:r>
          </a:p>
          <a:p>
            <a:endParaRPr lang="en-US" baseline="0" dirty="0"/>
          </a:p>
          <a:p>
            <a:r>
              <a:rPr lang="en-US" baseline="0" dirty="0"/>
              <a:t>If it is not there, the </a:t>
            </a:r>
            <a:r>
              <a:rPr lang="en-US" baseline="0" dirty="0" err="1"/>
              <a:t>ChefSpec</a:t>
            </a:r>
            <a:r>
              <a:rPr lang="en-US" baseline="0" dirty="0"/>
              <a:t> project has a top-level folder named 'examples' which contains examples for nearly every feature that </a:t>
            </a:r>
            <a:r>
              <a:rPr lang="en-US" baseline="0" dirty="0" err="1"/>
              <a:t>ChefSpec</a:t>
            </a:r>
            <a:r>
              <a:rPr lang="en-US" baseline="0" dirty="0"/>
              <a:t> is able to define expectations. Searching through there you will find a folder titled '</a:t>
            </a:r>
            <a:r>
              <a:rPr lang="en-US" baseline="0" dirty="0" err="1"/>
              <a:t>include_recipe</a:t>
            </a:r>
            <a:r>
              <a:rPr lang="en-US" baseline="0" dirty="0"/>
              <a:t>', within it should a folder the shows the recipes and the matching specifications.</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6876424"/>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the specification file we now need to expand the example to include the expectation we want to write. To do that we add a 'do' to the end of the example. We move to the next line, indent two spaces and then define the following expectation. The expectation uses a natural language way of expressing the expectation. Here we are expressing the expectation that the '</a:t>
            </a:r>
            <a:r>
              <a:rPr lang="en-US" baseline="0" dirty="0" err="1"/>
              <a:t>chef_run</a:t>
            </a:r>
            <a:r>
              <a:rPr lang="en-US" baseline="0" dirty="0"/>
              <a:t>' includes the recipe with the specified name.</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28298597"/>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the example defined with the expectation when we execute '</a:t>
            </a:r>
            <a:r>
              <a:rPr lang="en-US" baseline="0" dirty="0" err="1"/>
              <a:t>rspec</a:t>
            </a:r>
            <a:r>
              <a:rPr lang="en-US" baseline="0" dirty="0"/>
              <a:t>' we see the failure that eluded us we ran 'kitchen converge &amp; verify' on an existing very quickly.</a:t>
            </a:r>
          </a:p>
          <a:p>
            <a:endParaRPr lang="en-US" baseline="0" dirty="0"/>
          </a:p>
          <a:p>
            <a:r>
              <a:rPr lang="en-US" baseline="0" dirty="0"/>
              <a:t>The failure summary here is similar to the failure summary return by RSpec when employed by Test Kitchen. The example is displayed, the expectation is expressed, the failure to meet expectation and file name and line number within the file where to find the expectation.</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4221168"/>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we have a failing test it is time to fix the problem.</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501966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77114804"/>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default recipe it is time to restore the code that we previously commented out.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a:t>
            </a:r>
            <a:r>
              <a:rPr lang="en-US" baseline="0" dirty="0"/>
              <a:t> '</a:t>
            </a:r>
            <a:r>
              <a:rPr lang="en-US" baseline="0" dirty="0" err="1"/>
              <a:t>rspec</a:t>
            </a:r>
            <a:r>
              <a:rPr lang="en-US" baseline="0" dirty="0"/>
              <a:t>' one more time should show the previous failing example now as a passing example.</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92793315"/>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few more chances to reinforce this process. As an exercise continue mutating the code within the default recipe, defining the expectations, and then fixing the code. Create a single mutation at a time and become focus on understanding the process of moving between files and executing commands.</a:t>
            </a:r>
          </a:p>
          <a:p>
            <a:endParaRPr lang="en-US" baseline="0" dirty="0"/>
          </a:p>
          <a:p>
            <a:r>
              <a:rPr lang="en-US" baseline="0" dirty="0"/>
              <a:t>Instructor Note: Allow 10 minutes to complete this exercise</a:t>
            </a:r>
            <a:endParaRPr lang="en-US" dirty="0"/>
          </a:p>
          <a:p>
            <a:endParaRPr lang="en-US" dirty="0"/>
          </a:p>
          <a:p>
            <a:r>
              <a:rPr lang="en-US" dirty="0"/>
              <a:t>Instructor Note: The learners could accomplish</a:t>
            </a:r>
            <a:r>
              <a:rPr lang="en-US" baseline="0" dirty="0"/>
              <a:t> both of tasks at the same time. They likely will want to do that. I would encourage you have them perform the steps separately as it will emphasize the activity of moving between the recipe, the specification file, and their shell.</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88244517"/>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review by walking through one more example within the default recipe. Another line within the recipe is similar to the first one except it is concerned with the inclusion of the configuration recipe. Here it is commented out.</a:t>
            </a:r>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the specification file to define the example and the new expectation.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8978876"/>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Seeing the failure</a:t>
            </a:r>
            <a:r>
              <a:rPr lang="en-US" baseline="0" dirty="0"/>
              <a:t> when executing the '</a:t>
            </a:r>
            <a:r>
              <a:rPr lang="en-US" baseline="0" dirty="0" err="1"/>
              <a:t>rspec</a:t>
            </a:r>
            <a:r>
              <a:rPr lang="en-US" baseline="0" dirty="0"/>
              <a:t>' command.</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02792857"/>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review by walking through one more example within the default recipe. Another line within the recipe is similar to the first one except it is concerned with the inclusion of the configuration recipe. Here it is commented out.</a:t>
            </a:r>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a:t>
            </a:r>
            <a:r>
              <a:rPr lang="en-US" baseline="0" dirty="0"/>
              <a:t> '</a:t>
            </a:r>
            <a:r>
              <a:rPr lang="en-US" baseline="0" dirty="0" err="1"/>
              <a:t>rspec</a:t>
            </a:r>
            <a:r>
              <a:rPr lang="en-US" baseline="0" dirty="0"/>
              <a:t>' again to verify that the expectations have been met successfully</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11430945"/>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review by walking through one more example within the default recipe. Another line within the recipe is similar to the first one except it is concerned with the inclusion of the configuration recipe. Here it is commented out.</a:t>
            </a:r>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the specification file to define the example and the new expectation.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8978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practiced:</a:t>
            </a:r>
          </a:p>
          <a:p>
            <a:endParaRPr lang="en-US" dirty="0"/>
          </a:p>
          <a:p>
            <a:pPr marL="171450" indent="-171450">
              <a:buFont typeface="Arial" panose="020B0604020202020204" pitchFamily="34" charset="0"/>
              <a:buChar char="•"/>
            </a:pPr>
            <a:r>
              <a:rPr lang="en-US" dirty="0"/>
              <a:t>Creating a recipe file</a:t>
            </a:r>
          </a:p>
          <a:p>
            <a:pPr marL="171450" indent="-171450">
              <a:buFont typeface="Arial" panose="020B0604020202020204" pitchFamily="34" charset="0"/>
              <a:buChar char="•"/>
            </a:pPr>
            <a:r>
              <a:rPr lang="en-US" dirty="0"/>
              <a:t>Creating a file with the file resource</a:t>
            </a:r>
          </a:p>
          <a:p>
            <a:pPr marL="0" indent="0">
              <a:buFont typeface="Arial" panose="020B0604020202020204" pitchFamily="34" charset="0"/>
              <a:buNone/>
            </a:pPr>
            <a:endParaRPr lang="en-US" dirty="0"/>
          </a:p>
          <a:p>
            <a:pPr marL="0" indent="0">
              <a:buFont typeface="Arial" panose="020B0604020202020204" pitchFamily="34" charset="0"/>
              <a:buNone/>
            </a:pPr>
            <a:r>
              <a:rPr lang="en-US" baseline="0" dirty="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Instructor</a:t>
            </a:r>
            <a:r>
              <a:rPr lang="en-US" baseline="0" dirty="0"/>
              <a:t> Note: Allow 10 minutes to complete this exercise.</a:t>
            </a:r>
            <a:endParaRPr lang="en-US" dirty="0"/>
          </a:p>
          <a:p>
            <a:pPr marL="0" indent="0">
              <a:buFont typeface="Arial" panose="020B0604020202020204" pitchFamily="34" charset="0"/>
              <a:buNone/>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69310146"/>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Seeing the failure</a:t>
            </a:r>
            <a:r>
              <a:rPr lang="en-US" baseline="0" dirty="0"/>
              <a:t> when executing the '</a:t>
            </a:r>
            <a:r>
              <a:rPr lang="en-US" baseline="0" dirty="0" err="1"/>
              <a:t>rspec</a:t>
            </a:r>
            <a:r>
              <a:rPr lang="en-US" baseline="0" dirty="0"/>
              <a:t>' command.</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02792857"/>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review by walking through one more example within the default recipe. Another line within the recipe is similar to the first one except it is concerned with the inclusion of the configuration recipe. Here it is commented out.</a:t>
            </a:r>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60787"/>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a:t>
            </a:r>
            <a:r>
              <a:rPr lang="en-US" baseline="0" dirty="0"/>
              <a:t> '</a:t>
            </a:r>
            <a:r>
              <a:rPr lang="en-US" baseline="0" dirty="0" err="1"/>
              <a:t>rspec</a:t>
            </a:r>
            <a:r>
              <a:rPr lang="en-US" baseline="0" dirty="0"/>
              <a:t>' again to verify that the expectations have been met successfully</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11430945"/>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12017142"/>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89713799"/>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default recipe we refactored moved the resources into individual recipes that will promote their ability to be composed in other cookbooks. Now its time to take a look at the resources we defined and explore writing examples to verify their state as well.</a:t>
            </a:r>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82378155"/>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a:t>
            </a:r>
            <a:r>
              <a:rPr lang="en-US" baseline="0" dirty="0"/>
              <a:t> will learn how to test resources within a recipe using </a:t>
            </a:r>
            <a:r>
              <a:rPr lang="en-US" baseline="0" dirty="0" err="1"/>
              <a:t>ChefSpec</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76983147"/>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continued to use the mutation testing approach we would find similar problems with in the other recipes that we developed. Together let's work through defining examples for this recipe and then you will have a lab later to complete the remaining recipes.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39855174"/>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when we generated the recipe with the</a:t>
            </a:r>
            <a:r>
              <a:rPr lang="en-US" baseline="0" dirty="0"/>
              <a:t> 'chef' command-line utility a matching specification file was also generated. Similar to the default recipe specification the install recipe specification contains a single example that ensures that the chef run completes without error.</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43389997"/>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a:t>
            </a:r>
            <a:r>
              <a:rPr lang="en-US" baseline="0" dirty="0"/>
              <a:t> that unit tests are a check of the resource collection. So it actually does not matter what platform you specify here. Unit tests are only using those platform values to give you a generic set of </a:t>
            </a:r>
            <a:r>
              <a:rPr lang="en-US" baseline="0" dirty="0" err="1"/>
              <a:t>Ohai</a:t>
            </a:r>
            <a:r>
              <a:rPr lang="en-US" baseline="0" dirty="0"/>
              <a:t> data for that platform. If it's no harm, then why make this change?</a:t>
            </a:r>
          </a:p>
          <a:p>
            <a:endParaRPr lang="en-US" baseline="0" dirty="0"/>
          </a:p>
          <a:p>
            <a:r>
              <a:rPr lang="en-US" baseline="0" dirty="0"/>
              <a:t>Because these tests are your documentation. To leave it as the default value would let your tests pass but they would give a conflicting message about where this cookbook can run. Ensuring the right platform becomes important when your recipes require switching on platforms.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986511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resources default action is to create the file. So if we want to remove</a:t>
            </a:r>
            <a:r>
              <a:rPr lang="en-US" baseline="0" dirty="0"/>
              <a:t> a file we need to explicitly define the action.</a:t>
            </a:r>
          </a:p>
          <a:p>
            <a:endParaRPr lang="en-US" baseline="0" dirty="0"/>
          </a:p>
          <a:p>
            <a:r>
              <a:rPr lang="en-US" baseline="0" dirty="0"/>
              <a:t>The following policy will delete the 'C:\</a:t>
            </a:r>
            <a:r>
              <a:rPr lang="en-US" baseline="0" dirty="0" err="1"/>
              <a:t>hello.txt</a:t>
            </a:r>
            <a:r>
              <a:rPr lang="en-US" baseline="0" dirty="0"/>
              <a:t>' file when applied.</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93668920"/>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rspec</a:t>
            </a:r>
            <a:r>
              <a:rPr lang="en-US" dirty="0"/>
              <a:t>'</a:t>
            </a:r>
            <a:r>
              <a:rPr lang="en-US" baseline="0" dirty="0"/>
              <a:t> we can verify that the one example completes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51281518"/>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dirty="0"/>
              <a:t>install</a:t>
            </a:r>
            <a:r>
              <a:rPr lang="en-US" baseline="0" dirty="0"/>
              <a:t> recipe installs the necessary the necessary software for the webserver. We can start by writing a pending example.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4564336"/>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a:t>
            </a:r>
            <a:r>
              <a:rPr lang="en-US" baseline="0" dirty="0"/>
              <a:t> time returned to the documentation. Again, the </a:t>
            </a:r>
            <a:r>
              <a:rPr lang="en-US" baseline="0" dirty="0" err="1"/>
              <a:t>ChefSpec</a:t>
            </a:r>
            <a:r>
              <a:rPr lang="en-US" baseline="0" dirty="0"/>
              <a:t> documentation contains a lot of examples in the README and the examples directory. Using either of those find an example of an expectation expressing that a packaged is installed.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27206995"/>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47941588"/>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Expressing an expectation for the state of resources in the 'Resource Collection' uses a particular matcher. Express the name of the action joined together with the type of the resource and has the parameter that is the name of the resource.</a:t>
            </a:r>
          </a:p>
          <a:p>
            <a:endParaRPr lang="en-US" baseline="0" dirty="0"/>
          </a:p>
          <a:p>
            <a:r>
              <a:rPr lang="en-US" baseline="0" dirty="0"/>
              <a:t>The expectation defined here is slightly different than the previous example. In the first example the expect uses braces. This is Ruby's shorthand notation to represent a block. The reason in this expectation we want to use a block is that if the chef run were to raise an error we need to catch it. Catching it requires that we wrap the code we want to execute within a block.</a:t>
            </a:r>
          </a:p>
          <a:p>
            <a:endParaRPr lang="en-US" baseline="0" dirty="0"/>
          </a:p>
          <a:p>
            <a:r>
              <a:rPr lang="en-US" baseline="0" dirty="0"/>
              <a:t>Using the parenthesis is passing the '</a:t>
            </a:r>
            <a:r>
              <a:rPr lang="en-US" baseline="0" dirty="0" err="1"/>
              <a:t>chef_run</a:t>
            </a:r>
            <a:r>
              <a:rPr lang="en-US" baseline="0" dirty="0"/>
              <a:t>' helper as a parameter to the 'expect' method. In this instance we do not expect an error to take place and instead want to make assertions on the state of the chef run. If an error were to be raised the expectation would not catch it and instead of the expectation failing you would see an error message.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29502673"/>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are done writing this expectation and execute the test suite we see that we now have 2 examples that both pass.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70003116"/>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now have an expectation that expresses the state for the install recipe. But before we declare victory it is time to verify that the expectations truly are working.</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23774716"/>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a test passes and you have never seen it fail. How do you know it works? Without ever seeing a failure there is situation where we could be seeing a 'false positive'. This is because we did not develop this expectation with the test first. In this instance we have not done anything wrong. We simply need to ensure that the expectation we define will fail if we were to modify the code that we are testing.</a:t>
            </a:r>
          </a:p>
          <a:p>
            <a:endParaRPr lang="en-US" baseline="0" dirty="0"/>
          </a:p>
          <a:p>
            <a:r>
              <a:rPr lang="en-US" baseline="0" dirty="0"/>
              <a:t>To do that it is time for us to return to the recipe and modify it, mutate it, to ensure that the test fails.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9391254"/>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simple mutation is to</a:t>
            </a:r>
            <a:r>
              <a:rPr lang="en-US" baseline="0" dirty="0"/>
              <a:t> remove the resource by commenting it out or removing it. We could also choose to rename the name of the resource.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49758909"/>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822100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Type the specified command</a:t>
            </a:r>
            <a:r>
              <a:rPr lang="en-US" b="0" baseline="0" dirty="0"/>
              <a:t> </a:t>
            </a:r>
            <a:r>
              <a:rPr lang="en-US" baseline="0" dirty="0"/>
              <a:t>to apply the recipe file. Y</a:t>
            </a:r>
            <a:r>
              <a:rPr lang="en-US" dirty="0"/>
              <a:t>ou should see that a file named 'C:\</a:t>
            </a:r>
            <a:r>
              <a:rPr lang="en-US" dirty="0" err="1"/>
              <a:t>hello.txt</a:t>
            </a:r>
            <a:r>
              <a:rPr lang="en-US" dirty="0"/>
              <a:t>' was deleted.</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183343"/>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simple mutation is to</a:t>
            </a:r>
            <a:r>
              <a:rPr lang="en-US" baseline="0" dirty="0"/>
              <a:t> remove the resource by commenting it out or removing it. We could also choose to rename the name of the resource.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49758909"/>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a:t>
            </a:r>
            <a:r>
              <a:rPr lang="en-US" baseline="0" dirty="0"/>
              <a:t> that all the examples complete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5343095"/>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the final resulting</a:t>
            </a:r>
            <a:r>
              <a:rPr lang="en-US" baseline="0" dirty="0"/>
              <a:t> specification for only the service recipe. We defined two examples. One that states the expectation that the necessary service has been started. The other states the expectation that the necessary service has been enabled.</a:t>
            </a:r>
          </a:p>
          <a:p>
            <a:endParaRPr lang="en-US" baseline="0" dirty="0"/>
          </a:p>
          <a:p>
            <a:r>
              <a:rPr lang="en-US" baseline="0" dirty="0"/>
              <a:t>Instructor Note: We are showing the final concluding content and not the workflow.</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47585381"/>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Verifying</a:t>
            </a:r>
            <a:r>
              <a:rPr lang="en-US" baseline="0" dirty="0"/>
              <a:t> the examples we see three passing examples.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25794145"/>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a:t>
            </a:r>
            <a:r>
              <a:rPr lang="en-US" baseline="0" dirty="0"/>
              <a:t> '</a:t>
            </a:r>
            <a:r>
              <a:rPr lang="en-US" baseline="0" dirty="0" err="1"/>
              <a:t>rspec</a:t>
            </a:r>
            <a:r>
              <a:rPr lang="en-US" baseline="0" dirty="0"/>
              <a:t>' as we have during this and the last section has shown that we can provide a file and it will evaluate the examples within that file. Now that we have examples spread across multiple recipes it would be nice to be able to run them all at once. And actually that is how RSpec is designed to work by default. When you run '</a:t>
            </a:r>
            <a:r>
              <a:rPr lang="en-US" baseline="0" dirty="0" err="1"/>
              <a:t>rspec</a:t>
            </a:r>
            <a:r>
              <a:rPr lang="en-US" baseline="0" dirty="0"/>
              <a:t>' with no paths it will automatically find all specification files defined in the 'spec' directory.</a:t>
            </a:r>
          </a:p>
          <a:p>
            <a:endParaRPr lang="en-US" baseline="0" dirty="0"/>
          </a:p>
          <a:p>
            <a:r>
              <a:rPr lang="en-US" baseline="0" dirty="0"/>
              <a:t>It is important to note that all specification files must end with an '_</a:t>
            </a:r>
            <a:r>
              <a:rPr lang="en-US" baseline="0" dirty="0" err="1"/>
              <a:t>spec.rb</a:t>
            </a:r>
            <a:r>
              <a:rPr lang="en-US" baseline="0" dirty="0"/>
              <a:t>' for them to found by RSpec.</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96244903"/>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verify every example across all the recipe specification files. In this output we see '</a:t>
            </a:r>
            <a:r>
              <a:rPr lang="en-US" baseline="0" dirty="0" err="1"/>
              <a:t>rspec</a:t>
            </a:r>
            <a:r>
              <a:rPr lang="en-US" baseline="0" dirty="0"/>
              <a:t>' found 8 examples found all of them passing all within 4.29 seconds.</a:t>
            </a:r>
          </a:p>
          <a:p>
            <a:endParaRPr lang="en-US" baseline="0" dirty="0"/>
          </a:p>
          <a:p>
            <a:r>
              <a:rPr lang="en-US" baseline="0" dirty="0"/>
              <a:t>The execution time of RSpec varies based on the specifications, the version of </a:t>
            </a:r>
            <a:r>
              <a:rPr lang="en-US" baseline="0" dirty="0" err="1"/>
              <a:t>ChefSpec</a:t>
            </a:r>
            <a:r>
              <a:rPr lang="en-US" baseline="0" dirty="0"/>
              <a:t>, the power of the workstation, and the platform.</a:t>
            </a:r>
          </a:p>
          <a:p>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Let's have a discussion.</a:t>
            </a:r>
          </a:p>
          <a:p>
            <a:endParaRPr lang="en-US" baseline="0" dirty="0"/>
          </a:p>
          <a:p>
            <a:r>
              <a:rPr lang="en-US" baseline="0" dirty="0"/>
              <a:t>Instructor Note: This output was generated on a Amazon Web Services t1.micro running CentOS 6.9 installed with Chef DK 0.11.0.</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07802300"/>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96965812"/>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74177319"/>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now have the fastest feedback open source software can buy us! And right on time because it is time to refactor the cookbook again.</a:t>
            </a:r>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31400769"/>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will learn</a:t>
            </a:r>
            <a:r>
              <a:rPr lang="en-US" baseline="0" dirty="0"/>
              <a:t> how to refactor a cookbook to use node attributes, employ pry to set up break points in your code, and make changes with confidence.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89749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To test if that file was removed from the file system successfully we can run the following command.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29760630"/>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initially</a:t>
            </a:r>
            <a:r>
              <a:rPr lang="en-US" baseline="0" dirty="0"/>
              <a:t> set out to create a cookbook that was more modular we broke the concerns of the webserver into three different recipes. This would allow an opportunity for cookbook authors within our organization re-use components of the cookbook by including only the recipes that they want.</a:t>
            </a:r>
          </a:p>
          <a:p>
            <a:endParaRPr lang="en-US" baseline="0" dirty="0"/>
          </a:p>
          <a:p>
            <a:r>
              <a:rPr lang="en-US" baseline="0" dirty="0"/>
              <a:t>Sometimes you do not want to re-define an entire new recipe and simply want to provide a different name or version for the package; a single file path for the configuration file.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21067063"/>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Within each recipe we defined the resources  necessary to bring the webserver into the desired state. When we expressed these resources we did so with values that worked for this platform and version of the Operating System (OS).</a:t>
            </a:r>
          </a:p>
          <a:p>
            <a:endParaRPr lang="en-US" baseline="0" dirty="0"/>
          </a:p>
          <a:p>
            <a:r>
              <a:rPr lang="en-US" baseline="0" dirty="0"/>
              <a:t>The configuration recipe defined a file resource with a path to the location for the default HTML page. This path is hard-coded for this particular platform. If we had a situation where another cookbook or environment or role wanted to use this recipe but provide a custom value we could not do that unless we talk about making the file path a node attribute.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6422086"/>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Cookbooks</a:t>
            </a:r>
            <a:r>
              <a:rPr lang="en-US" baseline="0" dirty="0"/>
              <a:t> can define node attributes which are added to the node object after the initial discovery is done by </a:t>
            </a:r>
            <a:r>
              <a:rPr lang="en-US" baseline="0" dirty="0" err="1"/>
              <a:t>Ohai</a:t>
            </a:r>
            <a:r>
              <a:rPr lang="en-US" baseline="0" dirty="0"/>
              <a:t>. </a:t>
            </a:r>
            <a:r>
              <a:rPr lang="en-US" baseline="0" dirty="0" err="1"/>
              <a:t>Ohai</a:t>
            </a:r>
            <a:r>
              <a:rPr lang="en-US" baseline="0" dirty="0"/>
              <a:t> attributes are considered automatic and cannot be overwritten. However, the attributes defined in a cookbook can come in variety of levels. This allows for cookbooks to define a base value which another cookbook can replace when needed.</a:t>
            </a:r>
          </a:p>
          <a:p>
            <a:endParaRPr lang="en-US" baseline="0" dirty="0"/>
          </a:p>
          <a:p>
            <a:r>
              <a:rPr lang="en-US" baseline="0" dirty="0"/>
              <a:t>That is the kind of flexibility that we want to implement in our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79334605"/>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a:t>
            </a:r>
            <a:r>
              <a:rPr lang="en-US" baseline="0" dirty="0"/>
              <a:t> we will walk through refactoring the install recipe continuing to use our tests to prove that we have not caused a regression in recipes.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40110342"/>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have expectations in place we can start with a change to the install recipe. Here we are replacing the package name with a node attribute that we have yet to define in the attributes file.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3673216"/>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made a change. </a:t>
            </a:r>
            <a:r>
              <a:rPr lang="en-US" dirty="0"/>
              <a:t>Before</a:t>
            </a:r>
            <a:r>
              <a:rPr lang="en-US" baseline="0" dirty="0"/>
              <a:t> we define the node attribute we should run the tests.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76922067"/>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executin</a:t>
            </a:r>
            <a:r>
              <a:rPr lang="en-US" baseline="0" dirty="0"/>
              <a:t>g '</a:t>
            </a:r>
            <a:r>
              <a:rPr lang="en-US" baseline="0" dirty="0" err="1"/>
              <a:t>rspec</a:t>
            </a:r>
            <a:r>
              <a:rPr lang="en-US" baseline="0" dirty="0"/>
              <a:t>' against all the examples that we have defined we see a large number of failures. The failure summary will show us that the chef run failed with an error. This error is informing us that we attempted to retrieve an attribute from the node object that does not exist. All of the failures should be the same.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17749260"/>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 is time to create the attributes file and define the necessary attribute.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22902720"/>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'chef' tool is able to generate attributes. All it requires is the name of the file when you are inside the cookbook. We are currently inside the cookbook directory so now we need to give it a name.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87524903"/>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standard name for the attributes file is 'default'. This command will generate an attributes file named '</a:t>
            </a:r>
            <a:r>
              <a:rPr lang="en-US" baseline="0" dirty="0" err="1"/>
              <a:t>default.rb</a:t>
            </a:r>
            <a:r>
              <a:rPr lang="en-US" baseline="0" dirty="0"/>
              <a:t>' in the attributes directory.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81553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a:t>
            </a:r>
            <a:r>
              <a:rPr lang="en-US" baseline="0" dirty="0"/>
              <a:t> files is useful but when managing Windows systems we are often more concerned with managing the keys within the registry.</a:t>
            </a:r>
          </a:p>
          <a:p>
            <a:endParaRPr lang="en-US" baseline="0" dirty="0"/>
          </a:p>
          <a:p>
            <a:r>
              <a:rPr lang="en-US" baseline="0" dirty="0"/>
              <a:t>To help setup our system to be more ‘user friendly' we want to disable some of the User Access Control (UAC) features that are initially enabled on a Windows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45916358"/>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verify that by looking</a:t>
            </a:r>
            <a:r>
              <a:rPr lang="en-US" baseline="0" dirty="0"/>
              <a:t> in the attributes directory to see the file has been generated.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17021271"/>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a:t>
            </a:r>
            <a:r>
              <a:rPr lang="en-US" baseline="0" dirty="0"/>
              <a:t> is time to edit the attributes file and define the node attribute. Here we are defining the node attribute at the default level. Setting it to default will allow other cookbooks to override it if necessary.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87824103"/>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change should fix</a:t>
            </a:r>
            <a:r>
              <a:rPr lang="en-US" baseline="0" dirty="0"/>
              <a:t> all the examples that we broke when we used the node attribute without having defined it.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7498144"/>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results here show all the examples pass.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61126872"/>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a:t>
            </a:r>
            <a:r>
              <a:rPr lang="en-US" baseline="0" dirty="0"/>
              <a:t> the expectations having been met we can confidently say that the cookbook has been refactored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8788553"/>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process of</a:t>
            </a:r>
            <a:r>
              <a:rPr lang="en-US" baseline="0" dirty="0"/>
              <a:t> implementing the use of the node attribute in the recipe or in the attributes file we could have made a mistake. We proved that the examples would have caught the error. </a:t>
            </a:r>
          </a:p>
          <a:p>
            <a:endParaRPr lang="en-US" baseline="0" dirty="0"/>
          </a:p>
          <a:p>
            <a:r>
              <a:rPr lang="en-US" baseline="0" dirty="0"/>
              <a:t>What if an error occurred and we were unable to find it? Occasionally you will implement a change wrong and then find yourself staring at the failing expectations wondering what is wrong.</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2996366"/>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typo that</a:t>
            </a:r>
            <a:r>
              <a:rPr lang="en-US" baseline="0" dirty="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06807902"/>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situation where our mental model of the state of things is different than the actual model of execution. The benefit of tests is that it allows us to express the expectations about the model of how the execution should run. Testing is like a experiment: </a:t>
            </a:r>
            <a:r>
              <a:rPr lang="en-US" dirty="0"/>
              <a:t>setup; execute; verify.</a:t>
            </a:r>
          </a:p>
          <a:p>
            <a:endParaRPr lang="en-US" baseline="0" dirty="0"/>
          </a:p>
          <a:p>
            <a:r>
              <a:rPr lang="en-US" baseline="0" dirty="0"/>
              <a:t>That feedback is not very interactive. There are moments where you want to be to stop the execution at a particular point and ask some questions.</a:t>
            </a:r>
          </a:p>
          <a:p>
            <a:endParaRPr lang="en-US" dirty="0"/>
          </a:p>
          <a:p>
            <a:r>
              <a:rPr lang="en-US" dirty="0"/>
              <a:t> </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4516213"/>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situation is one in which we want to use a tool called a debugger. Debuggers allow us to set up points where the execution flow will pause and allow us, the user, to interact with the system within the current context of where the execution paused.</a:t>
            </a:r>
          </a:p>
          <a:p>
            <a:endParaRPr lang="en-US" baseline="0" dirty="0"/>
          </a:p>
          <a:p>
            <a:r>
              <a:rPr lang="en-US" baseline="0" dirty="0"/>
              <a:t>Ruby has a well supported debugger project named 'Pry'. 'Pry' is a Ruby gem that is already installed in the Chef Development Kit (Chef DK).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04639286"/>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using</a:t>
            </a:r>
            <a:r>
              <a:rPr lang="en-US" baseline="0" dirty="0"/>
              <a:t> Pry we need to create an issue for ourselves to troubleshoot. Doing so will allow us to see some of the power of Pry.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78894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are defining a variable named '</a:t>
            </a:r>
            <a:r>
              <a:rPr lang="en-US" baseline="0" dirty="0" err="1"/>
              <a:t>system_policies</a:t>
            </a:r>
            <a:r>
              <a:rPr lang="en-US" baseline="0" dirty="0"/>
              <a:t>'. With Ruby you can define variables instantly whenever you need them. Here we define this variable to store our registry key in case we need to use the same registry key to set more values.</a:t>
            </a:r>
          </a:p>
          <a:p>
            <a:endParaRPr lang="en-US" baseline="0" dirty="0"/>
          </a:p>
          <a:p>
            <a:r>
              <a:rPr lang="en-US" baseline="0" dirty="0"/>
              <a:t>Instructor Note: The lab that follows this group exercise will use the same registry key so the learner will need to use the variable. The use of the variable here also makes the column length smaller so that the font size on the slide can remain at a reasonable size without the content breaking across multiple lines.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03182084"/>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typo that</a:t>
            </a:r>
            <a:r>
              <a:rPr lang="en-US" baseline="0" dirty="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23418225"/>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Pry</a:t>
            </a:r>
            <a:r>
              <a:rPr lang="en-US" baseline="0" dirty="0"/>
              <a:t> you first have to specify a require statement. The require here will look for a file name 'pry' give up on finding it locally and then look for the file inside all of the installed gems.</a:t>
            </a:r>
          </a:p>
          <a:p>
            <a:endParaRPr lang="en-US" baseline="0" dirty="0"/>
          </a:p>
          <a:p>
            <a:r>
              <a:rPr lang="en-US" baseline="0" dirty="0"/>
              <a:t>After the Pry code is loaded we access a method named 'binding' and then ask it to run 'pry'. 'binding' is a special method in Ruby that is like gaining access to the DNA of the current context. Pry, after it is loaded, will add the 'pry' method to the binding object to allow us the ability to setup a break point.</a:t>
            </a:r>
          </a:p>
          <a:p>
            <a:endParaRPr lang="en-US" baseline="0" dirty="0"/>
          </a:p>
          <a:p>
            <a:r>
              <a:rPr lang="en-US" baseline="0" dirty="0"/>
              <a:t>Wherever we want to set a breakpoint we can place these two lines.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43404920"/>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breakpoint cannot break itself. We need to execute the code to cause the execution to pause. The best way to do that is execute the tests that we have defined.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05445758"/>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execute the tests for the install specification so that it will process that recipe. After a moment of normal execution the flow will pause and you will be shown where in the code the execution has paused. Along the top is the name of the file with the line number where it is paused. Below is a source code listing line-by-line before and after the breakpoint.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22781678"/>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Below</a:t>
            </a:r>
            <a:r>
              <a:rPr lang="en-US" baseline="0" dirty="0"/>
              <a:t> the summary of the code around the breakpoint is a prompt. Pry launches a Read-</a:t>
            </a:r>
            <a:r>
              <a:rPr lang="en-US" baseline="0" dirty="0" err="1"/>
              <a:t>Eval</a:t>
            </a:r>
            <a:r>
              <a:rPr lang="en-US" baseline="0" dirty="0"/>
              <a:t>-Print-Loop (REPL). At this prompt we can type in a number of commands and any Ruby code.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73662631"/>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provided by Pry is probably the 'help' command. Within the results of this you will see all the</a:t>
            </a:r>
            <a:r>
              <a:rPr lang="en-US" baseline="0" dirty="0"/>
              <a:t> commands available. The help will display in a scrolling page like a Linux man page. To escape out of the help output and return to being able to type in commands you will need to enter the keystrokes ':q'</a:t>
            </a:r>
          </a:p>
          <a:p>
            <a:endParaRPr lang="en-US" baseline="0" dirty="0"/>
          </a:p>
          <a:p>
            <a:r>
              <a:rPr lang="en-US" baseline="0" dirty="0"/>
              <a:t>Instructor Note: This content introduces Pry but will not go into explaining all of the different features.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10121624"/>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at the prompt you can enter in any code that you would normally write within the recipe. In this case we can start to examine the node object to see that the node object does not have the top-level attribute set as we expected.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74809450"/>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interactive session allows us to verify the actual state quickly. When it does not match our mental model we can try multiple hypothesizes quickly. Here we may return back to the attribute file and copy the text within the attribute and attempt this again and see what is actually going on</a:t>
            </a:r>
            <a:r>
              <a:rPr lang="en-US" baseline="0" dirty="0" smtClean="0"/>
              <a:t>.</a:t>
            </a:r>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47337689"/>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a:t>
            </a:r>
            <a:r>
              <a:rPr lang="en-US" baseline="0" dirty="0"/>
              <a:t> are satisfied with what you have discovered it is time to exit. Pry provides two versions of exit:</a:t>
            </a:r>
          </a:p>
          <a:p>
            <a:endParaRPr lang="en-US" baseline="0" dirty="0"/>
          </a:p>
          <a:p>
            <a:r>
              <a:rPr lang="en-US" baseline="0" dirty="0"/>
              <a:t>'exit' which will resume the execution and stop at any other breakpoints along the way.</a:t>
            </a:r>
          </a:p>
          <a:p>
            <a:r>
              <a:rPr lang="en-US" baseline="0" dirty="0"/>
              <a:t>'exit!' which halts the execution immediately and returns you to your shell.</a:t>
            </a:r>
          </a:p>
          <a:p>
            <a:endParaRPr lang="en-US" baseline="0" dirty="0"/>
          </a:p>
          <a:p>
            <a:r>
              <a:rPr lang="en-US" baseline="0" dirty="0"/>
              <a:t>In this situation we want to halt the execution immediately as we have discovered the issue.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06593247"/>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a:t>
            </a:r>
            <a:r>
              <a:rPr lang="en-US" baseline="0" dirty="0"/>
              <a:t> discovered the issue in this scenario it is time to remove the breakpoint and restore the attributes code back to its correct state.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54153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policy is now defined in the recipe. It is time to apply that policy to the workstation.</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9143252"/>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typo that</a:t>
            </a:r>
            <a:r>
              <a:rPr lang="en-US" baseline="0" dirty="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26468672"/>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a:t>
            </a:r>
            <a:r>
              <a:rPr lang="en-US" baseline="0" dirty="0"/>
              <a:t> your turn. Two recipes remain that I want you to refactor to use attributes. Follow the same workflow you used here. As a bonus try using Pry again to reinforce setting it up and navigating through the execution flow with it.</a:t>
            </a:r>
            <a:endParaRPr lang="en-US" dirty="0"/>
          </a:p>
          <a:p>
            <a:endParaRPr lang="en-US" dirty="0"/>
          </a:p>
          <a:p>
            <a:r>
              <a:rPr lang="en-US" dirty="0"/>
              <a:t>Instructor Note: Allow 10 minutes to complete this exercise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49294571"/>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review the refactoring of the service resource. You returned first to the service resource in the service recipe and specify a node attribute that will give you the service name.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79076372"/>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executed the tests against all the recipes or the specific service recipe. A large set of errors appear as we saw last time. The error is telling us to define the node attribute.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87484628"/>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typo that</a:t>
            </a:r>
            <a:r>
              <a:rPr lang="en-US" baseline="0" dirty="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26468672"/>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executed the tests again and saw all the expectation have been met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01672504"/>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review the refactoring of the service resource. You returned first to the service resource in the service recipe and specify a node attribute that will give you the service name.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11873053"/>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executed the tests against all the recipes or the specific service recipe. A large set of errors appear as we saw last time. The error is telling us to define the node attribute.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61799335"/>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typo that</a:t>
            </a:r>
            <a:r>
              <a:rPr lang="en-US" baseline="0" dirty="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26468672"/>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executed the tests again and saw all the expectation have been met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40184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200" dirty="0"/>
              <a:t>Chef can automate how you build, deploy, and manage your infrastructure. Your infrastructure becomes as </a:t>
            </a:r>
            <a:r>
              <a:rPr lang="en-US" sz="1200" dirty="0" err="1"/>
              <a:t>versionable</a:t>
            </a:r>
            <a:r>
              <a:rPr lang="en-US" sz="1200" dirty="0"/>
              <a:t>, testable, and repeatable as application code enabling you to automate the process of configuring, deploying and scaling servers and applications</a:t>
            </a:r>
          </a:p>
          <a:p>
            <a:endParaRPr lang="en-US" sz="1200"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1590623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Type the specified command</a:t>
            </a:r>
            <a:r>
              <a:rPr lang="en-US" b="0" baseline="0" dirty="0"/>
              <a:t> </a:t>
            </a:r>
            <a:r>
              <a:rPr lang="en-US" baseline="0" dirty="0"/>
              <a:t>to apply the recipe file. This should make a change to the registry key.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76141411"/>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Now you have</a:t>
            </a:r>
            <a:r>
              <a:rPr lang="en-US" baseline="0" dirty="0"/>
              <a:t> completely refactored the resources in the cookbook to use node attributes.</a:t>
            </a:r>
          </a:p>
          <a:p>
            <a:endParaRPr lang="en-US" baseline="0" dirty="0"/>
          </a:p>
          <a:p>
            <a:r>
              <a:rPr lang="en-US" baseline="0" dirty="0"/>
              <a:t>Let's have a discussion.</a:t>
            </a:r>
          </a:p>
          <a:p>
            <a:endParaRPr lang="en-US" baseline="0" dirty="0"/>
          </a:p>
          <a:p>
            <a:r>
              <a:rPr lang="en-US" baseline="0" dirty="0"/>
              <a:t>Instructor Note: We did not review the configuration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93639062"/>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42419852"/>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705112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Changing</a:t>
            </a:r>
            <a:r>
              <a:rPr lang="en-US" baseline="0" dirty="0"/>
              <a:t> the previous registry key only disables some of UAC. To finish the work return to the recipe file that you created and add another registry resource with the following values.</a:t>
            </a:r>
            <a:endParaRPr lang="en-US" dirty="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Instructor</a:t>
            </a:r>
            <a:r>
              <a:rPr lang="en-US" baseline="0" dirty="0"/>
              <a:t> Note: Allow 10 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324364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the final recipe that contains the two registry keys. This new registry key uses the same variable that we defined before and sets a different values to disable the consent prompt.</a:t>
            </a:r>
          </a:p>
          <a:p>
            <a:endParaRPr lang="en-US" baseline="0" dirty="0"/>
          </a:p>
          <a:p>
            <a:r>
              <a:rPr lang="en-US" baseline="0" dirty="0"/>
              <a:t>Instructor Note: The previous registry key resource is represented here with a comment to allow more space for the new registry key being added.</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846640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Type the specified command</a:t>
            </a:r>
            <a:r>
              <a:rPr lang="en-US" b="0" baseline="0" dirty="0"/>
              <a:t> </a:t>
            </a:r>
            <a:r>
              <a:rPr lang="en-US" baseline="0" dirty="0"/>
              <a:t>to apply the recipe file. The first registry key should report that it is up-to-date. The second registry key will be updated to disable the consent prompt.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236040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these four questions:</a:t>
            </a:r>
          </a:p>
          <a:p>
            <a:endParaRPr lang="en-US" dirty="0"/>
          </a:p>
          <a:p>
            <a:pPr marL="171450" indent="-171450">
              <a:buFont typeface="Arial" panose="020B0604020202020204" pitchFamily="34" charset="0"/>
              <a:buChar char="•"/>
            </a:pPr>
            <a:r>
              <a:rPr lang="en-US" dirty="0"/>
              <a:t>What is a resource?</a:t>
            </a:r>
          </a:p>
          <a:p>
            <a:pPr marL="171450" indent="-171450">
              <a:buFont typeface="Arial" panose="020B0604020202020204" pitchFamily="34" charset="0"/>
              <a:buChar char="•"/>
            </a:pPr>
            <a:r>
              <a:rPr lang="en-US" dirty="0"/>
              <a:t>What are some other possible examples of resources?</a:t>
            </a:r>
          </a:p>
          <a:p>
            <a:pPr marL="171450" indent="-171450">
              <a:buFont typeface="Arial" panose="020B0604020202020204" pitchFamily="34" charset="0"/>
              <a:buChar char="•"/>
            </a:pPr>
            <a:r>
              <a:rPr lang="en-US" dirty="0"/>
              <a:t>How did the examples resources we wrote describe the desired state of an element of our infrastructure?</a:t>
            </a:r>
          </a:p>
          <a:p>
            <a:pPr marL="171450" indent="-171450">
              <a:buFont typeface="Arial" panose="020B0604020202020204" pitchFamily="34" charset="0"/>
              <a:buChar char="•"/>
            </a:pPr>
            <a:r>
              <a:rPr lang="en-US" dirty="0"/>
              <a:t>What does it mean for a resource to be a statement of configuration policy?</a:t>
            </a:r>
          </a:p>
          <a:p>
            <a:endParaRPr lang="en-US" dirty="0"/>
          </a:p>
          <a:p>
            <a:r>
              <a:rPr lang="en-US" dirty="0"/>
              <a:t>With your answers, turn to another person</a:t>
            </a:r>
            <a:r>
              <a:rPr lang="en-US" baseline="0" dirty="0"/>
              <a:t> </a:t>
            </a:r>
            <a:r>
              <a:rPr lang="en-US" dirty="0"/>
              <a:t>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answer for you?</a:t>
            </a:r>
          </a:p>
          <a:p>
            <a:endParaRPr lang="en-US" dirty="0"/>
          </a:p>
          <a:p>
            <a:r>
              <a:rPr lang="en-US" dirty="0"/>
              <a:t>About anything or specifically about:</a:t>
            </a:r>
            <a:r>
              <a:rPr lang="en-US" baseline="0" dirty="0"/>
              <a:t> </a:t>
            </a:r>
            <a:r>
              <a:rPr lang="en-US" dirty="0"/>
              <a:t>chef-client;</a:t>
            </a:r>
            <a:r>
              <a:rPr lang="en-US" baseline="0" dirty="0"/>
              <a:t> </a:t>
            </a:r>
            <a:r>
              <a:rPr lang="en-US" dirty="0"/>
              <a:t>resources</a:t>
            </a:r>
            <a:r>
              <a:rPr lang="en-US" baseline="0" dirty="0"/>
              <a:t>; </a:t>
            </a:r>
            <a:r>
              <a:rPr lang="en-US" dirty="0"/>
              <a:t>a resources default action and default properties</a:t>
            </a:r>
            <a:r>
              <a:rPr lang="en-US"/>
              <a:t>;</a:t>
            </a:r>
            <a:r>
              <a:rPr lang="en-US" baseline="0"/>
              <a:t> and </a:t>
            </a:r>
            <a:r>
              <a:rPr lang="en-US"/>
              <a:t>Test </a:t>
            </a:r>
            <a:r>
              <a:rPr lang="en-US" dirty="0"/>
              <a:t>and Repair</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186863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mn-ea"/>
                <a:cs typeface="Arial" panose="020B0604020202020204" pitchFamily="34" charset="0"/>
              </a:rPr>
              <a:t> to </a:t>
            </a:r>
            <a:r>
              <a:rPr lang="en-US" sz="1200" kern="1200" dirty="0">
                <a:solidFill>
                  <a:schemeClr val="tx1"/>
                </a:solidFill>
                <a:effectLst/>
                <a:latin typeface="Arial" panose="020B0604020202020204" pitchFamily="34" charset="0"/>
                <a:ea typeface="+mn-ea"/>
                <a:cs typeface="Arial" panose="020B0604020202020204" pitchFamily="34" charset="0"/>
              </a:rPr>
              <a:t>use generate a Chef cookbook and define a</a:t>
            </a:r>
            <a:r>
              <a:rPr lang="en-US" sz="1200" kern="1200" baseline="0" dirty="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621226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r>
              <a:rPr lang="en-US" dirty="0"/>
              <a:t>1. Recipes</a:t>
            </a:r>
            <a:r>
              <a:rPr lang="en-US" baseline="0" dirty="0"/>
              <a:t> on their own would be difficult to manage. Imagine handing a copy of a recipe that you develop to an individual. A few weeks later they come back to you and ask you why it no longer works. If you had made a number of changes since the last time you talked with them how do you know which version you gave them? Adding a version number and a README would allow you to better document the features of a particular recipe.</a:t>
            </a:r>
            <a:endParaRPr lang="en-US" dirty="0"/>
          </a:p>
          <a:p>
            <a:r>
              <a:rPr lang="en-US" dirty="0"/>
              <a:t>2. When developing recipes it</a:t>
            </a:r>
            <a:r>
              <a:rPr lang="en-US" baseline="0" dirty="0"/>
              <a:t> is important to consider using a version control solution that allows us to track the changes that we make.</a:t>
            </a:r>
          </a:p>
          <a:p>
            <a:r>
              <a:rPr lang="en-US" dirty="0"/>
              <a:t>3. The recipe that you put together to disable</a:t>
            </a:r>
            <a:r>
              <a:rPr lang="en-US" baseline="0" dirty="0"/>
              <a:t> UAC showed that Chef is powerful enough to manage the registry. Chef is powerful enough to install and configure a web server.</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768813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t>Chef is a large set of tools that are able to be used on multiple platforms and in numerous configurations. We will have time to only explore some of its most fundamental pieces.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t>Learning Chef is like learning a language. You will reach fluency very fast but it will take practice until you become comfortable.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p>
          <a:p>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35260911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Before we answer that question, let’s talk about collaboration.</a:t>
            </a:r>
            <a:r>
              <a:rPr lang="en-US" baseline="0" dirty="0"/>
              <a:t> Usually, none of us work in a vacuum, and it’s important that systems are in place to make collaboration easier.  One such system is versioning.  Versioning will make it easier to share the recipes that we create.</a:t>
            </a:r>
          </a:p>
          <a:p>
            <a:endParaRPr lang="en-US" baseline="0" dirty="0"/>
          </a:p>
          <a:p>
            <a:r>
              <a:rPr lang="en-US" baseline="0" dirty="0"/>
              <a:t>A versioning system should include:</a:t>
            </a:r>
          </a:p>
          <a:p>
            <a:endParaRPr lang="en-US" baseline="0" dirty="0"/>
          </a:p>
          <a:p>
            <a:r>
              <a:rPr lang="en-US" baseline="0" dirty="0"/>
              <a:t>A Central Repository into which all the developers publish their work.</a:t>
            </a:r>
          </a:p>
          <a:p>
            <a:r>
              <a:rPr lang="en-US" baseline="0" dirty="0"/>
              <a:t>Each revision should be stored as a new version.</a:t>
            </a:r>
          </a:p>
          <a:p>
            <a:endParaRPr lang="en-US" baseline="0"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27765215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learn.chef.io</a:t>
            </a:r>
            <a:r>
              <a:rPr lang="en-US" dirty="0"/>
              <a:t>/modules/version-control#/</a:t>
            </a:r>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21038001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setup recipe now installs everything we currently need on our workstation. </a:t>
            </a:r>
          </a:p>
          <a:p>
            <a:endParaRPr lang="en-US" baseline="0" dirty="0"/>
          </a:p>
          <a:p>
            <a:r>
              <a:rPr lang="en-US" baseline="0" dirty="0"/>
              <a:t>But before we throw this recipe file into a directory with our other scripts we should look at a concept in Chef called a cookbook.</a:t>
            </a:r>
          </a:p>
          <a:p>
            <a:endParaRPr lang="en-US" baseline="0" dirty="0"/>
          </a:p>
          <a:p>
            <a:r>
              <a:rPr lang="en-US" baseline="0" dirty="0"/>
              <a:t>What is a cookbook? How do we create one? Let's ask 'chef'.</a:t>
            </a:r>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46073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context</a:t>
            </a:r>
            <a:r>
              <a:rPr lang="en-US"/>
              <a:t>, 'chef' </a:t>
            </a:r>
            <a:r>
              <a:rPr lang="en-US" dirty="0"/>
              <a:t>is a command,</a:t>
            </a:r>
            <a:r>
              <a:rPr lang="en-US" baseline="0" dirty="0"/>
              <a:t> not the company.</a:t>
            </a:r>
          </a:p>
          <a:p>
            <a:endParaRPr lang="en-US" baseline="0" dirty="0"/>
          </a:p>
          <a:p>
            <a:r>
              <a:rPr lang="en-US" baseline="0" dirty="0"/>
              <a:t>What's the best way to learn Chef? Use Chef. We want you to literally run '</a:t>
            </a:r>
            <a:r>
              <a:rPr lang="en-US" b="0" baseline="0" dirty="0"/>
              <a:t>chef'</a:t>
            </a:r>
            <a:r>
              <a:rPr lang="en-US" baseline="0" dirty="0"/>
              <a:t>.</a:t>
            </a:r>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947160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'chef'</a:t>
            </a:r>
            <a:r>
              <a:rPr lang="en-US" dirty="0"/>
              <a:t> is a command-line application that does quite a few things. The most important thing to us right now is its ability to generate cookbooks and components.</a:t>
            </a:r>
          </a:p>
          <a:p>
            <a:endParaRPr lang="en-US" dirty="0"/>
          </a:p>
          <a:p>
            <a:r>
              <a:rPr lang="en-US" dirty="0"/>
              <a:t>Alright.</a:t>
            </a:r>
            <a:r>
              <a:rPr lang="en-US" baseline="0" dirty="0"/>
              <a:t> So 'chef' can generate a cookbook. But what is the purpose of a cookbook? That sounds like we should read the documentation.</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617813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that you learn to read the Chef documentation. Let's look up cookbooks in Chef's documentation. Visit the docs page on cookbooks and read the first three paragraphs.</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A cookbook is a structure that contains recipes. It also contains a number of other things--but right now we are most interested in a finding a home for our recipes, giving them a version, and providing a README to help describe them.</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99625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6535709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you are in this directory </a:t>
            </a:r>
            <a:r>
              <a:rPr lang="en-US" b="0" dirty="0"/>
              <a:t>`C:\Users\Administrator&gt;` before running this command.</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Tree>
    <p:extLst>
      <p:ext uri="{BB962C8B-B14F-4D97-AF65-F5344CB8AC3E}">
        <p14:creationId xmlns:p14="http://schemas.microsoft.com/office/powerpoint/2010/main" val="36364561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Let's examine the '</a:t>
            </a:r>
            <a:r>
              <a:rPr lang="en-US" b="0" dirty="0">
                <a:latin typeface="Courier New" panose="02070309020205020404" pitchFamily="49" charset="0"/>
              </a:rPr>
              <a:t>chef generate' </a:t>
            </a:r>
            <a:r>
              <a:rPr lang="en-US" dirty="0"/>
              <a:t>command. We can</a:t>
            </a:r>
            <a:r>
              <a:rPr lang="en-US" baseline="0" dirty="0"/>
              <a:t> </a:t>
            </a:r>
            <a:r>
              <a:rPr lang="en-US" dirty="0"/>
              <a:t>see that the command is capable of generating a large number of different things for us. It looks like if we want to generate a cookbook we're going to need to use 'chef generate cookbook'.</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997510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ask the 'chef generate cookbook' command for help to see how it is used.</a:t>
            </a:r>
          </a:p>
          <a:p>
            <a:endParaRPr lang="en-US" dirty="0"/>
          </a:p>
          <a:p>
            <a:r>
              <a:rPr lang="en-US" dirty="0"/>
              <a:t>To generate a cookbook, all we have to do is provide it with a name.</a:t>
            </a:r>
          </a:p>
          <a:p>
            <a:endParaRPr lang="en-US" dirty="0"/>
          </a:p>
          <a:p>
            <a:r>
              <a:rPr lang="en-US" baseline="0" dirty="0"/>
              <a:t>T</a:t>
            </a:r>
            <a:r>
              <a:rPr lang="en-US" dirty="0"/>
              <a:t>here are two hard things in Computer Science and one of those is giving something a name.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55511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r>
              <a:rPr lang="en-US" sz="1200" b="1" dirty="0"/>
              <a:t>Ask Me Anything</a:t>
            </a:r>
            <a:r>
              <a:rPr lang="en-US" sz="1200" dirty="0"/>
              <a:t>: All of us are coming here with </a:t>
            </a:r>
            <a:r>
              <a:rPr lang="en-US" sz="1200" i="1" dirty="0"/>
              <a:t>unique </a:t>
            </a:r>
            <a:r>
              <a:rPr lang="en-US" sz="1200" dirty="0"/>
              <a:t>experiences and from </a:t>
            </a:r>
            <a:r>
              <a:rPr lang="en-US" sz="1200" i="1" dirty="0"/>
              <a:t>unique </a:t>
            </a:r>
            <a:r>
              <a:rPr lang="en-US" sz="1200" dirty="0"/>
              <a:t>teams that are using Chef in </a:t>
            </a:r>
            <a:r>
              <a:rPr lang="en-US" sz="1200" i="1" dirty="0"/>
              <a:t>unique </a:t>
            </a:r>
            <a:r>
              <a:rPr lang="en-US" sz="1200" dirty="0"/>
              <a:t>ways. It is important that we answer your questions and set you on the path to find more.</a:t>
            </a:r>
          </a:p>
          <a:p>
            <a:endParaRPr lang="en-US" sz="1200" dirty="0"/>
          </a:p>
          <a:p>
            <a:r>
              <a:rPr lang="en-US" sz="1200" b="1" dirty="0"/>
              <a:t>Break It</a:t>
            </a:r>
            <a:r>
              <a:rPr lang="en-US" sz="1200" dirty="0"/>
              <a:t>: If everything works the first time go back and make some changes. Break it! It's rare that you have a safe space like this to explore. Sometimes its more important to know what something looks like when it does not work than when it does work.</a:t>
            </a:r>
          </a:p>
          <a:p>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16769617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you covered. Call the cookbook </a:t>
            </a:r>
            <a:r>
              <a:rPr lang="en-US" i="1" dirty="0"/>
              <a:t>workstation</a:t>
            </a:r>
            <a:r>
              <a:rPr lang="en-US" dirty="0"/>
              <a:t>. That's a generic enough name.</a:t>
            </a:r>
          </a:p>
          <a:p>
            <a:endParaRPr lang="en-US" dirty="0"/>
          </a:p>
          <a:p>
            <a:r>
              <a:rPr lang="en-US" dirty="0"/>
              <a:t>We want you to use </a:t>
            </a:r>
            <a:r>
              <a:rPr lang="en-US" b="0" dirty="0"/>
              <a:t>'</a:t>
            </a:r>
            <a:r>
              <a:rPr lang="en-US" b="0" dirty="0">
                <a:latin typeface="Courier New" panose="02070309020205020404" pitchFamily="49" charset="0"/>
              </a:rPr>
              <a:t>chef generate' </a:t>
            </a:r>
            <a:r>
              <a:rPr lang="en-US" dirty="0"/>
              <a:t>to generate a cookbook named </a:t>
            </a:r>
            <a:r>
              <a:rPr lang="en-US" i="1" dirty="0"/>
              <a:t>workstation</a:t>
            </a:r>
            <a:r>
              <a:rPr lang="en-US" dirty="0"/>
              <a: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080126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Aren't you curious what's inside it? Let's take a look with the help of the '</a:t>
            </a:r>
            <a:r>
              <a:rPr lang="en-US" b="1" dirty="0">
                <a:latin typeface="Courier New" panose="02070309020205020404" pitchFamily="49" charset="0"/>
              </a:rPr>
              <a:t>tree'</a:t>
            </a:r>
            <a:r>
              <a:rPr lang="en-US" dirty="0"/>
              <a:t> command. If we provide '</a:t>
            </a:r>
            <a:r>
              <a:rPr lang="en-US" b="1" dirty="0">
                <a:latin typeface="Courier New" panose="02070309020205020404" pitchFamily="49" charset="0"/>
              </a:rPr>
              <a:t>tree'</a:t>
            </a:r>
            <a:r>
              <a:rPr lang="en-US" dirty="0"/>
              <a:t> with a path we will see all the visible files in the specified directory.</a:t>
            </a:r>
          </a:p>
          <a:p>
            <a:endParaRPr lang="en-US" dirty="0"/>
          </a:p>
          <a:p>
            <a:r>
              <a:rPr lang="en-US" dirty="0"/>
              <a:t>So the chef cookbook generator created an outline of a cookbook with a number of default files and folders. The first one we'll focus on is the README.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204121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cookbooks that </a:t>
            </a:r>
            <a:r>
              <a:rPr lang="en-US" b="0" dirty="0"/>
              <a:t>'chef' </a:t>
            </a:r>
            <a:r>
              <a:rPr lang="en-US" dirty="0"/>
              <a:t>will generate for you will include a default README file. The extension </a:t>
            </a:r>
            <a:r>
              <a:rPr lang="en-US" b="0" i="0" dirty="0">
                <a:latin typeface="Courier New" panose="02070309020205020404" pitchFamily="49" charset="0"/>
              </a:rPr>
              <a:t>.md </a:t>
            </a:r>
            <a:r>
              <a:rPr lang="en-US" dirty="0"/>
              <a:t>means that the file is a markdown file. </a:t>
            </a:r>
          </a:p>
          <a:p>
            <a:endParaRPr lang="en-US" dirty="0"/>
          </a:p>
          <a:p>
            <a:r>
              <a:rPr lang="en-US" dirty="0"/>
              <a:t>Markdown files are text documents that use various punctuation characters to provide formatting. They are meant to be easily readable by humans and can be easily be rendered as HTML or other formats by computers.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437069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cookbook also has a metadata file.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6351756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ruby file that contains its own domain specific language (DSL) for describing the details about the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551512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t>
            </a:r>
            <a:r>
              <a:rPr lang="en-US" b="0" dirty="0"/>
              <a:t>view</a:t>
            </a:r>
            <a:r>
              <a:rPr lang="en-US" b="1" dirty="0"/>
              <a:t> </a:t>
            </a:r>
            <a:r>
              <a:rPr lang="en-US" dirty="0"/>
              <a:t>the contents of your new cookbook's metadata, you'll see a number of details that help describe the cookbook:</a:t>
            </a:r>
          </a:p>
          <a:p>
            <a:endParaRPr lang="en-US" dirty="0"/>
          </a:p>
          <a:p>
            <a:r>
              <a:rPr lang="en-US" dirty="0"/>
              <a:t>The name of the cookbook, its maintainer, a way to reach them, how the cookbook is licensed, descriptions, and the cookbook's version number.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6776911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cookbook also has a folder named </a:t>
            </a:r>
            <a:r>
              <a:rPr lang="en-US" i="1" dirty="0"/>
              <a:t>recipes</a:t>
            </a:r>
            <a:r>
              <a:rPr lang="en-US" dirty="0"/>
              <a:t>. This is where we store the recipes in our cookbook. You'll see that the generator created a default recipe in our cookbook. What does it do?</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217676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contents of the default recipe you'll find it's empty except for some ruby comments. </a:t>
            </a:r>
          </a:p>
          <a:p>
            <a:endParaRPr lang="en-US" dirty="0"/>
          </a:p>
          <a:p>
            <a:r>
              <a:rPr lang="en-US" dirty="0"/>
              <a:t>A cookbook doesn't have to have a default recipe but most every cookbook has one. It's called </a:t>
            </a:r>
            <a:r>
              <a:rPr lang="en-US" i="1" dirty="0"/>
              <a:t>default</a:t>
            </a:r>
            <a:r>
              <a:rPr lang="en-US" dirty="0"/>
              <a:t> because when you think of a cookbook, it is probably the recipe that defines the most common configuration policy.</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829447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a:t>
            </a:r>
            <a:r>
              <a:rPr lang="en-US" baseline="0" dirty="0"/>
              <a:t> Home directory, </a:t>
            </a:r>
            <a:r>
              <a:rPr lang="en-US" dirty="0"/>
              <a:t>move your 'disable-</a:t>
            </a:r>
            <a:r>
              <a:rPr lang="en-US" dirty="0" err="1"/>
              <a:t>uac.rb</a:t>
            </a:r>
            <a:r>
              <a:rPr lang="en-US" dirty="0"/>
              <a:t>' recipe to the workstation cookbook and place it alongside our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46083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your</a:t>
            </a:r>
            <a:r>
              <a:rPr lang="en-US" baseline="0" dirty="0"/>
              <a:t> last challenge: Deploying a Web Server with Chef.</a:t>
            </a:r>
            <a:endParaRPr lang="en-US" dirty="0"/>
          </a:p>
          <a:p>
            <a:endParaRPr lang="en-US" dirty="0"/>
          </a:p>
          <a:p>
            <a:r>
              <a:rPr lang="en-US" dirty="0"/>
              <a:t>We</a:t>
            </a:r>
            <a:r>
              <a:rPr lang="en-US" baseline="0" dirty="0"/>
              <a:t> need a cookbook named '</a:t>
            </a:r>
            <a:r>
              <a:rPr lang="en-US" baseline="0" dirty="0" err="1"/>
              <a:t>myiis</a:t>
            </a:r>
            <a:r>
              <a:rPr lang="en-US" baseline="0" dirty="0"/>
              <a:t>' that has a server recipe. Within that server recipe we need to use a </a:t>
            </a:r>
            <a:r>
              <a:rPr lang="en-US" baseline="0" dirty="0" err="1"/>
              <a:t>powershell_script</a:t>
            </a:r>
            <a:r>
              <a:rPr lang="en-US" baseline="0" dirty="0"/>
              <a:t> to install the IIS windows feature, write out an example HTML file, and then start and enable the w3svc service.</a:t>
            </a:r>
          </a:p>
          <a:p>
            <a:endParaRPr lang="en-US" baseline="0" dirty="0"/>
          </a:p>
          <a:p>
            <a:r>
              <a:rPr lang="en-US" baseline="0" dirty="0"/>
              <a:t>Then we should apply that recipe and make sure the site is up and running by running a command to visit that site.</a:t>
            </a:r>
          </a:p>
          <a:p>
            <a:endParaRPr lang="en-US" dirty="0"/>
          </a:p>
          <a:p>
            <a:r>
              <a:rPr lang="en-US" dirty="0"/>
              <a:t>Instructor Note: Allow</a:t>
            </a:r>
            <a:r>
              <a:rPr lang="en-US" baseline="0" dirty="0"/>
              <a:t> 15 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88244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400"/>
            <a:ext cx="6096000" cy="411480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r>
              <a:rPr lang="en-US"/>
              <a:t>Chef Software Inc.</a:t>
            </a:r>
          </a:p>
        </p:txBody>
      </p:sp>
      <p:sp>
        <p:nvSpPr>
          <p:cNvPr id="5" name="Date Placeholder 4"/>
          <p:cNvSpPr>
            <a:spLocks noGrp="1"/>
          </p:cNvSpPr>
          <p:nvPr>
            <p:ph type="dt" idx="11"/>
          </p:nvPr>
        </p:nvSpPr>
        <p:spPr/>
        <p:txBody>
          <a:bodyPr/>
          <a:lstStyle/>
          <a:p>
            <a:r>
              <a:rPr lang="en-US"/>
              <a:t>Chef Essentials - Windows</a:t>
            </a:r>
          </a:p>
        </p:txBody>
      </p:sp>
    </p:spTree>
    <p:extLst>
      <p:ext uri="{BB962C8B-B14F-4D97-AF65-F5344CB8AC3E}">
        <p14:creationId xmlns:p14="http://schemas.microsoft.com/office/powerpoint/2010/main" val="18729899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Chef home directory, run the command </a:t>
            </a:r>
            <a:r>
              <a:rPr lang="en-US" b="0" dirty="0"/>
              <a:t>'chef generate cookbook cookbooks\</a:t>
            </a:r>
            <a:r>
              <a:rPr lang="en-US" b="0" dirty="0" err="1"/>
              <a:t>myiis</a:t>
            </a:r>
            <a:r>
              <a:rPr lang="en-US" b="0" dirty="0"/>
              <a:t>'. </a:t>
            </a:r>
            <a:r>
              <a:rPr lang="en-US" dirty="0"/>
              <a:t>This will place the </a:t>
            </a:r>
            <a:r>
              <a:rPr lang="en-US" dirty="0" err="1"/>
              <a:t>myiis</a:t>
            </a:r>
            <a:r>
              <a:rPr lang="en-US" dirty="0"/>
              <a:t> cookbook alongside the workstation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585263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home directory, run the command </a:t>
            </a:r>
            <a:r>
              <a:rPr lang="en-US" b="0" dirty="0"/>
              <a:t>'chef generate recipe</a:t>
            </a:r>
            <a:r>
              <a:rPr lang="en-US" b="0" baseline="0" dirty="0"/>
              <a:t> cookbooks\</a:t>
            </a:r>
            <a:r>
              <a:rPr lang="en-US" b="0" baseline="0" dirty="0" err="1"/>
              <a:t>myiis</a:t>
            </a:r>
            <a:r>
              <a:rPr lang="en-US" b="0" baseline="0" dirty="0"/>
              <a:t> server</a:t>
            </a:r>
            <a:r>
              <a:rPr lang="en-US" b="0" dirty="0"/>
              <a:t>'. </a:t>
            </a:r>
            <a:r>
              <a:rPr lang="en-US" dirty="0"/>
              <a:t>This will</a:t>
            </a:r>
            <a:r>
              <a:rPr lang="en-US" baseline="0" dirty="0"/>
              <a:t> create a recipe called </a:t>
            </a:r>
            <a:r>
              <a:rPr lang="en-US" b="1" baseline="0" dirty="0" err="1"/>
              <a:t>server.rb</a:t>
            </a:r>
            <a:r>
              <a:rPr lang="en-US" b="1" baseline="0" dirty="0"/>
              <a:t> </a:t>
            </a:r>
            <a:r>
              <a:rPr lang="en-US" b="0" baseline="0" dirty="0"/>
              <a:t>in the </a:t>
            </a:r>
            <a:r>
              <a:rPr lang="en-US" b="0" baseline="0" dirty="0" err="1"/>
              <a:t>myiis</a:t>
            </a:r>
            <a:r>
              <a:rPr lang="en-US" b="0" baseline="0" dirty="0"/>
              <a:t> cookbook.</a:t>
            </a:r>
            <a:endParaRPr lang="en-US" b="1"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73927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server recipe</a:t>
            </a:r>
            <a:r>
              <a:rPr lang="en-US" baseline="0" dirty="0"/>
              <a:t> defines the policy:</a:t>
            </a:r>
            <a:endParaRPr lang="en-US" dirty="0"/>
          </a:p>
          <a:p>
            <a:pPr marL="0" indent="0">
              <a:buFontTx/>
              <a:buNone/>
            </a:pPr>
            <a:endParaRPr lang="en-US" dirty="0"/>
          </a:p>
          <a:p>
            <a:pPr marL="0" indent="0">
              <a:buFontTx/>
              <a:buNone/>
            </a:pPr>
            <a:r>
              <a:rPr lang="en-US" dirty="0"/>
              <a:t>Install</a:t>
            </a:r>
            <a:r>
              <a:rPr lang="en-US" baseline="0" dirty="0"/>
              <a:t> the web server feature, create an example html file, and ensure the w3svc service is started and </a:t>
            </a:r>
            <a:r>
              <a:rPr lang="en-US" baseline="0" dirty="0" err="1"/>
              <a:t>enabled.g</a:t>
            </a:r>
            <a:endParaRPr lang="en-US" dirty="0"/>
          </a:p>
          <a:p>
            <a:pPr marL="0" indent="0">
              <a:buFontTx/>
              <a:buNone/>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 The service</a:t>
            </a:r>
            <a:r>
              <a:rPr lang="en-US" baseline="0" dirty="0"/>
              <a:t> action defines two actions within a Ruby array. </a:t>
            </a:r>
            <a:r>
              <a:rPr lang="en-US" dirty="0"/>
              <a:t>Ruby arrays are ordered, integer-indexed collections of any object. Each element in an array is associated with and referred to by an index.</a:t>
            </a:r>
          </a:p>
          <a:p>
            <a:pPr marL="171450" indent="-171450">
              <a:buFontTx/>
              <a:buChar char="•"/>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81021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a</a:t>
            </a:r>
            <a:r>
              <a:rPr lang="en-US" dirty="0"/>
              <a:t>pplying the recipe with 'chef-client</a:t>
            </a:r>
            <a:r>
              <a:rPr lang="en-US" b="0" dirty="0"/>
              <a:t>'</a:t>
            </a:r>
            <a:r>
              <a:rPr lang="en-US" dirty="0"/>
              <a:t>,</a:t>
            </a:r>
            <a:r>
              <a:rPr lang="en-US" baseline="0" dirty="0"/>
              <a:t> you</a:t>
            </a:r>
            <a:r>
              <a:rPr lang="en-US" dirty="0"/>
              <a:t> need to specify the partial path to the recipe file within the </a:t>
            </a:r>
            <a:r>
              <a:rPr lang="en-US" dirty="0" err="1"/>
              <a:t>myiis</a:t>
            </a:r>
            <a:r>
              <a:rPr lang="en-US" dirty="0"/>
              <a:t> cookbook's recipe folder.</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52249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verify that the website is available and returns the content we expect to see.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350957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help you answer?</a:t>
            </a:r>
          </a:p>
          <a:p>
            <a:endParaRPr lang="en-US" dirty="0"/>
          </a:p>
          <a:p>
            <a:r>
              <a:rPr lang="en-US" dirty="0"/>
              <a:t>General questions or more specifically about cookbooks.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570233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multiple recipes and include a recipe within another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6465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8.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gi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gi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gi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1-</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73048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256540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7228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a:t>Modify File</a:t>
            </a:r>
          </a:p>
        </p:txBody>
      </p:sp>
      <p:sp>
        <p:nvSpPr>
          <p:cNvPr id="16" name="Content Placeholder 3"/>
          <p:cNvSpPr>
            <a:spLocks noGrp="1"/>
          </p:cNvSpPr>
          <p:nvPr>
            <p:ph sz="quarter" idx="10" hasCustomPrompt="1"/>
          </p:nvPr>
        </p:nvSpPr>
        <p:spPr>
          <a:xfrm>
            <a:off x="1121104" y="2113748"/>
            <a:ext cx="14423693" cy="584313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8226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a:t>Modify File with Content Right</a:t>
            </a:r>
          </a:p>
        </p:txBody>
      </p:sp>
      <p:sp>
        <p:nvSpPr>
          <p:cNvPr id="16" name="Content Placeholder 3"/>
          <p:cNvSpPr>
            <a:spLocks noGrp="1"/>
          </p:cNvSpPr>
          <p:nvPr>
            <p:ph sz="quarter" idx="10" hasCustomPrompt="1"/>
          </p:nvPr>
        </p:nvSpPr>
        <p:spPr>
          <a:xfrm>
            <a:off x="1121106" y="2113748"/>
            <a:ext cx="7065287" cy="596071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50"/>
            <a:ext cx="7066455" cy="5956738"/>
          </a:xfrm>
        </p:spPr>
        <p:txBody>
          <a:bodyPr>
            <a:noAutofit/>
          </a:bodyPr>
          <a:lstStyle>
            <a:lvl1pPr>
              <a:defRPr sz="4300"/>
            </a:lvl1pPr>
            <a:lvl2pPr>
              <a:defRPr sz="32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009246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409473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194774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Remotely</a:t>
            </a:r>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46193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194774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282946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pic>
        <p:nvPicPr>
          <p:cNvPr id="5" name="Picture 4" descr="C:\Users\sdelfante\Desktop\pic-chef-logo.png"/>
          <p:cNvPicPr/>
          <p:nvPr userDrawn="1"/>
        </p:nvPicPr>
        <p:blipFill>
          <a:blip r:embed="rId2">
            <a:extLst>
              <a:ext uri="{28A0092B-C50C-407E-A947-70E740481C1C}">
                <a14:useLocalDpi xmlns:a14="http://schemas.microsoft.com/office/drawing/2010/main"/>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a:ln w="18415" cmpd="sng">
                  <a:solidFill>
                    <a:srgbClr val="FFFFFF"/>
                  </a:solidFill>
                  <a:prstDash val="solid"/>
                </a:ln>
                <a:solidFill>
                  <a:schemeClr val="bg2">
                    <a:lumMod val="95000"/>
                    <a:alpha val="50000"/>
                  </a:schemeClr>
                </a:solidFill>
                <a:effectLst/>
              </a:rPr>
              <a:t>PROBLEM</a:t>
            </a:r>
            <a:endParaRPr lang="en-US" sz="16933"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228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0" name="Slide Number Placeholder 18"/>
          <p:cNvSpPr>
            <a:spLocks noGrp="1"/>
          </p:cNvSpPr>
          <p:nvPr>
            <p:ph type="sldNum" sz="quarter" idx="15"/>
          </p:nvPr>
        </p:nvSpPr>
        <p:spPr>
          <a:xfrm>
            <a:off x="632206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37285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1670399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148814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Tree>
    <p:extLst>
      <p:ext uri="{BB962C8B-B14F-4D97-AF65-F5344CB8AC3E}">
        <p14:creationId xmlns:p14="http://schemas.microsoft.com/office/powerpoint/2010/main" val="36194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31437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21166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43296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191179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410591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
        <p:nvSpPr>
          <p:cNvPr id="2" name="Footer Placeholder 1"/>
          <p:cNvSpPr>
            <a:spLocks noGrp="1"/>
          </p:cNvSpPr>
          <p:nvPr>
            <p:ph type="ftr" sz="quarter" idx="11"/>
          </p:nvPr>
        </p:nvSpPr>
        <p:spPr/>
        <p:txBody>
          <a:bodyPr/>
          <a:lstStyle/>
          <a:p>
            <a:r>
              <a:rPr lang="en-US" dirty="0"/>
              <a:t>©</a:t>
            </a:r>
            <a:r>
              <a:rPr lang="is-IS" dirty="0"/>
              <a:t>2018</a:t>
            </a:r>
            <a:r>
              <a:rPr lang="en-US" dirty="0"/>
              <a:t> Chef Software Inc.</a:t>
            </a:r>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036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338654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195824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338654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 8-</a:t>
            </a:r>
          </a:p>
        </p:txBody>
      </p:sp>
      <p:sp>
        <p:nvSpPr>
          <p:cNvPr id="6" name="Title 2"/>
          <p:cNvSpPr>
            <a:spLocks noGrp="1"/>
          </p:cNvSpPr>
          <p:nvPr>
            <p:ph type="title" hasCustomPrompt="1"/>
          </p:nvPr>
        </p:nvSpPr>
        <p:spPr>
          <a:xfrm>
            <a:off x="609600" y="270933"/>
            <a:ext cx="14935200" cy="827577"/>
          </a:xfrm>
        </p:spPr>
        <p:txBody>
          <a:bodyPr/>
          <a:lstStyle>
            <a:lvl1pPr>
              <a:defRPr/>
            </a:lvl1pPr>
          </a:lstStyle>
          <a:p>
            <a:r>
              <a:rPr lang="en-US" dirty="0"/>
              <a:t>TBD</a:t>
            </a:r>
          </a:p>
        </p:txBody>
      </p:sp>
    </p:spTree>
    <p:extLst>
      <p:ext uri="{BB962C8B-B14F-4D97-AF65-F5344CB8AC3E}">
        <p14:creationId xmlns:p14="http://schemas.microsoft.com/office/powerpoint/2010/main" val="81654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 8-</a:t>
            </a:r>
          </a:p>
        </p:txBody>
      </p:sp>
      <p:sp>
        <p:nvSpPr>
          <p:cNvPr id="6" name="Title 2"/>
          <p:cNvSpPr>
            <a:spLocks noGrp="1"/>
          </p:cNvSpPr>
          <p:nvPr>
            <p:ph type="title" hasCustomPrompt="1"/>
          </p:nvPr>
        </p:nvSpPr>
        <p:spPr>
          <a:xfrm>
            <a:off x="609600" y="270933"/>
            <a:ext cx="14935200" cy="827577"/>
          </a:xfrm>
        </p:spPr>
        <p:txBody>
          <a:bodyPr/>
          <a:lstStyle>
            <a:lvl1pPr>
              <a:defRPr/>
            </a:lvl1pPr>
          </a:lstStyle>
          <a:p>
            <a:r>
              <a:rPr lang="en-US" dirty="0"/>
              <a:t>TBD</a:t>
            </a:r>
          </a:p>
        </p:txBody>
      </p:sp>
    </p:spTree>
    <p:extLst>
      <p:ext uri="{BB962C8B-B14F-4D97-AF65-F5344CB8AC3E}">
        <p14:creationId xmlns:p14="http://schemas.microsoft.com/office/powerpoint/2010/main" val="81654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052098"/>
      </p:ext>
    </p:extLst>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a:t>Bullets</a:t>
            </a:r>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14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
        <p:nvSpPr>
          <p:cNvPr id="2" name="Footer Placeholder 1"/>
          <p:cNvSpPr>
            <a:spLocks noGrp="1"/>
          </p:cNvSpPr>
          <p:nvPr>
            <p:ph type="ftr" sz="quarter" idx="11"/>
          </p:nvPr>
        </p:nvSpPr>
        <p:spPr>
          <a:xfrm>
            <a:off x="5384800" y="8475134"/>
            <a:ext cx="5486400" cy="486833"/>
          </a:xfrm>
          <a:prstGeom prst="rect">
            <a:avLst/>
          </a:prstGeom>
        </p:spPr>
        <p:txBody>
          <a:bodyPr/>
          <a:lstStyle/>
          <a:p>
            <a:r>
              <a:rPr lang="en-US" dirty="0"/>
              <a:t>©</a:t>
            </a:r>
            <a:r>
              <a:rPr lang="is-IS" dirty="0"/>
              <a:t>2018</a:t>
            </a:r>
            <a:r>
              <a:rPr lang="en-US" dirty="0"/>
              <a:t> Chef Software Inc.</a:t>
            </a:r>
          </a:p>
        </p:txBody>
      </p:sp>
      <p:sp>
        <p:nvSpPr>
          <p:cNvPr id="3" name="Slide Number Placeholder 2"/>
          <p:cNvSpPr>
            <a:spLocks noGrp="1"/>
          </p:cNvSpPr>
          <p:nvPr>
            <p:ph type="sldNum" sz="quarter" idx="12"/>
          </p:nvPr>
        </p:nvSpPr>
        <p:spPr>
          <a:xfrm>
            <a:off x="11480800" y="8475134"/>
            <a:ext cx="3657600" cy="486833"/>
          </a:xfrm>
          <a:prstGeom prst="rect">
            <a:avLst/>
          </a:prstGeom>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4818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884157421"/>
      </p:ext>
    </p:extLst>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35322926"/>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7505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154528923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2572509068"/>
      </p:ext>
    </p:extLst>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8973058"/>
      </p:ext>
    </p:extLst>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1450750734"/>
      </p:ext>
    </p:extLst>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27455512"/>
      </p:ext>
    </p:extLst>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72061157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063470136"/>
      </p:ext>
    </p:extLst>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351588258"/>
      </p:ext>
    </p:extLst>
  </p:cSld>
  <p:clrMapOvr>
    <a:masterClrMapping/>
  </p:clrMapOvr>
  <p:transition xmlns:p14="http://schemas.microsoft.com/office/powerpoint/2010/mai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172911918"/>
      </p:ext>
    </p:extLst>
  </p:cSld>
  <p:clrMapOvr>
    <a:masterClrMapping/>
  </p:clrMapOvr>
  <p:transition xmlns:p14="http://schemas.microsoft.com/office/powerpoint/2010/mai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477760931"/>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48609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299687079"/>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63867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d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a:t>Code with Content Below</a:t>
            </a:r>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9"/>
            <a:ext cx="14934888" cy="3070628"/>
          </a:xfrm>
        </p:spPr>
        <p:txBody>
          <a:bodyPr>
            <a:noAutofit/>
          </a:bodyPr>
          <a:lstStyle>
            <a:lvl1pPr>
              <a:defRPr sz="4300"/>
            </a:lvl1pPr>
            <a:lvl2pPr>
              <a:defRPr sz="32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3504959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754523"/>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a:t>Command Run Locally</a:t>
            </a:r>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383226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a:t>Modify File with Content Below</a:t>
            </a:r>
          </a:p>
        </p:txBody>
      </p:sp>
      <p:sp>
        <p:nvSpPr>
          <p:cNvPr id="16" name="Content Placeholder 3"/>
          <p:cNvSpPr>
            <a:spLocks noGrp="1"/>
          </p:cNvSpPr>
          <p:nvPr>
            <p:ph sz="quarter" idx="10" hasCustomPrompt="1"/>
          </p:nvPr>
        </p:nvSpPr>
        <p:spPr>
          <a:xfrm>
            <a:off x="1121104" y="2113748"/>
            <a:ext cx="14423693" cy="3128011"/>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341640"/>
            <a:ext cx="14423695" cy="2695455"/>
          </a:xfrm>
        </p:spPr>
        <p:txBody>
          <a:bodyPr>
            <a:noAutofit/>
          </a:bodyPr>
          <a:lstStyle>
            <a:lvl1pPr>
              <a:defRPr sz="4300"/>
            </a:lvl1pPr>
            <a:lvl2pPr>
              <a:defRPr sz="32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291479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50" Type="http://schemas.openxmlformats.org/officeDocument/2006/relationships/slideLayout" Target="../slideLayouts/slideLayout50.xml"/><Relationship Id="rId51" Type="http://schemas.openxmlformats.org/officeDocument/2006/relationships/theme" Target="../theme/theme1.xml"/><Relationship Id="rId5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a:t>©</a:t>
            </a:r>
            <a:r>
              <a:rPr lang="is-IS" dirty="0"/>
              <a:t>2018</a:t>
            </a:r>
            <a:r>
              <a:rPr lang="en-US" dirty="0"/>
              <a:t> Chef Software Inc.</a:t>
            </a:r>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52" cstate="print">
            <a:extLst>
              <a:ext uri="{28A0092B-C50C-407E-A947-70E740481C1C}">
                <a14:useLocalDpi xmlns:a14="http://schemas.microsoft.com/office/drawing/2010/main"/>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23"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 id="2147483831" r:id="rId44"/>
    <p:sldLayoutId id="2147483832" r:id="rId45"/>
    <p:sldLayoutId id="2147483833" r:id="rId46"/>
    <p:sldLayoutId id="2147483834" r:id="rId47"/>
    <p:sldLayoutId id="2147483835" r:id="rId48"/>
    <p:sldLayoutId id="2147483836" r:id="rId49"/>
    <p:sldLayoutId id="214748383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microsoft.com/office/2007/relationships/hdphoto" Target="../media/hdphoto1.wdp"/><Relationship Id="rId6"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5.xml"/><Relationship Id="rId3" Type="http://schemas.openxmlformats.org/officeDocument/2006/relationships/hyperlink" Target="http://docs.chef.io/ohai.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7.xml"/><Relationship Id="rId3" Type="http://schemas.openxmlformats.org/officeDocument/2006/relationships/hyperlink" Target="http://docs.chef.io/ohai.html"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8.xml"/><Relationship Id="rId3" Type="http://schemas.openxmlformats.org/officeDocument/2006/relationships/hyperlink" Target="http://docs.chef.io/ohai.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9.xml"/><Relationship Id="rId3" Type="http://schemas.openxmlformats.org/officeDocument/2006/relationships/hyperlink" Target="http://docs.chef.io/nodes.html%23attribu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 Id="rId3" Type="http://schemas.openxmlformats.org/officeDocument/2006/relationships/hyperlink" Target="http://en.wikipedia.org/wiki/String_interpolation%23Ruby"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4.xml"/><Relationship Id="rId3" Type="http://schemas.openxmlformats.org/officeDocument/2006/relationships/hyperlink" Target="http://en.wikipedia.org/wiki/String_interpolation%23Ruby"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 Id="rId3" Type="http://schemas.openxmlformats.org/officeDocument/2006/relationships/hyperlink" Target="http://en.wikipedia.org/wiki/String_interpolation%23Ruby"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4.xml"/><Relationship Id="rId3" Type="http://schemas.openxmlformats.org/officeDocument/2006/relationships/hyperlink" Target="https://docs.chef.io/cookbook_versions.html"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5.xml"/><Relationship Id="rId3" Type="http://schemas.openxmlformats.org/officeDocument/2006/relationships/hyperlink" Target="http://semver.org/"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8.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7.jpg"/><Relationship Id="rId5" Type="http://schemas.openxmlformats.org/officeDocument/2006/relationships/image" Target="../media/image21.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s>
</file>

<file path=ppt/slides/_rels/slide174.xml.rels><?xml version="1.0" encoding="UTF-8" standalone="yes"?>
<Relationships xmlns="http://schemas.openxmlformats.org/package/2006/relationships"><Relationship Id="rId3" Type="http://schemas.openxmlformats.org/officeDocument/2006/relationships/hyperlink" Target="https://manage.chef.io/signup" TargetMode="External"/><Relationship Id="rId4" Type="http://schemas.openxmlformats.org/officeDocument/2006/relationships/image" Target="../media/image28.png"/><Relationship Id="rId1" Type="http://schemas.openxmlformats.org/officeDocument/2006/relationships/slideLayout" Target="../slideLayouts/slideLayout25.xml"/><Relationship Id="rId2" Type="http://schemas.openxmlformats.org/officeDocument/2006/relationships/notesSlide" Target="../notesSlides/notesSlide17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4.xml"/><Relationship Id="rId3" Type="http://schemas.openxmlformats.org/officeDocument/2006/relationships/image" Target="../media/image2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5.xml"/><Relationship Id="rId3" Type="http://schemas.openxmlformats.org/officeDocument/2006/relationships/image" Target="../media/image3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6.xml"/><Relationship Id="rId3" Type="http://schemas.openxmlformats.org/officeDocument/2006/relationships/image" Target="../media/image3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7.xml"/><Relationship Id="rId3" Type="http://schemas.openxmlformats.org/officeDocument/2006/relationships/image" Target="../media/image32.png"/></Relationships>
</file>

<file path=ppt/slides/_rels/slide17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8.xml"/><Relationship Id="rId2" Type="http://schemas.openxmlformats.org/officeDocument/2006/relationships/notesSlide" Target="../notesSlides/notesSlide1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9.xml"/><Relationship Id="rId3" Type="http://schemas.openxmlformats.org/officeDocument/2006/relationships/image" Target="../media/image3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0.xml"/><Relationship Id="rId3" Type="http://schemas.openxmlformats.org/officeDocument/2006/relationships/hyperlink" Target="https://docs.chef.io/berkshelf.html"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3.xml"/></Relationships>
</file>

<file path=ppt/slides/_rels/slide20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0.png"/><Relationship Id="rId1" Type="http://schemas.openxmlformats.org/officeDocument/2006/relationships/slideLayout" Target="../slideLayouts/slideLayout32.xml"/><Relationship Id="rId2" Type="http://schemas.openxmlformats.org/officeDocument/2006/relationships/notesSlide" Target="../notesSlides/notesSlide20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docs.chef.io/resources.html"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5.xml"/><Relationship Id="rId3" Type="http://schemas.openxmlformats.org/officeDocument/2006/relationships/image" Target="../media/image3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0.xml"/><Relationship Id="rId3" Type="http://schemas.openxmlformats.org/officeDocument/2006/relationships/image" Target="../media/image3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9.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9.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0.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38.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9.xml"/><Relationship Id="rId3" Type="http://schemas.openxmlformats.org/officeDocument/2006/relationships/hyperlink" Target="https://supermarket.chef.io"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3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s>
</file>

<file path=ppt/slides/_rels/slide266.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26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hyperlink" Target="https://docs.chef.io/resource_file.html" TargetMode="Externa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9.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docs.chef.io/resource_file.html"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9.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0.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docs.chef.io/resource_service.html"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9.xml"/><Relationship Id="rId3" Type="http://schemas.openxmlformats.org/officeDocument/2006/relationships/image" Target="../media/image40.emf"/></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0.xml"/><Relationship Id="rId3" Type="http://schemas.openxmlformats.org/officeDocument/2006/relationships/image" Target="../media/image41.emf"/></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1.xml"/><Relationship Id="rId3" Type="http://schemas.openxmlformats.org/officeDocument/2006/relationships/image" Target="../media/image42.tiff"/></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5.xml"/><Relationship Id="rId3" Type="http://schemas.openxmlformats.org/officeDocument/2006/relationships/image" Target="../media/image42.tiff"/></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s://docs.chef.io/resource_package.html" TargetMode="Externa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9.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0.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 Id="rId3" Type="http://schemas.openxmlformats.org/officeDocument/2006/relationships/image" Target="../media/image18.png"/></Relationships>
</file>

<file path=ppt/slides/_rels/slide30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0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0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 Id="rId3" Type="http://schemas.openxmlformats.org/officeDocument/2006/relationships/image" Target="../media/image44.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5.xml"/></Relationships>
</file>

<file path=ppt/slides/_rels/slide3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31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8.xml"/></Relationships>
</file>

<file path=ppt/slides/_rels/slide321.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8.png"/><Relationship Id="rId5" Type="http://schemas.openxmlformats.org/officeDocument/2006/relationships/hyperlink" Target="https://docs.chef.io/chef_search.html%23search-indexes" TargetMode="External"/><Relationship Id="rId1" Type="http://schemas.openxmlformats.org/officeDocument/2006/relationships/slideLayout" Target="../slideLayouts/slideLayout1.xml"/><Relationship Id="rId2" Type="http://schemas.openxmlformats.org/officeDocument/2006/relationships/notesSlide" Target="../notesSlides/notesSlide31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 Id="rId3" Type="http://schemas.openxmlformats.org/officeDocument/2006/relationships/image" Target="../media/image18.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9.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0.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4.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9.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0.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1.xml"/></Relationships>
</file>

<file path=ppt/slides/_rels/slide344.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24.xml"/><Relationship Id="rId2" Type="http://schemas.openxmlformats.org/officeDocument/2006/relationships/notesSlide" Target="../notesSlides/notesSlide342.xml"/></Relationships>
</file>

<file path=ppt/slides/_rels/slide34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24.xml"/><Relationship Id="rId2" Type="http://schemas.openxmlformats.org/officeDocument/2006/relationships/notesSlide" Target="../notesSlides/notesSlide34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4.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5.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9.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5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1.xml"/></Relationships>
</file>

<file path=ppt/slides/_rels/slide35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35.xml"/><Relationship Id="rId2" Type="http://schemas.openxmlformats.org/officeDocument/2006/relationships/notesSlide" Target="../notesSlides/notesSlide352.xml"/></Relationships>
</file>

<file path=ppt/slides/_rels/slide35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1" Type="http://schemas.openxmlformats.org/officeDocument/2006/relationships/slideLayout" Target="../slideLayouts/slideLayout35.xml"/><Relationship Id="rId2" Type="http://schemas.openxmlformats.org/officeDocument/2006/relationships/notesSlide" Target="../notesSlides/notesSlide35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4.xml"/></Relationships>
</file>

<file path=ppt/slides/_rels/slide35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35.xml"/><Relationship Id="rId2" Type="http://schemas.openxmlformats.org/officeDocument/2006/relationships/notesSlide" Target="../notesSlides/notesSlide355.xml"/></Relationships>
</file>

<file path=ppt/slides/_rels/slide35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35.xml"/><Relationship Id="rId2" Type="http://schemas.openxmlformats.org/officeDocument/2006/relationships/notesSlide" Target="../notesSlides/notesSlide35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9.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0.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4.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5.xml"/><Relationship Id="rId3" Type="http://schemas.openxmlformats.org/officeDocument/2006/relationships/image" Target="../media/image51.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6.xml"/><Relationship Id="rId3" Type="http://schemas.openxmlformats.org/officeDocument/2006/relationships/image" Target="../media/image51.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8.xml"/><Relationship Id="rId3" Type="http://schemas.openxmlformats.org/officeDocument/2006/relationships/hyperlink" Target="http://kitchen.ci/docs/getting-started/creating-cookbook" TargetMode="Externa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9.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0.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1.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4.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5.xml"/><Relationship Id="rId3" Type="http://schemas.openxmlformats.org/officeDocument/2006/relationships/image" Target="../media/image52.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6.xml"/><Relationship Id="rId3" Type="http://schemas.openxmlformats.org/officeDocument/2006/relationships/image" Target="../media/image52.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docs.chef.io/chef_client.html" TargetMode="Externa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9.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0.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6.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9.xml"/></Relationships>
</file>

<file path=ppt/slides/_rels/slide39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6.xml"/><Relationship Id="rId2" Type="http://schemas.openxmlformats.org/officeDocument/2006/relationships/notesSlide" Target="../notesSlides/notesSlide390.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1.xml"/></Relationships>
</file>

<file path=ppt/slides/_rels/slide394.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notesSlide" Target="../notesSlides/notesSlide39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4.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7.xml"/><Relationship Id="rId3" Type="http://schemas.openxmlformats.org/officeDocument/2006/relationships/hyperlink" Target="https://docs.chef.io/inspec_reference.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9.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0.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3.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6.xml"/><Relationship Id="rId3" Type="http://schemas.openxmlformats.org/officeDocument/2006/relationships/hyperlink" Target="https://docs.chef.io/inspec_reference.html%23registry-key" TargetMode="Externa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6.xml"/><Relationship Id="rId2" Type="http://schemas.openxmlformats.org/officeDocument/2006/relationships/notesSlide" Target="../notesSlides/notesSlide40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9.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0.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4.xml"/></Relationships>
</file>

<file path=ppt/slides/_rels/slide41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6.xml"/><Relationship Id="rId2" Type="http://schemas.openxmlformats.org/officeDocument/2006/relationships/notesSlide" Target="../notesSlides/notesSlide415.xml"/></Relationships>
</file>

<file path=ppt/slides/_rels/slide418.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6.xml"/><Relationship Id="rId2" Type="http://schemas.openxmlformats.org/officeDocument/2006/relationships/notesSlide" Target="../notesSlides/notesSlide41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8.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9.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0.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2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2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2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2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9.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7.xml"/><Relationship Id="rId3" Type="http://schemas.openxmlformats.org/officeDocument/2006/relationships/image" Target="../media/image53.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8.xml"/><Relationship Id="rId3" Type="http://schemas.openxmlformats.org/officeDocument/2006/relationships/image" Target="../media/image54.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9.xml"/><Relationship Id="rId3" Type="http://schemas.openxmlformats.org/officeDocument/2006/relationships/image" Target="../media/image55.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0.xml"/><Relationship Id="rId3" Type="http://schemas.openxmlformats.org/officeDocument/2006/relationships/image" Target="../media/image56.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1.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3.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46.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4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9.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0.xml"/><Relationship Id="rId3" Type="http://schemas.openxmlformats.org/officeDocument/2006/relationships/hyperlink" Target="https://docs.chef.io/recipes.html%23include-recipes" TargetMode="Externa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1.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2.xml"/><Relationship Id="rId3" Type="http://schemas.openxmlformats.org/officeDocument/2006/relationships/image" Target="../media/image58.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9.xml"/><Relationship Id="rId3" Type="http://schemas.openxmlformats.org/officeDocument/2006/relationships/image" Target="../media/image58.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0.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1.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6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4.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8.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9.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70.xml"/><Relationship Id="rId3" Type="http://schemas.openxmlformats.org/officeDocument/2006/relationships/image" Target="../media/image58.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1.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9.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0.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1.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8.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89.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0.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1.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4.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9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hyperlink" Target="https://docs.chef.io/resources.html" TargetMode="Externa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8.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9.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0.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1.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4.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5.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9.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0.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1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1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14.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6.xml"/><Relationship Id="rId3" Type="http://schemas.openxmlformats.org/officeDocument/2006/relationships/hyperlink" Target="https://github.com/chefspec/chefspec"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18.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9.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0.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2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3.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8.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9.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30.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1.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3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3.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4.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3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3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38.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9.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0.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1.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42.xml"/><Relationship Id="rId3" Type="http://schemas.openxmlformats.org/officeDocument/2006/relationships/hyperlink" Target="https://github.com/chefspec/chefspec/tree/master/examples/package"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4.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4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7.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8.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9.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0.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1.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3.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4.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58.xml"/><Relationship Id="rId3" Type="http://schemas.openxmlformats.org/officeDocument/2006/relationships/image" Target="../media/image57.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9.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0.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1.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2.xml"/><Relationship Id="rId3" Type="http://schemas.openxmlformats.org/officeDocument/2006/relationships/hyperlink" Target="https://docs.chef.io/attributes.html%23attribute-precedence" TargetMode="Externa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6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68.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69.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70.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1.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7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7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78.xml"/><Relationship Id="rId3" Type="http://schemas.openxmlformats.org/officeDocument/2006/relationships/hyperlink" Target="http://pryrepl.org/" TargetMode="Externa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9.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0.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1.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8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83.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8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8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86.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87.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88.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89.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0.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91.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9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4.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95.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6.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9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8.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99.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00.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1.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hyperlink" Target="https://learn.chef.io/modules/version-control%23/" TargetMode="External"/><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 Id="rId3" Type="http://schemas.openxmlformats.org/officeDocument/2006/relationships/hyperlink" Target="http://daringfireball.net/projects/markdown/syntax"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 Id="rId3" Type="http://schemas.openxmlformats.org/officeDocument/2006/relationships/hyperlink" Target="http://docs.chef.io/config_rb_metadata.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Chef Essentials</a:t>
            </a:r>
          </a:p>
        </p:txBody>
      </p:sp>
      <p:sp>
        <p:nvSpPr>
          <p:cNvPr id="3" name="Subtitle 2"/>
          <p:cNvSpPr>
            <a:spLocks noGrp="1"/>
          </p:cNvSpPr>
          <p:nvPr>
            <p:ph type="subTitle" idx="1"/>
          </p:nvPr>
        </p:nvSpPr>
        <p:spPr bwMode="auto"/>
        <p:txBody>
          <a:bodyPr/>
          <a:lstStyle/>
          <a:p>
            <a:r>
              <a:rPr lang="en-US" dirty="0"/>
              <a:t>Introduction</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534"/>
            <a:ext cx="16256706" cy="9136466"/>
          </a:xfrm>
          <a:prstGeom prst="rect">
            <a:avLst/>
          </a:prstGeom>
        </p:spPr>
      </p:pic>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chemeClr val="bg1"/>
                </a:solidFill>
              </a:rPr>
              <a:t>Chef Essentials Windows v 2.0.0</a:t>
            </a:r>
          </a:p>
        </p:txBody>
      </p:sp>
    </p:spTree>
    <p:extLst>
      <p:ext uri="{BB962C8B-B14F-4D97-AF65-F5344CB8AC3E}">
        <p14:creationId xmlns:p14="http://schemas.microsoft.com/office/powerpoint/2010/main" val="4108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Chef Lab System Architecture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a:t>Architecture 1</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cxnSp>
        <p:nvCxnSpPr>
          <p:cNvPr id="9" name="Straight Arrow Connector 8"/>
          <p:cNvCxnSpPr/>
          <p:nvPr/>
        </p:nvCxnSpPr>
        <p:spPr>
          <a:xfrm flipH="1">
            <a:off x="7559041" y="3979727"/>
            <a:ext cx="1486329" cy="16884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962358" y="7410036"/>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9137832" y="4144980"/>
            <a:ext cx="3593473"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Virtual Workstation</a:t>
            </a:r>
          </a:p>
          <a:p>
            <a:pPr algn="ctr"/>
            <a:r>
              <a:rPr lang="en-US" sz="2667" dirty="0"/>
              <a:t>Preconfigured with Chef tools</a:t>
            </a:r>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27990" y="5916279"/>
            <a:ext cx="1701573" cy="1283742"/>
          </a:xfrm>
          <a:prstGeom prst="rect">
            <a:avLst/>
          </a:prstGeom>
        </p:spPr>
      </p:pic>
    </p:spTree>
    <p:extLst>
      <p:ext uri="{BB962C8B-B14F-4D97-AF65-F5344CB8AC3E}">
        <p14:creationId xmlns:p14="http://schemas.microsoft.com/office/powerpoint/2010/main" val="153716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chef-client</a:t>
            </a:r>
          </a:p>
        </p:txBody>
      </p:sp>
      <p:sp>
        <p:nvSpPr>
          <p:cNvPr id="3" name="Subtitle 2"/>
          <p:cNvSpPr>
            <a:spLocks noGrp="1"/>
          </p:cNvSpPr>
          <p:nvPr>
            <p:ph type="subTitle" idx="1"/>
          </p:nvPr>
        </p:nvSpPr>
        <p:spPr>
          <a:xfrm>
            <a:off x="3013753" y="3506119"/>
            <a:ext cx="10974132" cy="904972"/>
          </a:xfrm>
          <a:solidFill>
            <a:schemeClr val="tx2"/>
          </a:solidFill>
        </p:spPr>
        <p:txBody>
          <a:bodyPr/>
          <a:lstStyle/>
          <a:p>
            <a:r>
              <a:rPr lang="mr-IN" sz="3200" b="1" dirty="0">
                <a:solidFill>
                  <a:schemeClr val="bg1"/>
                </a:solidFill>
                <a:latin typeface="Courier New"/>
                <a:cs typeface="Courier New"/>
              </a:rPr>
              <a:t>&gt;</a:t>
            </a:r>
            <a:r>
              <a:rPr lang="en-US" sz="3200" b="1" dirty="0">
                <a:solidFill>
                  <a:schemeClr val="bg1"/>
                </a:solidFill>
                <a:latin typeface="Courier New"/>
                <a:cs typeface="Courier New"/>
              </a:rPr>
              <a:t> </a:t>
            </a:r>
            <a:r>
              <a:rPr lang="en-US" sz="3200" b="1" dirty="0" smtClean="0">
                <a:solidFill>
                  <a:schemeClr val="bg1"/>
                </a:solidFill>
                <a:latin typeface="Courier New"/>
                <a:cs typeface="Courier New"/>
              </a:rPr>
              <a:t>chef</a:t>
            </a:r>
            <a:r>
              <a:rPr lang="en-US" sz="3200" b="1" dirty="0">
                <a:solidFill>
                  <a:schemeClr val="bg1"/>
                </a:solidFill>
                <a:latin typeface="Courier New"/>
                <a:cs typeface="Courier New"/>
              </a:rPr>
              <a:t>-client --local-mode RECIPE_FILE</a:t>
            </a:r>
          </a:p>
        </p:txBody>
      </p:sp>
      <p:sp>
        <p:nvSpPr>
          <p:cNvPr id="8" name="Footer Placeholder 7"/>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1"/>
          </p:nvPr>
        </p:nvSpPr>
        <p:spPr/>
        <p:txBody>
          <a:bodyPr/>
          <a:lstStyle/>
          <a:p>
            <a:fld id="{D3C6E21F-9381-4880-84FB-1E73165A9E9D}" type="slidenum">
              <a:rPr lang="en-US" smtClean="0"/>
              <a:pPr/>
              <a:t>100</a:t>
            </a:fld>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a:p>
        </p:txBody>
      </p:sp>
      <p:sp>
        <p:nvSpPr>
          <p:cNvPr id="10" name="Subtitle 2"/>
          <p:cNvSpPr txBox="1">
            <a:spLocks/>
          </p:cNvSpPr>
          <p:nvPr/>
        </p:nvSpPr>
        <p:spPr bwMode="white">
          <a:xfrm>
            <a:off x="3013753" y="4479745"/>
            <a:ext cx="10974132" cy="2372794"/>
          </a:xfrm>
          <a:prstGeom prst="rect">
            <a:avLst/>
          </a:prstGeom>
        </p:spPr>
        <p:txBody>
          <a:bodyPr vert="horz" wrap="square" lIns="91440" tIns="91440" rIns="91440" bIns="91440" rtlCol="0">
            <a:noAutofit/>
          </a:bodyPr>
          <a:lstStyle>
            <a:lvl1pPr marL="0" indent="0" algn="l" defTabSz="1219120" rtl="0" eaLnBrk="1" latinLnBrk="0" hangingPunct="1">
              <a:lnSpc>
                <a:spcPct val="100000"/>
              </a:lnSpc>
              <a:spcBef>
                <a:spcPts val="0"/>
              </a:spcBef>
              <a:buSzPct val="90000"/>
              <a:buFont typeface="Arial" pitchFamily="34" charset="0"/>
              <a:buNone/>
              <a:defRPr sz="3733" kern="1200" baseline="0">
                <a:solidFill>
                  <a:schemeClr val="accent3">
                    <a:lumMod val="50000"/>
                  </a:schemeClr>
                </a:solidFill>
                <a:latin typeface="+mn-lt"/>
                <a:ea typeface="+mn-ea"/>
                <a:cs typeface="+mn-cs"/>
              </a:defRPr>
            </a:lvl1pPr>
            <a:lvl2pPr marL="609561" indent="0" algn="ctr" defTabSz="1219120" rtl="0" eaLnBrk="1" latinLnBrk="0" hangingPunct="1">
              <a:lnSpc>
                <a:spcPct val="100000"/>
              </a:lnSpc>
              <a:spcBef>
                <a:spcPts val="800"/>
              </a:spcBef>
              <a:buSzPct val="90000"/>
              <a:buFont typeface="Arial" pitchFamily="34" charset="0"/>
              <a:buNone/>
              <a:defRPr sz="3733" kern="1200" baseline="0">
                <a:solidFill>
                  <a:schemeClr val="tx1">
                    <a:tint val="75000"/>
                  </a:schemeClr>
                </a:solidFill>
                <a:latin typeface="+mn-lt"/>
                <a:ea typeface="+mn-ea"/>
                <a:cs typeface="+mn-cs"/>
              </a:defRPr>
            </a:lvl2pPr>
            <a:lvl3pPr marL="1219120" indent="0" algn="ctr" defTabSz="1219120" rtl="0" eaLnBrk="1" latinLnBrk="0" hangingPunct="1">
              <a:lnSpc>
                <a:spcPct val="100000"/>
              </a:lnSpc>
              <a:spcBef>
                <a:spcPts val="800"/>
              </a:spcBef>
              <a:buSzPct val="90000"/>
              <a:buFont typeface="Arial" pitchFamily="34" charset="0"/>
              <a:buNone/>
              <a:defRPr sz="3200" kern="1200" baseline="0">
                <a:solidFill>
                  <a:schemeClr val="tx1">
                    <a:tint val="75000"/>
                  </a:schemeClr>
                </a:solidFill>
                <a:latin typeface="+mn-lt"/>
                <a:ea typeface="+mn-ea"/>
                <a:cs typeface="+mn-cs"/>
              </a:defRPr>
            </a:lvl3pPr>
            <a:lvl4pPr marL="1828681" indent="0" algn="ctr" defTabSz="1219120" rtl="0" eaLnBrk="1" latinLnBrk="0" hangingPunct="1">
              <a:lnSpc>
                <a:spcPct val="100000"/>
              </a:lnSpc>
              <a:spcBef>
                <a:spcPts val="800"/>
              </a:spcBef>
              <a:buSzPct val="90000"/>
              <a:buFont typeface="Arial" pitchFamily="34" charset="0"/>
              <a:buNone/>
              <a:defRPr sz="2667" kern="1200" baseline="0">
                <a:solidFill>
                  <a:schemeClr val="tx1">
                    <a:tint val="75000"/>
                  </a:schemeClr>
                </a:solidFill>
                <a:latin typeface="+mn-lt"/>
                <a:ea typeface="+mn-ea"/>
                <a:cs typeface="+mn-cs"/>
              </a:defRPr>
            </a:lvl4pPr>
            <a:lvl5pPr marL="2438242" indent="0" algn="ctr" defTabSz="1219120" rtl="0" eaLnBrk="1" latinLnBrk="0" hangingPunct="1">
              <a:lnSpc>
                <a:spcPct val="100000"/>
              </a:lnSpc>
              <a:spcBef>
                <a:spcPts val="800"/>
              </a:spcBef>
              <a:buSzPct val="90000"/>
              <a:buFont typeface="Arial" pitchFamily="34" charset="0"/>
              <a:buNone/>
              <a:defRPr sz="2400" kern="1200" baseline="0">
                <a:solidFill>
                  <a:schemeClr val="tx1">
                    <a:tint val="75000"/>
                  </a:schemeClr>
                </a:solidFill>
                <a:latin typeface="+mn-lt"/>
                <a:ea typeface="+mn-ea"/>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t>How would we apply both the workstation's setup recipe and apache's server recipe?</a:t>
            </a:r>
          </a:p>
        </p:txBody>
      </p:sp>
    </p:spTree>
    <p:extLst>
      <p:ext uri="{BB962C8B-B14F-4D97-AF65-F5344CB8AC3E}">
        <p14:creationId xmlns:p14="http://schemas.microsoft.com/office/powerpoint/2010/main" val="103862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431" y="2496327"/>
            <a:ext cx="12208282" cy="852712"/>
          </a:xfrm>
        </p:spPr>
        <p:txBody>
          <a:bodyPr>
            <a:noAutofit/>
          </a:bodyPr>
          <a:lstStyle/>
          <a:p>
            <a:r>
              <a:rPr lang="en-US" sz="4800" dirty="0">
                <a:cs typeface="Courier New" panose="02070309020205020404" pitchFamily="49" charset="0"/>
              </a:rPr>
              <a:t>--run-list "recipe[COOKBOOK::RECIPE]"</a:t>
            </a:r>
          </a:p>
        </p:txBody>
      </p:sp>
      <p:sp>
        <p:nvSpPr>
          <p:cNvPr id="3" name="Subtitle 2"/>
          <p:cNvSpPr>
            <a:spLocks noGrp="1"/>
          </p:cNvSpPr>
          <p:nvPr>
            <p:ph type="subTitle" idx="1"/>
          </p:nvPr>
        </p:nvSpPr>
        <p:spPr>
          <a:xfrm>
            <a:off x="3013753" y="3506118"/>
            <a:ext cx="10974132" cy="4372054"/>
          </a:xfrm>
        </p:spPr>
        <p:txBody>
          <a:bodyPr/>
          <a:lstStyle/>
          <a:p>
            <a:r>
              <a:rPr lang="en-US" dirty="0"/>
              <a:t>In local mode, we need to provide a list of recipes to apply to the system. This </a:t>
            </a:r>
            <a:r>
              <a:rPr lang="en-US" dirty="0" smtClean="0"/>
              <a:t>is called the </a:t>
            </a:r>
            <a:r>
              <a:rPr lang="en-US" b="1" dirty="0" smtClean="0">
                <a:solidFill>
                  <a:schemeClr val="accent4"/>
                </a:solidFill>
              </a:rPr>
              <a:t>run list, </a:t>
            </a:r>
            <a:r>
              <a:rPr lang="en-US" dirty="0" smtClean="0"/>
              <a:t>and </a:t>
            </a:r>
            <a:r>
              <a:rPr lang="en-US" dirty="0"/>
              <a:t>i</a:t>
            </a:r>
            <a:r>
              <a:rPr lang="en-US" dirty="0" smtClean="0"/>
              <a:t>s the ordered </a:t>
            </a:r>
            <a:r>
              <a:rPr lang="en-US" dirty="0"/>
              <a:t>collection of recipes to </a:t>
            </a:r>
            <a:r>
              <a:rPr lang="en-US" dirty="0" smtClean="0"/>
              <a:t>execute</a:t>
            </a:r>
          </a:p>
          <a:p>
            <a:endParaRPr lang="en-US" dirty="0"/>
          </a:p>
          <a:p>
            <a:r>
              <a:rPr lang="en-US" dirty="0"/>
              <a:t>Each recipe in the run list must be addressed with the format </a:t>
            </a:r>
            <a:r>
              <a:rPr lang="en-US" b="1" dirty="0">
                <a:latin typeface="+mj-lt"/>
                <a:cs typeface="Courier New" panose="02070309020205020404" pitchFamily="49" charset="0"/>
              </a:rPr>
              <a:t>recipe[COOKBOOK::RECIPE</a:t>
            </a:r>
            <a:r>
              <a:rPr lang="en-US" b="1" dirty="0" smtClean="0">
                <a:latin typeface="+mj-lt"/>
                <a:cs typeface="Courier New" panose="02070309020205020404" pitchFamily="49" charset="0"/>
              </a:rPr>
              <a:t>]</a:t>
            </a:r>
            <a:endParaRPr lang="en-US" dirty="0">
              <a:latin typeface="+mj-lt"/>
              <a:cs typeface="Courier New" panose="02070309020205020404" pitchFamily="49" charset="0"/>
            </a:endParaRPr>
          </a:p>
          <a:p>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101</a:t>
            </a:fld>
            <a:endParaRPr lang="en-US" dirty="0"/>
          </a:p>
        </p:txBody>
      </p:sp>
      <p:cxnSp>
        <p:nvCxnSpPr>
          <p:cNvPr id="7" name="Straight Connector 6"/>
          <p:cNvCxnSpPr/>
          <p:nvPr/>
        </p:nvCxnSpPr>
        <p:spPr>
          <a:xfrm>
            <a:off x="5521509" y="3375007"/>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243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431" y="2496327"/>
            <a:ext cx="12208282" cy="852712"/>
          </a:xfrm>
        </p:spPr>
        <p:txBody>
          <a:bodyPr>
            <a:noAutofit/>
          </a:bodyPr>
          <a:lstStyle/>
          <a:p>
            <a:r>
              <a:rPr lang="en-US" sz="4800" dirty="0">
                <a:cs typeface="Courier New" panose="02070309020205020404" pitchFamily="49" charset="0"/>
              </a:rPr>
              <a:t>--run-list "recipe[COOKBOOK::RECIPE]"</a:t>
            </a:r>
          </a:p>
        </p:txBody>
      </p:sp>
      <p:sp>
        <p:nvSpPr>
          <p:cNvPr id="3" name="Subtitle 2"/>
          <p:cNvSpPr>
            <a:spLocks noGrp="1"/>
          </p:cNvSpPr>
          <p:nvPr>
            <p:ph type="subTitle" idx="1"/>
          </p:nvPr>
        </p:nvSpPr>
        <p:spPr>
          <a:xfrm>
            <a:off x="3013753" y="3506118"/>
            <a:ext cx="10974132" cy="4372054"/>
          </a:xfrm>
        </p:spPr>
        <p:txBody>
          <a:bodyPr/>
          <a:lstStyle/>
          <a:p>
            <a:endParaRPr lang="en-US" dirty="0">
              <a:latin typeface="+mj-lt"/>
              <a:cs typeface="Courier New" panose="02070309020205020404" pitchFamily="49" charset="0"/>
            </a:endParaRPr>
          </a:p>
          <a:p>
            <a:r>
              <a:rPr lang="en-US" dirty="0" smtClean="0">
                <a:latin typeface="+mj-lt"/>
                <a:cs typeface="Courier New" panose="02070309020205020404" pitchFamily="49" charset="0"/>
              </a:rPr>
              <a:t>-r is the shortcut for --run-list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102</a:t>
            </a:fld>
            <a:endParaRPr lang="en-US" dirty="0"/>
          </a:p>
        </p:txBody>
      </p:sp>
      <p:cxnSp>
        <p:nvCxnSpPr>
          <p:cNvPr id="7" name="Straight Connector 6"/>
          <p:cNvCxnSpPr/>
          <p:nvPr/>
        </p:nvCxnSpPr>
        <p:spPr>
          <a:xfrm>
            <a:off x="5521509" y="3375007"/>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376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Applying a Run List</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Individually apply the </a:t>
            </a:r>
            <a:r>
              <a:rPr lang="en-US" dirty="0" err="1"/>
              <a:t>myiis</a:t>
            </a:r>
            <a:r>
              <a:rPr lang="en-US" dirty="0"/>
              <a:t> cookbook's server recipe and workstation cookbook's disable-</a:t>
            </a:r>
            <a:r>
              <a:rPr lang="en-US" dirty="0" err="1"/>
              <a:t>uac</a:t>
            </a:r>
            <a:r>
              <a:rPr lang="en-US" dirty="0"/>
              <a:t> recipe</a:t>
            </a:r>
          </a:p>
          <a:p>
            <a:pPr marL="342900" indent="-342900">
              <a:buFont typeface="Wingdings" charset="2"/>
              <a:buChar char="q"/>
            </a:pPr>
            <a:r>
              <a:rPr lang="en-US" dirty="0"/>
              <a:t>Apply both of the recipes at the same time</a:t>
            </a:r>
          </a:p>
        </p:txBody>
      </p:sp>
      <p:sp>
        <p:nvSpPr>
          <p:cNvPr id="4" name="Content Placeholder 3"/>
          <p:cNvSpPr>
            <a:spLocks noGrp="1"/>
          </p:cNvSpPr>
          <p:nvPr>
            <p:ph sz="quarter" idx="11"/>
          </p:nvPr>
        </p:nvSpPr>
        <p:spPr/>
        <p:txBody>
          <a:bodyPr/>
          <a:lstStyle/>
          <a:p>
            <a:r>
              <a:rPr lang="en-US" dirty="0"/>
              <a:t>Using a run list will allow us to specify things more 'logically' instead of with paths.</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103</a:t>
            </a:fld>
            <a:endParaRPr lang="en-US" dirty="0"/>
          </a:p>
        </p:txBody>
      </p:sp>
    </p:spTree>
    <p:extLst>
      <p:ext uri="{BB962C8B-B14F-4D97-AF65-F5344CB8AC3E}">
        <p14:creationId xmlns:p14="http://schemas.microsoft.com/office/powerpoint/2010/main" val="163027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a:t>Demo: Using 'chef-client' to Locally Apply Recipes</a:t>
            </a:r>
          </a:p>
        </p:txBody>
      </p:sp>
      <p:sp>
        <p:nvSpPr>
          <p:cNvPr id="3" name="Subtitle 2"/>
          <p:cNvSpPr>
            <a:spLocks noGrp="1"/>
          </p:cNvSpPr>
          <p:nvPr>
            <p:ph sz="quarter" idx="10"/>
          </p:nvPr>
        </p:nvSpPr>
        <p:spPr>
          <a:xfrm>
            <a:off x="609914" y="1348277"/>
            <a:ext cx="15128379" cy="3410817"/>
          </a:xfrm>
        </p:spPr>
        <p:txBody>
          <a:bodyPr>
            <a:normAutofit/>
          </a:bodyPr>
          <a:lstStyle/>
          <a:p>
            <a:r>
              <a:rPr lang="en-US" sz="2800" dirty="0"/>
              <a:t>&gt; chef-client --local-mode –r "recipe[workstation::disable-</a:t>
            </a:r>
            <a:r>
              <a:rPr lang="en-US" sz="2800" dirty="0" err="1"/>
              <a:t>uac</a:t>
            </a:r>
            <a:r>
              <a:rPr lang="en-US" sz="2800" dirty="0"/>
              <a:t>]"</a:t>
            </a:r>
          </a:p>
        </p:txBody>
      </p:sp>
      <p:sp>
        <p:nvSpPr>
          <p:cNvPr id="4" name="Content Placeholder 3"/>
          <p:cNvSpPr>
            <a:spLocks noGrp="1"/>
          </p:cNvSpPr>
          <p:nvPr>
            <p:ph sz="quarter" idx="12"/>
          </p:nvPr>
        </p:nvSpPr>
        <p:spPr/>
        <p:txBody>
          <a:bodyPr/>
          <a:lstStyle/>
          <a:p>
            <a:r>
              <a:rPr lang="en-US" dirty="0"/>
              <a:t>Applying the following recipes locally:</a:t>
            </a:r>
          </a:p>
          <a:p>
            <a:endParaRPr lang="en-US" dirty="0"/>
          </a:p>
          <a:p>
            <a:pPr lvl="1"/>
            <a:r>
              <a:rPr lang="en-US" dirty="0"/>
              <a:t>The 'disable-</a:t>
            </a:r>
            <a:r>
              <a:rPr lang="en-US" dirty="0" err="1"/>
              <a:t>uac</a:t>
            </a:r>
            <a:r>
              <a:rPr lang="en-US" dirty="0"/>
              <a:t>' recipe from the 'workstation'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104</a:t>
            </a:fld>
            <a:endParaRPr lang="en-US" dirty="0"/>
          </a:p>
        </p:txBody>
      </p:sp>
    </p:spTree>
    <p:extLst>
      <p:ext uri="{BB962C8B-B14F-4D97-AF65-F5344CB8AC3E}">
        <p14:creationId xmlns:p14="http://schemas.microsoft.com/office/powerpoint/2010/main" val="230637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'chef-client' to Locally Apply Recipes</a:t>
            </a:r>
          </a:p>
        </p:txBody>
      </p:sp>
      <p:sp>
        <p:nvSpPr>
          <p:cNvPr id="3" name="Subtitle 2"/>
          <p:cNvSpPr>
            <a:spLocks noGrp="1"/>
          </p:cNvSpPr>
          <p:nvPr>
            <p:ph sz="quarter" idx="10"/>
          </p:nvPr>
        </p:nvSpPr>
        <p:spPr/>
        <p:txBody>
          <a:bodyPr>
            <a:normAutofit/>
          </a:bodyPr>
          <a:lstStyle/>
          <a:p>
            <a:r>
              <a:rPr lang="en-US" sz="3200" dirty="0"/>
              <a:t>&gt; chef-client --local-mode -r "recipe[</a:t>
            </a:r>
            <a:r>
              <a:rPr lang="en-US" sz="3200" dirty="0" err="1"/>
              <a:t>myiis</a:t>
            </a:r>
            <a:r>
              <a:rPr lang="en-US" sz="3200" dirty="0"/>
              <a:t>::server]"</a:t>
            </a:r>
          </a:p>
        </p:txBody>
      </p:sp>
      <p:sp>
        <p:nvSpPr>
          <p:cNvPr id="4" name="Content Placeholder 3"/>
          <p:cNvSpPr>
            <a:spLocks noGrp="1"/>
          </p:cNvSpPr>
          <p:nvPr>
            <p:ph sz="quarter" idx="12"/>
          </p:nvPr>
        </p:nvSpPr>
        <p:spPr/>
        <p:txBody>
          <a:bodyPr/>
          <a:lstStyle/>
          <a:p>
            <a:r>
              <a:rPr lang="en-US" dirty="0"/>
              <a:t>Applying the following recipes locally:</a:t>
            </a:r>
          </a:p>
          <a:p>
            <a:endParaRPr lang="en-US" dirty="0"/>
          </a:p>
          <a:p>
            <a:pPr lvl="1"/>
            <a:r>
              <a:rPr lang="en-US" dirty="0"/>
              <a:t>The 'server' recipe from the '</a:t>
            </a:r>
            <a:r>
              <a:rPr lang="en-US" dirty="0" err="1"/>
              <a:t>myiis</a:t>
            </a:r>
            <a:r>
              <a:rPr lang="en-US" dirty="0"/>
              <a:t>' </a:t>
            </a:r>
            <a:r>
              <a:rPr lang="en-US" dirty="0" smtClean="0"/>
              <a:t>cookbook</a:t>
            </a:r>
            <a:endParaRPr lang="en-US" b="1" dirty="0" smtClean="0"/>
          </a:p>
          <a:p>
            <a:pPr lvl="1"/>
            <a:r>
              <a:rPr lang="en-US" b="1" dirty="0" smtClean="0">
                <a:solidFill>
                  <a:srgbClr val="FF0000"/>
                </a:solidFill>
              </a:rPr>
              <a:t>Bonus question:  why does one resource show as updated?</a:t>
            </a:r>
            <a:endParaRPr lang="en-US" b="1" dirty="0">
              <a:solidFill>
                <a:srgbClr val="FF0000"/>
              </a:solidFill>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105</a:t>
            </a:fld>
            <a:endParaRPr lang="en-US" dirty="0"/>
          </a:p>
        </p:txBody>
      </p:sp>
    </p:spTree>
    <p:extLst>
      <p:ext uri="{BB962C8B-B14F-4D97-AF65-F5344CB8AC3E}">
        <p14:creationId xmlns:p14="http://schemas.microsoft.com/office/powerpoint/2010/main" val="308173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'chef-client' to Locally Apply Recipes</a:t>
            </a:r>
          </a:p>
        </p:txBody>
      </p:sp>
      <p:sp>
        <p:nvSpPr>
          <p:cNvPr id="3" name="Subtitle 2"/>
          <p:cNvSpPr>
            <a:spLocks noGrp="1"/>
          </p:cNvSpPr>
          <p:nvPr>
            <p:ph sz="quarter" idx="10"/>
          </p:nvPr>
        </p:nvSpPr>
        <p:spPr/>
        <p:txBody>
          <a:bodyPr>
            <a:normAutofit/>
          </a:bodyPr>
          <a:lstStyle/>
          <a:p>
            <a:r>
              <a:rPr lang="en-US" sz="2800" dirty="0"/>
              <a:t>&gt;  chef-client --local-mode -r "recipe[workstation::disable-</a:t>
            </a:r>
            <a:r>
              <a:rPr lang="en-US" sz="2800" dirty="0" err="1"/>
              <a:t>uac</a:t>
            </a:r>
            <a:r>
              <a:rPr lang="en-US" sz="2800" dirty="0"/>
              <a:t>],recipe[</a:t>
            </a:r>
            <a:r>
              <a:rPr lang="en-US" sz="2800" dirty="0" err="1"/>
              <a:t>myiis</a:t>
            </a:r>
            <a:r>
              <a:rPr lang="en-US" sz="2800" dirty="0"/>
              <a:t>::server]"</a:t>
            </a:r>
          </a:p>
        </p:txBody>
      </p:sp>
      <p:sp>
        <p:nvSpPr>
          <p:cNvPr id="4" name="Content Placeholder 3"/>
          <p:cNvSpPr>
            <a:spLocks noGrp="1"/>
          </p:cNvSpPr>
          <p:nvPr>
            <p:ph sz="quarter" idx="12"/>
          </p:nvPr>
        </p:nvSpPr>
        <p:spPr/>
        <p:txBody>
          <a:bodyPr/>
          <a:lstStyle/>
          <a:p>
            <a:r>
              <a:rPr lang="en-US" dirty="0"/>
              <a:t>Applying the following recipes locally:</a:t>
            </a:r>
          </a:p>
          <a:p>
            <a:pPr marL="609585" indent="-609585">
              <a:buFontTx/>
              <a:buChar char="•"/>
            </a:pPr>
            <a:endParaRPr lang="en-US" dirty="0"/>
          </a:p>
          <a:p>
            <a:pPr marL="918611" lvl="1" indent="-609585">
              <a:buFontTx/>
              <a:buChar char="•"/>
            </a:pPr>
            <a:r>
              <a:rPr lang="en-US" dirty="0"/>
              <a:t>The 'disable-</a:t>
            </a:r>
            <a:r>
              <a:rPr lang="en-US" dirty="0" err="1"/>
              <a:t>uac</a:t>
            </a:r>
            <a:r>
              <a:rPr lang="en-US" dirty="0"/>
              <a:t>' recipe from the 'workstation' cookbook</a:t>
            </a:r>
          </a:p>
          <a:p>
            <a:pPr marL="918611" lvl="1" indent="-609585">
              <a:buFontTx/>
              <a:buChar char="•"/>
            </a:pPr>
            <a:r>
              <a:rPr lang="en-US" dirty="0"/>
              <a:t>The 'server' recipe from the '</a:t>
            </a:r>
            <a:r>
              <a:rPr lang="en-US" dirty="0" err="1"/>
              <a:t>myiis</a:t>
            </a:r>
            <a:r>
              <a:rPr lang="en-US" dirty="0"/>
              <a:t>' 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106</a:t>
            </a:fld>
            <a:endParaRPr lang="en-US" dirty="0"/>
          </a:p>
        </p:txBody>
      </p:sp>
    </p:spTree>
    <p:extLst>
      <p:ext uri="{BB962C8B-B14F-4D97-AF65-F5344CB8AC3E}">
        <p14:creationId xmlns:p14="http://schemas.microsoft.com/office/powerpoint/2010/main" val="154260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a:t>When you are referencing the default recipe within a cookbook you may optionally specify only the name of the cookbook. </a:t>
            </a:r>
            <a:endParaRPr lang="en-US" dirty="0" smtClean="0"/>
          </a:p>
          <a:p>
            <a:endParaRPr lang="en-US" b="1" dirty="0"/>
          </a:p>
          <a:p>
            <a:r>
              <a:rPr lang="en-US" b="1" dirty="0" smtClean="0"/>
              <a:t>Example: -r “recipe[workstation]”</a:t>
            </a:r>
            <a:endParaRPr lang="en-US" b="1" dirty="0"/>
          </a:p>
          <a:p>
            <a:endParaRPr lang="en-US" dirty="0"/>
          </a:p>
          <a:p>
            <a:r>
              <a:rPr lang="en-US" dirty="0">
                <a:latin typeface="+mj-lt"/>
              </a:rPr>
              <a:t>chef-client </a:t>
            </a:r>
            <a:r>
              <a:rPr lang="en-US" dirty="0"/>
              <a:t>understands that you mean to apply the default recipe from within that cookbook.</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5"/>
          </p:nvPr>
        </p:nvSpPr>
        <p:spPr/>
        <p:txBody>
          <a:bodyPr/>
          <a:lstStyle/>
          <a:p>
            <a:fld id="{D3C6E21F-9381-4880-84FB-1E73165A9E9D}" type="slidenum">
              <a:rPr lang="en-US" smtClean="0"/>
              <a:pPr/>
              <a:t>107</a:t>
            </a:fld>
            <a:endParaRPr lang="en-US" dirty="0"/>
          </a:p>
        </p:txBody>
      </p:sp>
    </p:spTree>
    <p:extLst>
      <p:ext uri="{BB962C8B-B14F-4D97-AF65-F5344CB8AC3E}">
        <p14:creationId xmlns:p14="http://schemas.microsoft.com/office/powerpoint/2010/main" val="106724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include_recipe</a:t>
            </a:r>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dirty="0">
                <a:latin typeface="+mj-lt"/>
                <a:cs typeface="Courier New" panose="02070309020205020404" pitchFamily="49" charset="0"/>
              </a:rPr>
              <a:t>include_recipe</a:t>
            </a:r>
            <a:r>
              <a:rPr lang="en-US" dirty="0">
                <a:latin typeface="+mj-lt"/>
              </a:rPr>
              <a:t> </a:t>
            </a:r>
            <a:r>
              <a:rPr lang="en-US" dirty="0"/>
              <a:t>method.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t>https://docs.chef.io/recipes.html#include-recipes</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108</a:t>
            </a:fld>
            <a:endParaRPr lang="en-US" dirty="0"/>
          </a:p>
        </p:txBody>
      </p:sp>
    </p:spTree>
    <p:extLst>
      <p:ext uri="{BB962C8B-B14F-4D97-AF65-F5344CB8AC3E}">
        <p14:creationId xmlns:p14="http://schemas.microsoft.com/office/powerpoint/2010/main" val="53160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Including a Recipe</a:t>
            </a:r>
          </a:p>
        </p:txBody>
      </p:sp>
      <p:sp>
        <p:nvSpPr>
          <p:cNvPr id="3" name="Content Placeholder 2"/>
          <p:cNvSpPr>
            <a:spLocks noGrp="1"/>
          </p:cNvSpPr>
          <p:nvPr>
            <p:ph sz="quarter" idx="10"/>
          </p:nvPr>
        </p:nvSpPr>
        <p:spPr/>
        <p:txBody>
          <a:bodyPr/>
          <a:lstStyle/>
          <a:p>
            <a:r>
              <a:rPr lang="en-US" dirty="0" err="1"/>
              <a:t>include_recipe</a:t>
            </a:r>
            <a:r>
              <a:rPr lang="en-US" dirty="0"/>
              <a:t> </a:t>
            </a:r>
            <a:r>
              <a:rPr lang="uk-UA" dirty="0"/>
              <a:t>'</a:t>
            </a:r>
            <a:r>
              <a:rPr lang="en-US" dirty="0"/>
              <a:t>workstation::disable-</a:t>
            </a:r>
            <a:r>
              <a:rPr lang="en-US" dirty="0" err="1"/>
              <a:t>uac</a:t>
            </a:r>
            <a:r>
              <a:rPr lang="uk-UA" dirty="0"/>
              <a:t>'</a:t>
            </a:r>
            <a:endParaRPr lang="en-US" dirty="0"/>
          </a:p>
        </p:txBody>
      </p:sp>
      <p:sp>
        <p:nvSpPr>
          <p:cNvPr id="4" name="Content Placeholder 3"/>
          <p:cNvSpPr>
            <a:spLocks noGrp="1"/>
          </p:cNvSpPr>
          <p:nvPr>
            <p:ph sz="quarter" idx="12"/>
          </p:nvPr>
        </p:nvSpPr>
        <p:spPr/>
        <p:txBody>
          <a:bodyPr/>
          <a:lstStyle/>
          <a:p>
            <a:r>
              <a:rPr lang="en-US" dirty="0"/>
              <a:t>Include the </a:t>
            </a:r>
            <a:r>
              <a:rPr lang="uk-UA" dirty="0"/>
              <a:t>'</a:t>
            </a:r>
            <a:r>
              <a:rPr lang="en-US" dirty="0"/>
              <a:t>disable-</a:t>
            </a:r>
            <a:r>
              <a:rPr lang="en-US" dirty="0" err="1"/>
              <a:t>uac</a:t>
            </a:r>
            <a:r>
              <a:rPr lang="uk-UA" dirty="0"/>
              <a:t>'</a:t>
            </a:r>
            <a:r>
              <a:rPr lang="en-US" dirty="0"/>
              <a:t> recipe from the </a:t>
            </a:r>
            <a:r>
              <a:rPr lang="uk-UA" dirty="0"/>
              <a:t>'</a:t>
            </a:r>
            <a:r>
              <a:rPr lang="en-US" dirty="0"/>
              <a:t>workstation</a:t>
            </a:r>
            <a:r>
              <a:rPr lang="uk-UA" dirty="0"/>
              <a:t>'</a:t>
            </a:r>
            <a:r>
              <a:rPr lang="en-US" dirty="0"/>
              <a:t> cookbook in this recipe</a:t>
            </a:r>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109</a:t>
            </a:fld>
            <a:endParaRPr lang="en-US" dirty="0"/>
          </a:p>
        </p:txBody>
      </p:sp>
    </p:spTree>
    <p:extLst>
      <p:ext uri="{BB962C8B-B14F-4D97-AF65-F5344CB8AC3E}">
        <p14:creationId xmlns:p14="http://schemas.microsoft.com/office/powerpoint/2010/main" val="391467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Chef Lab System Architecture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Text Placeholder 2"/>
          <p:cNvSpPr txBox="1">
            <a:spLocks/>
          </p:cNvSpPr>
          <p:nvPr/>
        </p:nvSpPr>
        <p:spPr bwMode="white">
          <a:xfrm>
            <a:off x="9137831" y="414498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sp>
        <p:nvSpPr>
          <p:cNvPr id="15" name="Text Placeholder 2"/>
          <p:cNvSpPr txBox="1">
            <a:spLocks/>
          </p:cNvSpPr>
          <p:nvPr/>
        </p:nvSpPr>
        <p:spPr bwMode="white">
          <a:xfrm>
            <a:off x="5605217" y="7398210"/>
            <a:ext cx="2198204" cy="654303"/>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Local Workstation</a:t>
            </a:r>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a:off x="13045961" y="75317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Nodes</a:t>
            </a:r>
          </a:p>
          <a:p>
            <a:endParaRPr lang="en-US" sz="2667" dirty="0"/>
          </a:p>
          <a:p>
            <a:endParaRPr lang="en-US" sz="2667" dirty="0"/>
          </a:p>
          <a:p>
            <a:endParaRPr lang="en-US" sz="4267" dirty="0"/>
          </a:p>
          <a:p>
            <a:endParaRPr lang="en-US" sz="4267" dirty="0"/>
          </a:p>
        </p:txBody>
      </p:sp>
      <p:grpSp>
        <p:nvGrpSpPr>
          <p:cNvPr id="19" name="Group 18"/>
          <p:cNvGrpSpPr/>
          <p:nvPr/>
        </p:nvGrpSpPr>
        <p:grpSpPr>
          <a:xfrm>
            <a:off x="13258380" y="5429028"/>
            <a:ext cx="1366969" cy="1899513"/>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7462157" y="3789591"/>
            <a:ext cx="1650730" cy="204583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1125749" y="3675018"/>
            <a:ext cx="2132631" cy="175400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6" name="Picture 2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a:ext>
            </a:extLst>
          </a:blip>
          <a:srcRect/>
          <a:stretch>
            <a:fillRect/>
          </a:stretch>
        </p:blipFill>
        <p:spPr bwMode="auto">
          <a:xfrm>
            <a:off x="9189825" y="2330445"/>
            <a:ext cx="1691126" cy="1708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927990" y="5916279"/>
            <a:ext cx="1701573" cy="1283742"/>
          </a:xfrm>
          <a:prstGeom prst="rect">
            <a:avLst/>
          </a:prstGeom>
        </p:spPr>
      </p:pic>
    </p:spTree>
    <p:extLst>
      <p:ext uri="{BB962C8B-B14F-4D97-AF65-F5344CB8AC3E}">
        <p14:creationId xmlns:p14="http://schemas.microsoft.com/office/powerpoint/2010/main" val="241452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Including a Recipe</a:t>
            </a:r>
          </a:p>
        </p:txBody>
      </p:sp>
      <p:sp>
        <p:nvSpPr>
          <p:cNvPr id="3" name="Content Placeholder 2"/>
          <p:cNvSpPr>
            <a:spLocks noGrp="1"/>
          </p:cNvSpPr>
          <p:nvPr>
            <p:ph sz="quarter" idx="10"/>
          </p:nvPr>
        </p:nvSpPr>
        <p:spPr/>
        <p:txBody>
          <a:bodyPr/>
          <a:lstStyle/>
          <a:p>
            <a:r>
              <a:rPr lang="en-US" dirty="0" err="1"/>
              <a:t>include_recipe</a:t>
            </a:r>
            <a:r>
              <a:rPr lang="en-US" dirty="0"/>
              <a:t> </a:t>
            </a:r>
            <a:r>
              <a:rPr lang="uk-UA" dirty="0"/>
              <a:t>'</a:t>
            </a:r>
            <a:r>
              <a:rPr lang="en-US" dirty="0" err="1"/>
              <a:t>myiis</a:t>
            </a:r>
            <a:r>
              <a:rPr lang="en-US" dirty="0"/>
              <a:t>::server</a:t>
            </a:r>
            <a:r>
              <a:rPr lang="uk-UA" dirty="0"/>
              <a:t>'</a:t>
            </a:r>
            <a:endParaRPr lang="en-US" dirty="0"/>
          </a:p>
        </p:txBody>
      </p:sp>
      <p:sp>
        <p:nvSpPr>
          <p:cNvPr id="4" name="Content Placeholder 3"/>
          <p:cNvSpPr>
            <a:spLocks noGrp="1"/>
          </p:cNvSpPr>
          <p:nvPr>
            <p:ph sz="quarter" idx="12"/>
          </p:nvPr>
        </p:nvSpPr>
        <p:spPr/>
        <p:txBody>
          <a:bodyPr/>
          <a:lstStyle/>
          <a:p>
            <a:r>
              <a:rPr lang="en-US" dirty="0"/>
              <a:t>Include the </a:t>
            </a:r>
            <a:r>
              <a:rPr lang="uk-UA" dirty="0"/>
              <a:t>'</a:t>
            </a:r>
            <a:r>
              <a:rPr lang="en-US" dirty="0"/>
              <a:t>server</a:t>
            </a:r>
            <a:r>
              <a:rPr lang="uk-UA" dirty="0"/>
              <a:t>'</a:t>
            </a:r>
            <a:r>
              <a:rPr lang="en-US" dirty="0"/>
              <a:t> recipe from the </a:t>
            </a:r>
            <a:r>
              <a:rPr lang="uk-UA" dirty="0"/>
              <a:t>'</a:t>
            </a:r>
            <a:r>
              <a:rPr lang="en-US" dirty="0" err="1"/>
              <a:t>myiis</a:t>
            </a:r>
            <a:r>
              <a:rPr lang="uk-UA" dirty="0"/>
              <a:t>'</a:t>
            </a:r>
            <a:r>
              <a:rPr lang="en-US" dirty="0"/>
              <a:t> cookbook in this recipe</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110</a:t>
            </a:fld>
            <a:endParaRPr lang="en-US" dirty="0"/>
          </a:p>
        </p:txBody>
      </p:sp>
    </p:spTree>
    <p:extLst>
      <p:ext uri="{BB962C8B-B14F-4D97-AF65-F5344CB8AC3E}">
        <p14:creationId xmlns:p14="http://schemas.microsoft.com/office/powerpoint/2010/main" val="399407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fi-FI" sz="4800" dirty="0"/>
              <a:t>GL: </a:t>
            </a:r>
            <a:r>
              <a:rPr lang="en-US" sz="4800" dirty="0"/>
              <a:t>The Default Recipe Includes the Disable Recipe</a:t>
            </a:r>
          </a:p>
        </p:txBody>
      </p:sp>
      <p:sp>
        <p:nvSpPr>
          <p:cNvPr id="3" name="Content Placeholder 2"/>
          <p:cNvSpPr>
            <a:spLocks noGrp="1"/>
          </p:cNvSpPr>
          <p:nvPr>
            <p:ph sz="quarter" idx="10"/>
          </p:nvPr>
        </p:nvSpPr>
        <p:spPr/>
        <p:txBody>
          <a:bodyPr/>
          <a:lstStyle/>
          <a:p>
            <a:r>
              <a:rPr lang="en-US" dirty="0"/>
              <a:t>#</a:t>
            </a:r>
          </a:p>
          <a:p>
            <a:r>
              <a:rPr lang="en-US" dirty="0"/>
              <a:t># Cookbook Name:: workstation</a:t>
            </a:r>
          </a:p>
          <a:p>
            <a:r>
              <a:rPr lang="en-US" dirty="0"/>
              <a:t># Recipe:: default</a:t>
            </a:r>
          </a:p>
          <a:p>
            <a:r>
              <a:rPr lang="en-US" dirty="0"/>
              <a:t>#</a:t>
            </a:r>
          </a:p>
          <a:p>
            <a:r>
              <a:rPr lang="en-US" dirty="0"/>
              <a:t># Copyright (c) </a:t>
            </a:r>
            <a:r>
              <a:rPr lang="is-IS" dirty="0"/>
              <a:t>2018</a:t>
            </a:r>
            <a:r>
              <a:rPr lang="en-US" dirty="0"/>
              <a:t> The Authors, All Rights Reserved.</a:t>
            </a:r>
          </a:p>
          <a:p>
            <a:endParaRPr lang="en-US" dirty="0"/>
          </a:p>
          <a:p>
            <a:r>
              <a:rPr lang="en-US" dirty="0" err="1"/>
              <a:t>include_recipe</a:t>
            </a:r>
            <a:r>
              <a:rPr lang="en-US" dirty="0"/>
              <a:t> </a:t>
            </a:r>
            <a:r>
              <a:rPr lang="uk-UA" dirty="0"/>
              <a:t>'</a:t>
            </a:r>
            <a:r>
              <a:rPr lang="en-US" dirty="0"/>
              <a:t>workstation::disable-</a:t>
            </a:r>
            <a:r>
              <a:rPr lang="en-US" dirty="0" err="1"/>
              <a:t>uac</a:t>
            </a:r>
            <a:r>
              <a:rPr lang="uk-UA"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~\cookbooks\workstation\recipes\</a:t>
            </a:r>
            <a:r>
              <a:rPr lang="en-US" dirty="0" err="1"/>
              <a:t>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111</a:t>
            </a:fld>
            <a:endParaRPr lang="en-US" dirty="0"/>
          </a:p>
        </p:txBody>
      </p:sp>
    </p:spTree>
    <p:extLst>
      <p:ext uri="{BB962C8B-B14F-4D97-AF65-F5344CB8AC3E}">
        <p14:creationId xmlns:p14="http://schemas.microsoft.com/office/powerpoint/2010/main" val="151203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 Succinct Run List</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Load the workstation cookbook's disable-</a:t>
            </a:r>
            <a:r>
              <a:rPr lang="en-US" dirty="0" err="1"/>
              <a:t>uac</a:t>
            </a:r>
            <a:r>
              <a:rPr lang="en-US" dirty="0"/>
              <a:t> recipe in the default recipe</a:t>
            </a:r>
          </a:p>
          <a:p>
            <a:pPr marL="342900" indent="-342900">
              <a:buFont typeface="Wingdings" charset="2"/>
              <a:buChar char="q"/>
            </a:pPr>
            <a:r>
              <a:rPr lang="en-US" dirty="0"/>
              <a:t>Apply the workstation cookbook's default recipe</a:t>
            </a:r>
          </a:p>
        </p:txBody>
      </p:sp>
      <p:sp>
        <p:nvSpPr>
          <p:cNvPr id="4" name="Content Placeholder 3"/>
          <p:cNvSpPr>
            <a:spLocks noGrp="1"/>
          </p:cNvSpPr>
          <p:nvPr>
            <p:ph sz="quarter" idx="11"/>
          </p:nvPr>
        </p:nvSpPr>
        <p:spPr/>
        <p:txBody>
          <a:bodyPr/>
          <a:lstStyle/>
          <a:p>
            <a:r>
              <a:rPr lang="en-US" dirty="0"/>
              <a:t>The cookbook only has one recipe that we care about. Could we set that up as the default?</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112</a:t>
            </a:fld>
            <a:endParaRPr lang="en-US" dirty="0"/>
          </a:p>
        </p:txBody>
      </p:sp>
    </p:spTree>
    <p:extLst>
      <p:ext uri="{BB962C8B-B14F-4D97-AF65-F5344CB8AC3E}">
        <p14:creationId xmlns:p14="http://schemas.microsoft.com/office/powerpoint/2010/main" val="62795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a:t>
            </a:r>
          </a:p>
          <a:p>
            <a:r>
              <a:rPr lang="en-US" sz="2300" dirty="0"/>
              <a:t>Synchronizing Cookbooks:</a:t>
            </a:r>
          </a:p>
          <a:p>
            <a:r>
              <a:rPr lang="en-US" sz="2300" dirty="0"/>
              <a:t>  - workstation (0.1.0)</a:t>
            </a:r>
          </a:p>
          <a:p>
            <a:r>
              <a:rPr lang="en-US" sz="2300" dirty="0"/>
              <a:t>Installing Cookbook Gems:</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   …</a:t>
            </a:r>
          </a:p>
        </p:txBody>
      </p:sp>
      <p:sp>
        <p:nvSpPr>
          <p:cNvPr id="3" name="Title 2"/>
          <p:cNvSpPr>
            <a:spLocks noGrp="1"/>
          </p:cNvSpPr>
          <p:nvPr>
            <p:ph type="title"/>
          </p:nvPr>
        </p:nvSpPr>
        <p:spPr/>
        <p:txBody>
          <a:bodyPr/>
          <a:lstStyle/>
          <a:p>
            <a:r>
              <a:rPr lang="fi-FI" dirty="0"/>
              <a:t>GL: </a:t>
            </a:r>
            <a:r>
              <a:rPr lang="en-US" dirty="0"/>
              <a:t>Apply the Cookbook's Default Recipe</a:t>
            </a:r>
          </a:p>
        </p:txBody>
      </p:sp>
      <p:sp>
        <p:nvSpPr>
          <p:cNvPr id="4" name="Text Placeholder 3"/>
          <p:cNvSpPr>
            <a:spLocks noGrp="1"/>
          </p:cNvSpPr>
          <p:nvPr>
            <p:ph type="body" sz="quarter" idx="11"/>
          </p:nvPr>
        </p:nvSpPr>
        <p:spPr/>
        <p:txBody>
          <a:bodyPr/>
          <a:lstStyle/>
          <a:p>
            <a:r>
              <a:rPr lang="en-US" sz="3200" dirty="0"/>
              <a:t>&gt; chef-client </a:t>
            </a:r>
            <a:r>
              <a:rPr lang="en-US" sz="3200" dirty="0" smtClean="0"/>
              <a:t>-z </a:t>
            </a:r>
            <a:r>
              <a:rPr lang="en-US" sz="3200" dirty="0"/>
              <a:t>-r "recipe[workstation]"</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113</a:t>
            </a:fld>
            <a:endParaRPr lang="en-US" dirty="0"/>
          </a:p>
        </p:txBody>
      </p:sp>
    </p:spTree>
    <p:extLst>
      <p:ext uri="{BB962C8B-B14F-4D97-AF65-F5344CB8AC3E}">
        <p14:creationId xmlns:p14="http://schemas.microsoft.com/office/powerpoint/2010/main" val="420938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87274"/>
            <a:ext cx="12728448" cy="852712"/>
          </a:xfrm>
        </p:spPr>
        <p:txBody>
          <a:bodyPr>
            <a:noAutofit/>
          </a:bodyPr>
          <a:lstStyle/>
          <a:p>
            <a:r>
              <a:rPr lang="en-US" sz="5400" dirty="0"/>
              <a:t>Lab: Update the </a:t>
            </a:r>
            <a:r>
              <a:rPr lang="en-US" sz="5400" dirty="0" err="1"/>
              <a:t>myiis</a:t>
            </a:r>
            <a:r>
              <a:rPr lang="en-US" sz="5400" dirty="0"/>
              <a:t> Cookbook</a:t>
            </a:r>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err="1"/>
              <a:t>myiis</a:t>
            </a:r>
            <a:r>
              <a:rPr lang="en-US" sz="3200" dirty="0"/>
              <a:t>" cookbook's "default" recipe to </a:t>
            </a:r>
            <a:r>
              <a:rPr lang="en-US" sz="3200" dirty="0">
                <a:solidFill>
                  <a:schemeClr val="tx1"/>
                </a:solidFill>
                <a:latin typeface="+mj-lt"/>
                <a:cs typeface="Courier New" panose="02070309020205020404" pitchFamily="49" charset="0"/>
              </a:rPr>
              <a:t>include the </a:t>
            </a:r>
            <a:r>
              <a:rPr lang="uk-UA" sz="3200" dirty="0">
                <a:solidFill>
                  <a:schemeClr val="tx1"/>
                </a:solidFill>
                <a:latin typeface="+mj-lt"/>
                <a:cs typeface="Courier New" panose="02070309020205020404" pitchFamily="49" charset="0"/>
              </a:rPr>
              <a:t>'</a:t>
            </a:r>
            <a:r>
              <a:rPr lang="en-US" sz="3200" dirty="0">
                <a:solidFill>
                  <a:schemeClr val="tx1"/>
                </a:solidFill>
                <a:latin typeface="+mj-lt"/>
                <a:cs typeface="Courier New" panose="02070309020205020404" pitchFamily="49" charset="0"/>
              </a:rPr>
              <a:t>server</a:t>
            </a:r>
            <a:r>
              <a:rPr lang="uk-UA" sz="3200" dirty="0">
                <a:solidFill>
                  <a:schemeClr val="tx1"/>
                </a:solidFill>
                <a:latin typeface="+mj-lt"/>
                <a:cs typeface="Courier New" panose="02070309020205020404" pitchFamily="49" charset="0"/>
              </a:rPr>
              <a:t>'</a:t>
            </a:r>
            <a:r>
              <a:rPr lang="en-US" sz="3200" dirty="0">
                <a:solidFill>
                  <a:schemeClr val="tx1"/>
                </a:solidFill>
                <a:latin typeface="+mj-lt"/>
                <a:cs typeface="Courier New" panose="02070309020205020404" pitchFamily="49" charset="0"/>
              </a:rPr>
              <a:t> recipe from the </a:t>
            </a:r>
            <a:r>
              <a:rPr lang="uk-UA" sz="3200" dirty="0">
                <a:solidFill>
                  <a:schemeClr val="tx1"/>
                </a:solidFill>
                <a:latin typeface="+mj-lt"/>
                <a:cs typeface="Courier New" panose="02070309020205020404" pitchFamily="49" charset="0"/>
              </a:rPr>
              <a:t>'</a:t>
            </a:r>
            <a:r>
              <a:rPr lang="en-US" sz="3200" dirty="0" err="1">
                <a:solidFill>
                  <a:schemeClr val="tx1"/>
                </a:solidFill>
                <a:latin typeface="+mj-lt"/>
                <a:cs typeface="Courier New" panose="02070309020205020404" pitchFamily="49" charset="0"/>
              </a:rPr>
              <a:t>myiis</a:t>
            </a:r>
            <a:r>
              <a:rPr lang="uk-UA" sz="3200" dirty="0">
                <a:solidFill>
                  <a:schemeClr val="tx1"/>
                </a:solidFill>
                <a:latin typeface="+mj-lt"/>
                <a:cs typeface="Courier New" panose="02070309020205020404" pitchFamily="49" charset="0"/>
              </a:rPr>
              <a:t>'</a:t>
            </a:r>
            <a:r>
              <a:rPr lang="en-US" sz="3200" dirty="0">
                <a:solidFill>
                  <a:schemeClr val="tx1"/>
                </a:solidFill>
                <a:latin typeface="+mj-lt"/>
                <a:cs typeface="Courier New" panose="02070309020205020404" pitchFamily="49" charset="0"/>
              </a:rPr>
              <a:t> cookbook</a:t>
            </a:r>
          </a:p>
          <a:p>
            <a:pPr marL="609585" indent="-609585">
              <a:buFont typeface="Wingdings" charset="2"/>
              <a:buChar char="q"/>
            </a:pPr>
            <a:endParaRPr lang="en-US" sz="3200" dirty="0"/>
          </a:p>
          <a:p>
            <a:pPr marL="609585" indent="-609585">
              <a:buFont typeface="Wingdings" charset="2"/>
              <a:buChar char="q"/>
            </a:pPr>
            <a:r>
              <a:rPr lang="en-US" sz="3200" dirty="0"/>
              <a:t>Run chef-client and locally apply the run_list: </a:t>
            </a:r>
            <a:r>
              <a:rPr lang="en-US" sz="3200" dirty="0">
                <a:cs typeface="Courier New" panose="02070309020205020404" pitchFamily="49" charset="0"/>
              </a:rPr>
              <a:t>"recipe[</a:t>
            </a:r>
            <a:r>
              <a:rPr lang="en-US" sz="3200" dirty="0" err="1">
                <a:cs typeface="Courier New" panose="02070309020205020404" pitchFamily="49" charset="0"/>
              </a:rPr>
              <a:t>myiis</a:t>
            </a:r>
            <a:r>
              <a:rPr lang="en-US" sz="3200" dirty="0">
                <a:cs typeface="Courier New" panose="02070309020205020404" pitchFamily="49" charset="0"/>
              </a:rPr>
              <a:t>]"</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114</a:t>
            </a:fld>
            <a:endParaRPr lang="en-US" dirty="0"/>
          </a:p>
        </p:txBody>
      </p:sp>
    </p:spTree>
    <p:extLst>
      <p:ext uri="{BB962C8B-B14F-4D97-AF65-F5344CB8AC3E}">
        <p14:creationId xmlns:p14="http://schemas.microsoft.com/office/powerpoint/2010/main" val="63704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Lab: The Default Recipe Includes the </a:t>
            </a:r>
            <a:r>
              <a:rPr lang="en-US" sz="4800" dirty="0" err="1"/>
              <a:t>myiis</a:t>
            </a:r>
            <a:r>
              <a:rPr lang="en-US" sz="4800" dirty="0"/>
              <a:t> Recipe</a:t>
            </a:r>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myiis</a:t>
            </a:r>
            <a:endParaRPr lang="en-US" dirty="0"/>
          </a:p>
          <a:p>
            <a:r>
              <a:rPr lang="en-US" dirty="0"/>
              <a:t># Recipe:: default</a:t>
            </a:r>
          </a:p>
          <a:p>
            <a:r>
              <a:rPr lang="en-US" dirty="0"/>
              <a:t>#</a:t>
            </a:r>
          </a:p>
          <a:p>
            <a:r>
              <a:rPr lang="en-US" dirty="0"/>
              <a:t># Copyright (c) </a:t>
            </a:r>
            <a:r>
              <a:rPr lang="is-IS" dirty="0"/>
              <a:t>2018</a:t>
            </a:r>
            <a:r>
              <a:rPr lang="en-US" dirty="0"/>
              <a:t> The Authors, All Rights Reserved.</a:t>
            </a:r>
          </a:p>
          <a:p>
            <a:endParaRPr lang="en-US" dirty="0"/>
          </a:p>
          <a:p>
            <a:r>
              <a:rPr lang="en-US" dirty="0" err="1"/>
              <a:t>include_recipe</a:t>
            </a:r>
            <a:r>
              <a:rPr lang="en-US" dirty="0"/>
              <a:t> </a:t>
            </a:r>
            <a:r>
              <a:rPr lang="uk-UA" dirty="0"/>
              <a:t>'</a:t>
            </a:r>
            <a:r>
              <a:rPr lang="en-US" dirty="0" err="1"/>
              <a:t>myiis</a:t>
            </a:r>
            <a:r>
              <a:rPr lang="en-US" dirty="0"/>
              <a:t>::server</a:t>
            </a:r>
            <a:r>
              <a:rPr lang="uk-UA"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~\cookbooks\</a:t>
            </a:r>
            <a:r>
              <a:rPr lang="en-US" dirty="0" err="1"/>
              <a:t>myiis</a:t>
            </a:r>
            <a:r>
              <a:rPr lang="en-US" dirty="0"/>
              <a:t>\recipes\</a:t>
            </a:r>
            <a:r>
              <a:rPr lang="en-US" dirty="0" err="1"/>
              <a:t>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115</a:t>
            </a:fld>
            <a:endParaRPr lang="en-US" dirty="0"/>
          </a:p>
        </p:txBody>
      </p:sp>
    </p:spTree>
    <p:extLst>
      <p:ext uri="{BB962C8B-B14F-4D97-AF65-F5344CB8AC3E}">
        <p14:creationId xmlns:p14="http://schemas.microsoft.com/office/powerpoint/2010/main" val="370743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Synchronizing Cookbooks:</a:t>
            </a:r>
          </a:p>
          <a:p>
            <a:r>
              <a:rPr lang="en-US" sz="2300" dirty="0"/>
              <a:t>  - </a:t>
            </a:r>
            <a:r>
              <a:rPr lang="en-US" sz="2300" dirty="0" err="1"/>
              <a:t>myiis</a:t>
            </a:r>
            <a:r>
              <a:rPr lang="en-US" sz="2300" dirty="0"/>
              <a:t> (0.1.0)</a:t>
            </a:r>
          </a:p>
          <a:p>
            <a:r>
              <a:rPr lang="en-US" sz="2300" dirty="0"/>
              <a:t>Installing Cookbook Gems:</a:t>
            </a:r>
          </a:p>
          <a:p>
            <a:r>
              <a:rPr lang="en-US" sz="2300" dirty="0"/>
              <a:t>Compiling Cookbooks...</a:t>
            </a:r>
          </a:p>
          <a:p>
            <a:r>
              <a:rPr lang="en-US" sz="2300" dirty="0"/>
              <a:t>Converging 3 resources</a:t>
            </a:r>
          </a:p>
          <a:p>
            <a:r>
              <a:rPr lang="en-US" sz="2300" dirty="0"/>
              <a:t>Recipe: </a:t>
            </a:r>
            <a:r>
              <a:rPr lang="en-US" sz="2300" dirty="0" err="1"/>
              <a:t>myiis</a:t>
            </a:r>
            <a:r>
              <a:rPr lang="en-US" sz="2300" dirty="0"/>
              <a:t>::server</a:t>
            </a:r>
          </a:p>
          <a:p>
            <a:r>
              <a:rPr lang="en-US" sz="2300" dirty="0"/>
              <a:t>  * </a:t>
            </a:r>
            <a:r>
              <a:rPr lang="en-US" sz="2300" dirty="0" err="1"/>
              <a:t>powershell_script</a:t>
            </a:r>
            <a:r>
              <a:rPr lang="en-US" sz="2300" dirty="0"/>
              <a:t>[Install IIS] action run</a:t>
            </a:r>
          </a:p>
          <a:p>
            <a:r>
              <a:rPr lang="en-US" sz="2300" dirty="0"/>
              <a:t>    - execute "C:\Windows\system32\WindowsPowerShell\v1.0\powershell.exe"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a:t>Execu</a:t>
            </a:r>
            <a:endParaRPr lang="en-US" sz="2300" dirty="0"/>
          </a:p>
          <a:p>
            <a:r>
              <a:rPr lang="en-US" sz="2300" dirty="0" err="1"/>
              <a:t>tionPolicy</a:t>
            </a:r>
            <a:r>
              <a:rPr lang="en-US" sz="2300" dirty="0"/>
              <a:t> Bypass -</a:t>
            </a:r>
            <a:r>
              <a:rPr lang="en-US" sz="2300" dirty="0" err="1"/>
              <a:t>InputFormat</a:t>
            </a:r>
            <a:r>
              <a:rPr lang="en-US" sz="2300" dirty="0"/>
              <a:t> None -File "C:/Users/ADMINI~1/AppData/Local/Temp/2/chef-script20180913-3376-d0sso8.ps1"</a:t>
            </a:r>
          </a:p>
          <a:p>
            <a:r>
              <a:rPr lang="en-US" sz="2300" dirty="0"/>
              <a:t>  * file[C:\inetpub\wwwroot\Default.htm] action create (up to date)</a:t>
            </a:r>
          </a:p>
          <a:p>
            <a:r>
              <a:rPr lang="en-US" sz="2300" dirty="0"/>
              <a:t>  * </a:t>
            </a:r>
            <a:r>
              <a:rPr lang="en-US" sz="2300" dirty="0" err="1"/>
              <a:t>windows_service</a:t>
            </a:r>
            <a:r>
              <a:rPr lang="en-US" sz="2300" dirty="0"/>
              <a:t>[w3svc] action enable (up to date)</a:t>
            </a:r>
          </a:p>
        </p:txBody>
      </p:sp>
      <p:sp>
        <p:nvSpPr>
          <p:cNvPr id="3" name="Title 2"/>
          <p:cNvSpPr>
            <a:spLocks noGrp="1"/>
          </p:cNvSpPr>
          <p:nvPr>
            <p:ph type="title"/>
          </p:nvPr>
        </p:nvSpPr>
        <p:spPr/>
        <p:txBody>
          <a:bodyPr>
            <a:normAutofit/>
          </a:bodyPr>
          <a:lstStyle/>
          <a:p>
            <a:r>
              <a:rPr lang="en-US" dirty="0"/>
              <a:t>Lab: Applying the </a:t>
            </a:r>
            <a:r>
              <a:rPr lang="en-US" dirty="0" err="1"/>
              <a:t>myiis</a:t>
            </a:r>
            <a:r>
              <a:rPr lang="en-US" dirty="0"/>
              <a:t> Default Recipe</a:t>
            </a:r>
          </a:p>
        </p:txBody>
      </p:sp>
      <p:sp>
        <p:nvSpPr>
          <p:cNvPr id="4" name="Text Placeholder 3"/>
          <p:cNvSpPr>
            <a:spLocks noGrp="1"/>
          </p:cNvSpPr>
          <p:nvPr>
            <p:ph type="body" sz="quarter" idx="11"/>
          </p:nvPr>
        </p:nvSpPr>
        <p:spPr/>
        <p:txBody>
          <a:bodyPr/>
          <a:lstStyle/>
          <a:p>
            <a:r>
              <a:rPr lang="en-US" sz="3200" dirty="0"/>
              <a:t>&gt; chef-client </a:t>
            </a:r>
            <a:r>
              <a:rPr lang="mr-IN" sz="3200" dirty="0" smtClean="0"/>
              <a:t>–</a:t>
            </a:r>
            <a:r>
              <a:rPr lang="en-US" sz="3200" dirty="0" smtClean="0"/>
              <a:t>z -</a:t>
            </a:r>
            <a:r>
              <a:rPr lang="en-US" sz="3200" dirty="0"/>
              <a:t>r "recipe[</a:t>
            </a:r>
            <a:r>
              <a:rPr lang="en-US" sz="3200" dirty="0" err="1"/>
              <a:t>myiis</a:t>
            </a:r>
            <a:r>
              <a:rPr lang="en-US" sz="3200" dirty="0"/>
              <a:t>]"</a:t>
            </a:r>
          </a:p>
        </p:txBody>
      </p:sp>
      <p:sp>
        <p:nvSpPr>
          <p:cNvPr id="5" name="Rectangle 4"/>
          <p:cNvSpPr/>
          <p:nvPr/>
        </p:nvSpPr>
        <p:spPr bwMode="auto">
          <a:xfrm>
            <a:off x="1108305" y="458232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116</a:t>
            </a:fld>
            <a:endParaRPr lang="en-US" dirty="0"/>
          </a:p>
        </p:txBody>
      </p:sp>
    </p:spTree>
    <p:extLst>
      <p:ext uri="{BB962C8B-B14F-4D97-AF65-F5344CB8AC3E}">
        <p14:creationId xmlns:p14="http://schemas.microsoft.com/office/powerpoint/2010/main" val="7109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a:bodyPr>
          <a:lstStyle/>
          <a:p>
            <a:r>
              <a:rPr lang="en-US" dirty="0"/>
              <a:t>Why would you want to apply more than one recipe at a time?</a:t>
            </a:r>
          </a:p>
          <a:p>
            <a:endParaRPr lang="en-US" dirty="0"/>
          </a:p>
          <a:p>
            <a:r>
              <a:rPr lang="en-US" dirty="0"/>
              <a:t>What are the benefits and drawbacks of using "</a:t>
            </a:r>
            <a:r>
              <a:rPr lang="en-US" dirty="0" err="1"/>
              <a:t>include_recipe</a:t>
            </a:r>
            <a:r>
              <a:rPr lang="en-US" dirty="0"/>
              <a:t>" within a recipe?</a:t>
            </a:r>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117</a:t>
            </a:fld>
            <a:endParaRPr lang="en-US" dirty="0"/>
          </a:p>
        </p:txBody>
      </p:sp>
    </p:spTree>
    <p:extLst>
      <p:ext uri="{BB962C8B-B14F-4D97-AF65-F5344CB8AC3E}">
        <p14:creationId xmlns:p14="http://schemas.microsoft.com/office/powerpoint/2010/main" val="235149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Q&amp;A</a:t>
            </a: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help you answer? </a:t>
            </a:r>
          </a:p>
          <a:p>
            <a:endParaRPr lang="en-US" dirty="0"/>
          </a:p>
          <a:p>
            <a:pPr marL="609585" indent="-609585">
              <a:buFont typeface="Arial"/>
              <a:buChar char="•"/>
            </a:pPr>
            <a:r>
              <a:rPr lang="en-US" dirty="0">
                <a:latin typeface="+mj-lt"/>
                <a:cs typeface="Courier New" panose="02070309020205020404" pitchFamily="49" charset="0"/>
              </a:rPr>
              <a:t>chef-client</a:t>
            </a:r>
          </a:p>
          <a:p>
            <a:pPr marL="609585" indent="-609585">
              <a:buFont typeface="Arial"/>
              <a:buChar char="•"/>
            </a:pPr>
            <a:r>
              <a:rPr lang="en-US" dirty="0">
                <a:latin typeface="+mj-lt"/>
                <a:cs typeface="Courier New" panose="02070309020205020404" pitchFamily="49" charset="0"/>
              </a:rPr>
              <a:t>local mode</a:t>
            </a:r>
          </a:p>
          <a:p>
            <a:pPr marL="609585" indent="-609585">
              <a:buFont typeface="Arial"/>
              <a:buChar char="•"/>
            </a:pPr>
            <a:r>
              <a:rPr lang="en-US" dirty="0">
                <a:latin typeface="+mj-lt"/>
              </a:rPr>
              <a:t>run list</a:t>
            </a:r>
          </a:p>
          <a:p>
            <a:pPr marL="609585" indent="-609585">
              <a:buFont typeface="Arial"/>
              <a:buChar char="•"/>
            </a:pPr>
            <a:r>
              <a:rPr lang="en-US" dirty="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118</a:t>
            </a:fld>
            <a:endParaRPr lang="en-US" dirty="0"/>
          </a:p>
        </p:txBody>
      </p:sp>
    </p:spTree>
    <p:extLst>
      <p:ext uri="{BB962C8B-B14F-4D97-AF65-F5344CB8AC3E}">
        <p14:creationId xmlns:p14="http://schemas.microsoft.com/office/powerpoint/2010/main" val="19831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39692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 Workstation</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We need the following:</a:t>
            </a:r>
          </a:p>
          <a:p>
            <a:pPr marL="766214" lvl="1" indent="-457189">
              <a:buFont typeface="Arial" panose="020B0604020202020204" pitchFamily="34" charset="0"/>
              <a:buChar char="•"/>
            </a:pPr>
            <a:r>
              <a:rPr lang="de-DE" sz="3200" dirty="0"/>
              <a:t>Chef Development Kit (ChefDK)</a:t>
            </a:r>
          </a:p>
          <a:p>
            <a:pPr marL="766214" lvl="1" indent="-457189">
              <a:buFont typeface="Arial" panose="020B0604020202020204" pitchFamily="34" charset="0"/>
              <a:buChar char="•"/>
            </a:pPr>
            <a:r>
              <a:rPr lang="de-DE" sz="3200" dirty="0"/>
              <a:t>Editor (</a:t>
            </a:r>
            <a:r>
              <a:rPr lang="en-US" sz="3200" dirty="0"/>
              <a:t>we recommend Atom or </a:t>
            </a:r>
            <a:r>
              <a:rPr lang="de-DE" sz="3200" dirty="0"/>
              <a:t>Visual Studio Code)</a:t>
            </a:r>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31633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err="1"/>
              <a:t>Ohai</a:t>
            </a:r>
            <a:r>
              <a:rPr lang="en-US"/>
              <a:t> and the Node Object</a:t>
            </a:r>
            <a:endParaRPr lang="en-US" dirty="0"/>
          </a:p>
        </p:txBody>
      </p:sp>
      <p:sp>
        <p:nvSpPr>
          <p:cNvPr id="3" name="Subtitle 2"/>
          <p:cNvSpPr>
            <a:spLocks noGrp="1"/>
          </p:cNvSpPr>
          <p:nvPr>
            <p:ph type="subTitle" idx="1"/>
          </p:nvPr>
        </p:nvSpPr>
        <p:spPr bwMode="auto"/>
        <p:txBody>
          <a:bodyPr/>
          <a:lstStyle/>
          <a:p>
            <a:r>
              <a:rPr lang="en-US" dirty="0"/>
              <a:t>Finding and Displaying Information About Our System</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108415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121</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dirty="0"/>
              <a:t>Capture details about a system</a:t>
            </a:r>
          </a:p>
          <a:p>
            <a:pPr marL="918610" lvl="1" indent="-609585">
              <a:buFont typeface="Wingdings" panose="05000000000000000000" pitchFamily="2" charset="2"/>
              <a:buChar char="Ø"/>
            </a:pPr>
            <a:r>
              <a:rPr lang="en-US" dirty="0"/>
              <a:t>Use the node object within a recipe</a:t>
            </a:r>
          </a:p>
          <a:p>
            <a:pPr marL="918610" lvl="1" indent="-609585">
              <a:buFont typeface="Wingdings" panose="05000000000000000000" pitchFamily="2" charset="2"/>
              <a:buChar char="Ø"/>
            </a:pPr>
            <a:r>
              <a:rPr lang="en-US" dirty="0"/>
              <a:t>Use Ruby's string interpolation</a:t>
            </a:r>
          </a:p>
          <a:p>
            <a:pPr marL="918610" lvl="1" indent="-609585">
              <a:buFont typeface="Wingdings" panose="05000000000000000000" pitchFamily="2" charset="2"/>
              <a:buChar char="Ø"/>
            </a:pPr>
            <a:r>
              <a:rPr lang="en-US" dirty="0"/>
              <a:t>Update the version of a cookbook</a:t>
            </a:r>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9483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Details About the System</a:t>
            </a:r>
          </a:p>
        </p:txBody>
      </p:sp>
      <p:sp>
        <p:nvSpPr>
          <p:cNvPr id="3" name="Text Placeholder 2"/>
          <p:cNvSpPr>
            <a:spLocks noGrp="1"/>
          </p:cNvSpPr>
          <p:nvPr>
            <p:ph type="body" sz="quarter" idx="10"/>
          </p:nvPr>
        </p:nvSpPr>
        <p:spPr>
          <a:xfrm>
            <a:off x="3012273" y="5989430"/>
            <a:ext cx="11318532" cy="2071728"/>
          </a:xfrm>
        </p:spPr>
        <p:txBody>
          <a:bodyPr>
            <a:normAutofit/>
          </a:bodyPr>
          <a:lstStyle/>
          <a:p>
            <a:pPr marL="380990" indent="-380990">
              <a:buFont typeface="Wingdings" charset="2"/>
              <a:buChar char="q"/>
            </a:pPr>
            <a:r>
              <a:rPr lang="en-US" dirty="0"/>
              <a:t>Find out various details about the system</a:t>
            </a:r>
          </a:p>
          <a:p>
            <a:pPr marL="380990" indent="-380990">
              <a:buFont typeface="Wingdings" charset="2"/>
              <a:buChar char="q"/>
            </a:pPr>
            <a:r>
              <a:rPr lang="en-US" dirty="0"/>
              <a:t>Update the web page file </a:t>
            </a:r>
            <a:r>
              <a:rPr lang="en-US" dirty="0" smtClean="0"/>
              <a:t>contents </a:t>
            </a:r>
            <a:r>
              <a:rPr lang="en-US" dirty="0"/>
              <a:t>in the "</a:t>
            </a:r>
            <a:r>
              <a:rPr lang="en-US" dirty="0" err="1"/>
              <a:t>myiis</a:t>
            </a:r>
            <a:r>
              <a:rPr lang="en-US" dirty="0"/>
              <a:t>" </a:t>
            </a:r>
            <a:r>
              <a:rPr lang="en-US" dirty="0" smtClean="0"/>
              <a:t>cookbook </a:t>
            </a:r>
            <a:r>
              <a:rPr lang="en-US" dirty="0"/>
              <a:t>to include system details</a:t>
            </a:r>
          </a:p>
          <a:p>
            <a:pPr marL="380990" indent="-380990">
              <a:buFont typeface="Wingdings" charset="2"/>
              <a:buChar char="q"/>
            </a:pPr>
            <a:r>
              <a:rPr lang="en-US" dirty="0"/>
              <a:t>Use chef-client to locally apply the "</a:t>
            </a:r>
            <a:r>
              <a:rPr lang="en-US" dirty="0" err="1"/>
              <a:t>myiis</a:t>
            </a:r>
            <a:r>
              <a:rPr lang="en-US" dirty="0"/>
              <a:t>" cookbook's default recipe</a:t>
            </a:r>
          </a:p>
        </p:txBody>
      </p:sp>
      <p:sp>
        <p:nvSpPr>
          <p:cNvPr id="4" name="Content Placeholder 3"/>
          <p:cNvSpPr>
            <a:spLocks noGrp="1"/>
          </p:cNvSpPr>
          <p:nvPr>
            <p:ph sz="quarter" idx="11"/>
          </p:nvPr>
        </p:nvSpPr>
        <p:spPr/>
        <p:txBody>
          <a:bodyPr/>
          <a:lstStyle/>
          <a:p>
            <a:r>
              <a:rPr lang="en-US" dirty="0"/>
              <a:t>Displaying system details in the default web page definitely sounds useful.</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122</a:t>
            </a:fld>
            <a:endParaRPr lang="en-US" dirty="0"/>
          </a:p>
        </p:txBody>
      </p:sp>
    </p:spTree>
    <p:extLst>
      <p:ext uri="{BB962C8B-B14F-4D97-AF65-F5344CB8AC3E}">
        <p14:creationId xmlns:p14="http://schemas.microsoft.com/office/powerpoint/2010/main" val="202085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Some Useful System Data</a:t>
            </a:r>
          </a:p>
        </p:txBody>
      </p:sp>
      <p:sp>
        <p:nvSpPr>
          <p:cNvPr id="3" name="Subtitle 2"/>
          <p:cNvSpPr>
            <a:spLocks noGrp="1"/>
          </p:cNvSpPr>
          <p:nvPr>
            <p:ph type="subTitle" idx="1"/>
          </p:nvPr>
        </p:nvSpPr>
        <p:spPr/>
        <p:txBody>
          <a:bodyPr/>
          <a:lstStyle/>
          <a:p>
            <a:pPr marL="609585" indent="-609585">
              <a:buFont typeface="Courier New" charset="0"/>
              <a:buChar char="o"/>
            </a:pPr>
            <a:r>
              <a:rPr lang="en-US" dirty="0"/>
              <a:t>IP Address</a:t>
            </a:r>
          </a:p>
          <a:p>
            <a:pPr marL="609585" indent="-609585">
              <a:buFont typeface="Courier New" charset="0"/>
              <a:buChar char="o"/>
            </a:pPr>
            <a:r>
              <a:rPr lang="en-US" dirty="0"/>
              <a:t>hostname</a:t>
            </a:r>
          </a:p>
          <a:p>
            <a:pPr marL="609585" indent="-609585">
              <a:buFont typeface="Courier New" charset="0"/>
              <a:buChar char="o"/>
            </a:pPr>
            <a:r>
              <a:rPr lang="en-US" dirty="0" smtClean="0"/>
              <a:t>Memory</a:t>
            </a:r>
            <a:endParaRPr lang="en-US" dirty="0"/>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3"/>
          </p:nvPr>
        </p:nvSpPr>
        <p:spPr/>
        <p:txBody>
          <a:bodyPr/>
          <a:lstStyle/>
          <a:p>
            <a:fld id="{D3C6E21F-9381-4880-84FB-1E73165A9E9D}" type="slidenum">
              <a:rPr lang="en-US" smtClean="0"/>
              <a:pPr/>
              <a:t>123</a:t>
            </a:fld>
            <a:endParaRPr lang="en-US" dirty="0"/>
          </a:p>
        </p:txBody>
      </p:sp>
    </p:spTree>
    <p:extLst>
      <p:ext uri="{BB962C8B-B14F-4D97-AF65-F5344CB8AC3E}">
        <p14:creationId xmlns:p14="http://schemas.microsoft.com/office/powerpoint/2010/main" val="334409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2"/>
            <a:ext cx="14423693" cy="5721133"/>
          </a:xfrm>
        </p:spPr>
        <p:txBody>
          <a:bodyPr>
            <a:normAutofit/>
          </a:bodyPr>
          <a:lstStyle/>
          <a:p>
            <a:r>
              <a:rPr lang="en-US" dirty="0"/>
              <a:t>Windows IP Configuration</a:t>
            </a:r>
          </a:p>
          <a:p>
            <a:endParaRPr lang="en-US" dirty="0"/>
          </a:p>
          <a:p>
            <a:r>
              <a:rPr lang="en-US" dirty="0"/>
              <a:t>Ethernet adapter Ethernet 2:</a:t>
            </a:r>
          </a:p>
          <a:p>
            <a:endParaRPr lang="en-US" dirty="0"/>
          </a:p>
          <a:p>
            <a:r>
              <a:rPr lang="en-US" dirty="0"/>
              <a:t>   Connection-specific DNS Suffix  . : ec2.internal</a:t>
            </a:r>
          </a:p>
          <a:p>
            <a:r>
              <a:rPr lang="en-US" dirty="0"/>
              <a:t>   Link-local IPv6 Address . . . . . : fe80::2da8:4ba7:45e2:e863%21</a:t>
            </a:r>
          </a:p>
          <a:p>
            <a:r>
              <a:rPr lang="en-US" dirty="0"/>
              <a:t>   IPv4 Address. . . . . . . . . . . : 172.31.21.21</a:t>
            </a:r>
          </a:p>
          <a:p>
            <a:r>
              <a:rPr lang="en-US" dirty="0"/>
              <a:t>   Subnet Mask . . . . . . . . . . . : 255.255.240.0</a:t>
            </a:r>
          </a:p>
          <a:p>
            <a:r>
              <a:rPr lang="en-US" dirty="0"/>
              <a:t>   Default Gateway . . . . . . . . . : 172.31.16.1</a:t>
            </a:r>
          </a:p>
          <a:p>
            <a:endParaRPr lang="en-US" dirty="0"/>
          </a:p>
          <a:p>
            <a:endParaRPr lang="en-US" dirty="0"/>
          </a:p>
        </p:txBody>
      </p:sp>
      <p:sp>
        <p:nvSpPr>
          <p:cNvPr id="2" name="Title 1"/>
          <p:cNvSpPr>
            <a:spLocks noGrp="1"/>
          </p:cNvSpPr>
          <p:nvPr>
            <p:ph type="title"/>
          </p:nvPr>
        </p:nvSpPr>
        <p:spPr/>
        <p:txBody>
          <a:bodyPr/>
          <a:lstStyle/>
          <a:p>
            <a:r>
              <a:rPr lang="fi-FI" dirty="0"/>
              <a:t>GL: </a:t>
            </a:r>
            <a:r>
              <a:rPr lang="en-US" dirty="0"/>
              <a:t>Finding the IP Address</a:t>
            </a:r>
          </a:p>
        </p:txBody>
      </p:sp>
      <p:sp>
        <p:nvSpPr>
          <p:cNvPr id="4" name="Text Placeholder 3"/>
          <p:cNvSpPr>
            <a:spLocks noGrp="1"/>
          </p:cNvSpPr>
          <p:nvPr>
            <p:ph type="body" sz="quarter" idx="11"/>
          </p:nvPr>
        </p:nvSpPr>
        <p:spPr/>
        <p:txBody>
          <a:bodyPr/>
          <a:lstStyle/>
          <a:p>
            <a:r>
              <a:rPr lang="en-US" dirty="0"/>
              <a:t>&gt; ipconfig</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124</a:t>
            </a:fld>
            <a:endParaRPr lang="en-US" dirty="0"/>
          </a:p>
        </p:txBody>
      </p:sp>
    </p:spTree>
    <p:extLst>
      <p:ext uri="{BB962C8B-B14F-4D97-AF65-F5344CB8AC3E}">
        <p14:creationId xmlns:p14="http://schemas.microsoft.com/office/powerpoint/2010/main" val="48259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3"/>
            <a:ext cx="14423693" cy="5673006"/>
          </a:xfrm>
        </p:spPr>
        <p:txBody>
          <a:bodyPr>
            <a:normAutofit/>
          </a:bodyPr>
          <a:lstStyle/>
          <a:p>
            <a:r>
              <a:rPr lang="en-US" dirty="0"/>
              <a:t>WIN-KRQSVD3RFM7</a:t>
            </a:r>
          </a:p>
          <a:p>
            <a:endParaRPr lang="en-US" dirty="0"/>
          </a:p>
        </p:txBody>
      </p:sp>
      <p:sp>
        <p:nvSpPr>
          <p:cNvPr id="2" name="Title 1"/>
          <p:cNvSpPr>
            <a:spLocks noGrp="1"/>
          </p:cNvSpPr>
          <p:nvPr>
            <p:ph type="title"/>
          </p:nvPr>
        </p:nvSpPr>
        <p:spPr/>
        <p:txBody>
          <a:bodyPr/>
          <a:lstStyle/>
          <a:p>
            <a:r>
              <a:rPr lang="fi-FI" dirty="0"/>
              <a:t>GL: </a:t>
            </a:r>
            <a:r>
              <a:rPr lang="en-US" dirty="0"/>
              <a:t>Finding the Hostname</a:t>
            </a:r>
          </a:p>
        </p:txBody>
      </p:sp>
      <p:sp>
        <p:nvSpPr>
          <p:cNvPr id="4" name="Text Placeholder 3"/>
          <p:cNvSpPr>
            <a:spLocks noGrp="1"/>
          </p:cNvSpPr>
          <p:nvPr>
            <p:ph type="body" sz="quarter" idx="11"/>
          </p:nvPr>
        </p:nvSpPr>
        <p:spPr/>
        <p:txBody>
          <a:bodyPr/>
          <a:lstStyle/>
          <a:p>
            <a:r>
              <a:rPr lang="en-US" dirty="0"/>
              <a:t>&gt; hostname</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125</a:t>
            </a:fld>
            <a:endParaRPr lang="en-US" dirty="0"/>
          </a:p>
        </p:txBody>
      </p:sp>
    </p:spTree>
    <p:extLst>
      <p:ext uri="{BB962C8B-B14F-4D97-AF65-F5344CB8AC3E}">
        <p14:creationId xmlns:p14="http://schemas.microsoft.com/office/powerpoint/2010/main" val="8190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2"/>
            <a:ext cx="14423693" cy="5721133"/>
          </a:xfrm>
        </p:spPr>
        <p:txBody>
          <a:bodyPr>
            <a:normAutofit/>
          </a:bodyPr>
          <a:lstStyle/>
          <a:p>
            <a:r>
              <a:rPr lang="en-US" dirty="0" err="1"/>
              <a:t>TotalPhysicalMemory</a:t>
            </a:r>
            <a:endParaRPr lang="en-US" dirty="0"/>
          </a:p>
          <a:p>
            <a:r>
              <a:rPr lang="en-US" dirty="0"/>
              <a:t>8052654080</a:t>
            </a:r>
          </a:p>
        </p:txBody>
      </p:sp>
      <p:sp>
        <p:nvSpPr>
          <p:cNvPr id="2" name="Title 1"/>
          <p:cNvSpPr>
            <a:spLocks noGrp="1"/>
          </p:cNvSpPr>
          <p:nvPr>
            <p:ph type="title"/>
          </p:nvPr>
        </p:nvSpPr>
        <p:spPr/>
        <p:txBody>
          <a:bodyPr/>
          <a:lstStyle/>
          <a:p>
            <a:r>
              <a:rPr lang="fi-FI" dirty="0"/>
              <a:t>GL: </a:t>
            </a:r>
            <a:r>
              <a:rPr lang="en-US" dirty="0"/>
              <a:t>Finding the Total Memory</a:t>
            </a:r>
          </a:p>
        </p:txBody>
      </p:sp>
      <p:sp>
        <p:nvSpPr>
          <p:cNvPr id="4" name="Text Placeholder 3"/>
          <p:cNvSpPr>
            <a:spLocks noGrp="1"/>
          </p:cNvSpPr>
          <p:nvPr>
            <p:ph type="body" sz="quarter" idx="11"/>
          </p:nvPr>
        </p:nvSpPr>
        <p:spPr/>
        <p:txBody>
          <a:bodyPr/>
          <a:lstStyle/>
          <a:p>
            <a:r>
              <a:rPr lang="en-US" dirty="0"/>
              <a:t>&gt; wmic </a:t>
            </a:r>
            <a:r>
              <a:rPr lang="en-US" dirty="0" err="1"/>
              <a:t>ComputerSystem</a:t>
            </a:r>
            <a:r>
              <a:rPr lang="en-US" dirty="0"/>
              <a:t> get </a:t>
            </a:r>
            <a:r>
              <a:rPr lang="en-US" dirty="0" err="1"/>
              <a:t>TotalPhysicalMemory</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126</a:t>
            </a:fld>
            <a:endParaRPr lang="en-US" dirty="0"/>
          </a:p>
        </p:txBody>
      </p:sp>
    </p:spTree>
    <p:extLst>
      <p:ext uri="{BB962C8B-B14F-4D97-AF65-F5344CB8AC3E}">
        <p14:creationId xmlns:p14="http://schemas.microsoft.com/office/powerpoint/2010/main" val="49149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Details About the System</a:t>
            </a:r>
          </a:p>
        </p:txBody>
      </p:sp>
      <p:sp>
        <p:nvSpPr>
          <p:cNvPr id="4" name="Content Placeholder 3"/>
          <p:cNvSpPr>
            <a:spLocks noGrp="1"/>
          </p:cNvSpPr>
          <p:nvPr>
            <p:ph sz="quarter" idx="11"/>
          </p:nvPr>
        </p:nvSpPr>
        <p:spPr/>
        <p:txBody>
          <a:bodyPr/>
          <a:lstStyle/>
          <a:p>
            <a:r>
              <a:rPr lang="en-US" dirty="0"/>
              <a:t>Displaying system details in the default web page definitely sounds useful.</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127</a:t>
            </a:fld>
            <a:endParaRPr lang="en-US" dirty="0"/>
          </a:p>
        </p:txBody>
      </p:sp>
      <p:sp>
        <p:nvSpPr>
          <p:cNvPr id="9" name="Text Placeholder 2"/>
          <p:cNvSpPr>
            <a:spLocks noGrp="1"/>
          </p:cNvSpPr>
          <p:nvPr>
            <p:ph type="body" sz="quarter" idx="10"/>
          </p:nvPr>
        </p:nvSpPr>
        <p:spPr>
          <a:xfrm>
            <a:off x="3012273" y="5989430"/>
            <a:ext cx="11318532" cy="2071728"/>
          </a:xfrm>
        </p:spPr>
        <p:txBody>
          <a:bodyPr>
            <a:normAutofit/>
          </a:bodyPr>
          <a:lstStyle/>
          <a:p>
            <a:pPr marL="380990" indent="-380990">
              <a:buFont typeface="Wingdings" charset="2"/>
              <a:buChar char="ü"/>
            </a:pPr>
            <a:r>
              <a:rPr lang="en-US" dirty="0"/>
              <a:t>Find out various details about the system</a:t>
            </a:r>
          </a:p>
          <a:p>
            <a:pPr marL="380990" indent="-380990">
              <a:buFont typeface="Wingdings" charset="2"/>
              <a:buChar char="q"/>
            </a:pPr>
            <a:r>
              <a:rPr lang="en-US" dirty="0"/>
              <a:t>Update the web page file contents, in the "</a:t>
            </a:r>
            <a:r>
              <a:rPr lang="en-US" dirty="0" err="1"/>
              <a:t>myiis</a:t>
            </a:r>
            <a:r>
              <a:rPr lang="en-US" dirty="0"/>
              <a:t>" cookbook, to include system details</a:t>
            </a:r>
          </a:p>
          <a:p>
            <a:pPr marL="380990" indent="-380990">
              <a:buFont typeface="Wingdings" charset="2"/>
              <a:buChar char="q"/>
            </a:pPr>
            <a:r>
              <a:rPr lang="en-US" dirty="0"/>
              <a:t>Use chef-client to locally apply the "</a:t>
            </a:r>
            <a:r>
              <a:rPr lang="en-US" dirty="0" err="1"/>
              <a:t>myiis</a:t>
            </a:r>
            <a:r>
              <a:rPr lang="en-US" dirty="0"/>
              <a:t>" cookbook's default recipe</a:t>
            </a:r>
          </a:p>
        </p:txBody>
      </p:sp>
    </p:spTree>
    <p:extLst>
      <p:ext uri="{BB962C8B-B14F-4D97-AF65-F5344CB8AC3E}">
        <p14:creationId xmlns:p14="http://schemas.microsoft.com/office/powerpoint/2010/main" val="146166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Adding the CPU</a:t>
            </a:r>
          </a:p>
        </p:txBody>
      </p:sp>
      <p:sp>
        <p:nvSpPr>
          <p:cNvPr id="3" name="Content Placeholder 2"/>
          <p:cNvSpPr>
            <a:spLocks noGrp="1"/>
          </p:cNvSpPr>
          <p:nvPr>
            <p:ph sz="quarter" idx="10"/>
          </p:nvPr>
        </p:nvSpPr>
        <p:spPr>
          <a:xfrm>
            <a:off x="1121104" y="2113748"/>
            <a:ext cx="14423693" cy="5875220"/>
          </a:xfrm>
        </p:spPr>
        <p:txBody>
          <a:bodyPr>
            <a:noAutofit/>
          </a:bodyPr>
          <a:lstStyle/>
          <a:p>
            <a:r>
              <a:rPr lang="en-US" sz="2667" dirty="0"/>
              <a:t># ... POWERSHELL_SCRIPT RESOURCE ...</a:t>
            </a:r>
          </a:p>
          <a:p>
            <a:endParaRPr lang="en-US" sz="2667" dirty="0"/>
          </a:p>
          <a:p>
            <a:r>
              <a:rPr lang="en-US" sz="2667" dirty="0"/>
              <a:t>file 'C:\</a:t>
            </a:r>
            <a:r>
              <a:rPr lang="en-US" sz="2667" dirty="0" err="1"/>
              <a:t>inetpub</a:t>
            </a:r>
            <a:r>
              <a:rPr lang="en-US" sz="2667" dirty="0"/>
              <a:t>\</a:t>
            </a:r>
            <a:r>
              <a:rPr lang="en-US" sz="2667" dirty="0" err="1"/>
              <a:t>wwwroot</a:t>
            </a:r>
            <a:r>
              <a:rPr lang="en-US" sz="2667" dirty="0"/>
              <a:t>\</a:t>
            </a:r>
            <a:r>
              <a:rPr lang="en-US" sz="2667" dirty="0" err="1"/>
              <a:t>Default.htm</a:t>
            </a:r>
            <a:r>
              <a:rPr lang="en-US" sz="2667" dirty="0"/>
              <a:t>' do</a:t>
            </a:r>
          </a:p>
          <a:p>
            <a:r>
              <a:rPr lang="en-US" sz="2667" dirty="0"/>
              <a:t>  content '&lt;h1&gt;Hello, world!&lt;/h1&gt;</a:t>
            </a:r>
          </a:p>
          <a:p>
            <a:r>
              <a:rPr lang="en-US" sz="2667" dirty="0"/>
              <a:t>&lt;h2&gt;</a:t>
            </a:r>
            <a:r>
              <a:rPr lang="en-US" sz="2667" dirty="0" err="1"/>
              <a:t>ipaddress</a:t>
            </a:r>
            <a:r>
              <a:rPr lang="en-US" sz="2667" dirty="0"/>
              <a:t>: </a:t>
            </a:r>
            <a:r>
              <a:rPr lang="en-US" sz="2800" dirty="0"/>
              <a:t>172.31.21.21</a:t>
            </a:r>
            <a:r>
              <a:rPr lang="en-US" sz="2667" dirty="0"/>
              <a:t>&lt;/h2&gt;</a:t>
            </a:r>
          </a:p>
          <a:p>
            <a:r>
              <a:rPr lang="en-US" sz="2667" dirty="0"/>
              <a:t>&lt;h2&gt;hostname: </a:t>
            </a:r>
            <a:r>
              <a:rPr lang="en-US" sz="2800" dirty="0"/>
              <a:t>WIN-KRQSVD3RFM7</a:t>
            </a:r>
            <a:r>
              <a:rPr lang="en-US" sz="2667" dirty="0"/>
              <a:t>&lt;/h2&gt;</a:t>
            </a:r>
          </a:p>
          <a:p>
            <a:r>
              <a:rPr lang="en-US" sz="2667" dirty="0"/>
              <a:t>&lt;h2&gt;total memory: </a:t>
            </a:r>
            <a:r>
              <a:rPr lang="en-US" sz="2800" dirty="0"/>
              <a:t>8052654080</a:t>
            </a:r>
            <a:r>
              <a:rPr lang="en-US" sz="2667" dirty="0"/>
              <a:t>&lt;/h2</a:t>
            </a:r>
            <a:r>
              <a:rPr lang="en-US" sz="2667" dirty="0" smtClean="0"/>
              <a:t>&gt;'</a:t>
            </a:r>
            <a:endParaRPr lang="en-US" sz="2667" dirty="0"/>
          </a:p>
          <a:p>
            <a:r>
              <a:rPr lang="en-US" sz="2667" dirty="0"/>
              <a:t>end</a:t>
            </a:r>
          </a:p>
          <a:p>
            <a:endParaRPr lang="en-US" sz="2667" dirty="0"/>
          </a:p>
          <a:p>
            <a:r>
              <a:rPr lang="en-US" sz="2667" dirty="0"/>
              <a:t># ... SERVICE RESOURCE ...</a:t>
            </a:r>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myiis</a:t>
            </a:r>
            <a:r>
              <a:rPr lang="en-US" sz="3733" dirty="0"/>
              <a:t>\recipe\</a:t>
            </a:r>
            <a:r>
              <a:rPr lang="en-US" sz="3733" dirty="0" err="1"/>
              <a:t>server.rb</a:t>
            </a:r>
            <a:endParaRPr lang="en-US" sz="3733" dirty="0"/>
          </a:p>
        </p:txBody>
      </p:sp>
      <p:sp>
        <p:nvSpPr>
          <p:cNvPr id="6" name="Text Placeholder 5"/>
          <p:cNvSpPr>
            <a:spLocks noGrp="1"/>
          </p:cNvSpPr>
          <p:nvPr>
            <p:ph type="body" sz="quarter" idx="13"/>
          </p:nvPr>
        </p:nvSpPr>
        <p:spPr>
          <a:xfrm>
            <a:off x="1108582" y="3633537"/>
            <a:ext cx="14404273" cy="255069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128</a:t>
            </a:fld>
            <a:endParaRPr lang="en-US" dirty="0"/>
          </a:p>
        </p:txBody>
      </p:sp>
    </p:spTree>
    <p:extLst>
      <p:ext uri="{BB962C8B-B14F-4D97-AF65-F5344CB8AC3E}">
        <p14:creationId xmlns:p14="http://schemas.microsoft.com/office/powerpoint/2010/main" val="251953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Details About the Node</a:t>
            </a:r>
          </a:p>
        </p:txBody>
      </p:sp>
      <p:sp>
        <p:nvSpPr>
          <p:cNvPr id="4" name="Content Placeholder 3"/>
          <p:cNvSpPr>
            <a:spLocks noGrp="1"/>
          </p:cNvSpPr>
          <p:nvPr>
            <p:ph sz="quarter" idx="11"/>
          </p:nvPr>
        </p:nvSpPr>
        <p:spPr/>
        <p:txBody>
          <a:bodyPr/>
          <a:lstStyle/>
          <a:p>
            <a:r>
              <a:rPr lang="en-US" dirty="0"/>
              <a:t>Displaying system details in the default web page definitely sounds useful.</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129</a:t>
            </a:fld>
            <a:endParaRPr lang="en-US" dirty="0"/>
          </a:p>
        </p:txBody>
      </p:sp>
      <p:sp>
        <p:nvSpPr>
          <p:cNvPr id="7" name="Text Placeholder 2"/>
          <p:cNvSpPr>
            <a:spLocks noGrp="1"/>
          </p:cNvSpPr>
          <p:nvPr>
            <p:ph type="body" sz="quarter" idx="10"/>
          </p:nvPr>
        </p:nvSpPr>
        <p:spPr>
          <a:xfrm>
            <a:off x="3012273" y="5989430"/>
            <a:ext cx="11318532" cy="2071728"/>
          </a:xfrm>
        </p:spPr>
        <p:txBody>
          <a:bodyPr>
            <a:normAutofit/>
          </a:bodyPr>
          <a:lstStyle/>
          <a:p>
            <a:pPr marL="380990" indent="-380990">
              <a:buFont typeface="Wingdings" charset="2"/>
              <a:buChar char="ü"/>
            </a:pPr>
            <a:r>
              <a:rPr lang="en-US" dirty="0"/>
              <a:t>Find out various details about the system</a:t>
            </a:r>
          </a:p>
          <a:p>
            <a:pPr marL="380990" indent="-380990">
              <a:buFont typeface="Wingdings" charset="2"/>
              <a:buChar char="ü"/>
            </a:pPr>
            <a:r>
              <a:rPr lang="en-US" dirty="0"/>
              <a:t>Update the web page file contents, in the "</a:t>
            </a:r>
            <a:r>
              <a:rPr lang="en-US" dirty="0" err="1"/>
              <a:t>myiis</a:t>
            </a:r>
            <a:r>
              <a:rPr lang="en-US" dirty="0"/>
              <a:t>" cookbook, to include system details</a:t>
            </a:r>
          </a:p>
          <a:p>
            <a:pPr marL="380990" indent="-380990">
              <a:buFont typeface="Wingdings" charset="2"/>
              <a:buChar char="q"/>
            </a:pPr>
            <a:r>
              <a:rPr lang="en-US" dirty="0"/>
              <a:t>Use chef-client to locally apply the "</a:t>
            </a:r>
            <a:r>
              <a:rPr lang="en-US" dirty="0" err="1"/>
              <a:t>myiis</a:t>
            </a:r>
            <a:r>
              <a:rPr lang="en-US" dirty="0"/>
              <a:t>" cookbook's default recipe</a:t>
            </a:r>
          </a:p>
        </p:txBody>
      </p:sp>
    </p:spTree>
    <p:extLst>
      <p:ext uri="{BB962C8B-B14F-4D97-AF65-F5344CB8AC3E}">
        <p14:creationId xmlns:p14="http://schemas.microsoft.com/office/powerpoint/2010/main" val="329068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Legend</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881809"/>
            <a:ext cx="14898624" cy="532034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Wingdings" panose="05000000000000000000" pitchFamily="2" charset="2"/>
              <a:buChar char="Ø"/>
            </a:pPr>
            <a:r>
              <a:rPr lang="en-US" sz="3733" dirty="0"/>
              <a:t>GL or Group Lab: All participants and the instructor do this task together with the instructor often leading the way and explaining things as we proceed.</a:t>
            </a:r>
          </a:p>
          <a:p>
            <a:pPr marL="571500" indent="-571500">
              <a:buFont typeface="Wingdings" panose="05000000000000000000" pitchFamily="2" charset="2"/>
              <a:buChar char="Ø"/>
            </a:pPr>
            <a:endParaRPr lang="en-US" sz="3733" dirty="0"/>
          </a:p>
          <a:p>
            <a:pPr marL="571500" indent="-571500">
              <a:buFont typeface="Wingdings" panose="05000000000000000000" pitchFamily="2" charset="2"/>
              <a:buChar char="Ø"/>
            </a:pPr>
            <a:r>
              <a:rPr lang="en-US" sz="3733" dirty="0"/>
              <a:t>Lab: You perform this task on your own.</a:t>
            </a:r>
          </a:p>
          <a:p>
            <a:endParaRPr lang="en-US" sz="3733" dirty="0"/>
          </a:p>
          <a:p>
            <a:endParaRPr lang="en-US" sz="3733" dirty="0"/>
          </a:p>
          <a:p>
            <a:endParaRPr lang="en-US" sz="3733" dirty="0"/>
          </a:p>
          <a:p>
            <a:endParaRPr lang="en-US" sz="3733" dirty="0"/>
          </a:p>
          <a:p>
            <a:endParaRPr lang="de-DE" sz="3200"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959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fi-FI" sz="4800" dirty="0"/>
              <a:t>GL: </a:t>
            </a:r>
            <a:r>
              <a:rPr lang="en-US" sz="4800" dirty="0"/>
              <a:t>Return Home and Apply </a:t>
            </a:r>
            <a:r>
              <a:rPr lang="en-US" sz="4800" dirty="0" err="1"/>
              <a:t>myiis</a:t>
            </a:r>
            <a:r>
              <a:rPr lang="en-US" sz="4800" dirty="0"/>
              <a:t> Cookbook</a:t>
            </a:r>
          </a:p>
        </p:txBody>
      </p:sp>
      <p:sp>
        <p:nvSpPr>
          <p:cNvPr id="4" name="Text Placeholder 3"/>
          <p:cNvSpPr>
            <a:spLocks noGrp="1"/>
          </p:cNvSpPr>
          <p:nvPr>
            <p:ph type="body" sz="quarter" idx="11"/>
          </p:nvPr>
        </p:nvSpPr>
        <p:spPr>
          <a:xfrm>
            <a:off x="1121104" y="1239043"/>
            <a:ext cx="14422528" cy="1380022"/>
          </a:xfrm>
        </p:spPr>
        <p:txBody>
          <a:bodyPr/>
          <a:lstStyle/>
          <a:p>
            <a:r>
              <a:rPr lang="en-US" sz="3200" dirty="0"/>
              <a:t>&gt; cd ~</a:t>
            </a:r>
          </a:p>
          <a:p>
            <a:r>
              <a:rPr lang="en-US" sz="3200" dirty="0"/>
              <a:t>&gt; chef-client </a:t>
            </a:r>
            <a:r>
              <a:rPr lang="mr-IN" sz="3200" dirty="0" smtClean="0"/>
              <a:t>–</a:t>
            </a:r>
            <a:r>
              <a:rPr lang="en-US" sz="3200" dirty="0" smtClean="0"/>
              <a:t>z -</a:t>
            </a:r>
            <a:r>
              <a:rPr lang="en-US" sz="3200" dirty="0"/>
              <a:t>r "recipe[</a:t>
            </a:r>
            <a:r>
              <a:rPr lang="en-US" sz="3200" dirty="0" err="1"/>
              <a:t>myiis</a:t>
            </a:r>
            <a:r>
              <a:rPr lang="en-US" sz="3200" dirty="0"/>
              <a: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130</a:t>
            </a:fld>
            <a:endParaRPr lang="en-US" dirty="0"/>
          </a:p>
        </p:txBody>
      </p:sp>
      <p:sp>
        <p:nvSpPr>
          <p:cNvPr id="9" name="Content Placeholder 1"/>
          <p:cNvSpPr>
            <a:spLocks noGrp="1"/>
          </p:cNvSpPr>
          <p:nvPr>
            <p:ph sz="quarter" idx="10"/>
          </p:nvPr>
        </p:nvSpPr>
        <p:spPr>
          <a:xfrm>
            <a:off x="1121104" y="2668494"/>
            <a:ext cx="14423693" cy="5420828"/>
          </a:xfrm>
        </p:spPr>
        <p:txBody>
          <a:bodyPr/>
          <a:lstStyle/>
          <a:p>
            <a:pPr>
              <a:lnSpc>
                <a:spcPct val="90000"/>
              </a:lnSpc>
              <a:spcBef>
                <a:spcPts val="0"/>
              </a:spcBef>
              <a:spcAft>
                <a:spcPts val="444"/>
              </a:spcAft>
              <a:buSzTx/>
              <a:defRPr/>
            </a:pPr>
            <a:r>
              <a:rPr lang="en-US" dirty="0"/>
              <a:t>Converging 3 resources</a:t>
            </a:r>
          </a:p>
          <a:p>
            <a:pPr>
              <a:lnSpc>
                <a:spcPct val="90000"/>
              </a:lnSpc>
              <a:spcBef>
                <a:spcPts val="0"/>
              </a:spcBef>
              <a:spcAft>
                <a:spcPts val="444"/>
              </a:spcAft>
              <a:buSzTx/>
              <a:defRPr/>
            </a:pPr>
            <a:r>
              <a:rPr lang="en-US" dirty="0"/>
              <a:t>Recipe: </a:t>
            </a:r>
            <a:r>
              <a:rPr lang="en-US" dirty="0" err="1"/>
              <a:t>myiis</a:t>
            </a:r>
            <a:r>
              <a:rPr lang="en-US" dirty="0"/>
              <a:t>::server</a:t>
            </a:r>
          </a:p>
          <a:p>
            <a:pPr>
              <a:lnSpc>
                <a:spcPct val="90000"/>
              </a:lnSpc>
              <a:spcBef>
                <a:spcPts val="0"/>
              </a:spcBef>
              <a:spcAft>
                <a:spcPts val="444"/>
              </a:spcAft>
              <a:buSzTx/>
              <a:defRPr/>
            </a:pPr>
            <a:r>
              <a:rPr lang="en-US" dirty="0"/>
              <a:t>  * </a:t>
            </a:r>
            <a:r>
              <a:rPr lang="en-US" dirty="0" err="1"/>
              <a:t>powershell_script</a:t>
            </a:r>
            <a:r>
              <a:rPr lang="en-US" dirty="0"/>
              <a:t>[Install IIS] action run</a:t>
            </a:r>
          </a:p>
          <a:p>
            <a:pPr>
              <a:lnSpc>
                <a:spcPct val="90000"/>
              </a:lnSpc>
              <a:spcBef>
                <a:spcPts val="0"/>
              </a:spcBef>
              <a:spcAft>
                <a:spcPts val="444"/>
              </a:spcAft>
              <a:buSzTx/>
              <a:defRPr/>
            </a:pPr>
            <a:r>
              <a:rPr lang="en-US" dirty="0"/>
              <a:t>    - execute "C:\Windows\system32\WindowsPowerShell\v1.0\powershell.exe" -</a:t>
            </a:r>
            <a:r>
              <a:rPr lang="en-US" dirty="0" err="1"/>
              <a:t>NoLogo</a:t>
            </a:r>
            <a:r>
              <a:rPr lang="en-US" dirty="0"/>
              <a:t> -</a:t>
            </a:r>
            <a:r>
              <a:rPr lang="en-US" dirty="0" err="1"/>
              <a:t>NonInteractive</a:t>
            </a:r>
            <a:r>
              <a:rPr lang="en-US" dirty="0"/>
              <a:t> -</a:t>
            </a:r>
            <a:r>
              <a:rPr lang="en-US" dirty="0" err="1"/>
              <a:t>NoProfile</a:t>
            </a:r>
            <a:r>
              <a:rPr lang="en-US" dirty="0"/>
              <a:t> -</a:t>
            </a:r>
            <a:r>
              <a:rPr lang="en-US" dirty="0" err="1"/>
              <a:t>ExecutionPolicy</a:t>
            </a:r>
            <a:r>
              <a:rPr lang="en-US" dirty="0"/>
              <a:t> Bypass -</a:t>
            </a:r>
            <a:r>
              <a:rPr lang="en-US" dirty="0" err="1"/>
              <a:t>InputFormat</a:t>
            </a:r>
            <a:r>
              <a:rPr lang="en-US" dirty="0"/>
              <a:t> Non</a:t>
            </a:r>
          </a:p>
          <a:p>
            <a:pPr>
              <a:lnSpc>
                <a:spcPct val="90000"/>
              </a:lnSpc>
              <a:spcBef>
                <a:spcPts val="0"/>
              </a:spcBef>
              <a:spcAft>
                <a:spcPts val="444"/>
              </a:spcAft>
              <a:buSzTx/>
              <a:defRPr/>
            </a:pPr>
            <a:r>
              <a:rPr lang="en-US" dirty="0"/>
              <a:t>e -File "C:/tmp/chef-script20180919-996-rjuiw4.ps1"</a:t>
            </a:r>
          </a:p>
          <a:p>
            <a:pPr>
              <a:lnSpc>
                <a:spcPct val="90000"/>
              </a:lnSpc>
              <a:spcBef>
                <a:spcPts val="0"/>
              </a:spcBef>
              <a:spcAft>
                <a:spcPts val="444"/>
              </a:spcAft>
              <a:buSzTx/>
              <a:defRPr/>
            </a:pPr>
            <a:r>
              <a:rPr lang="en-US" dirty="0"/>
              <a:t>…</a:t>
            </a:r>
          </a:p>
          <a:p>
            <a:pPr>
              <a:lnSpc>
                <a:spcPct val="90000"/>
              </a:lnSpc>
              <a:spcBef>
                <a:spcPts val="0"/>
              </a:spcBef>
              <a:spcAft>
                <a:spcPts val="444"/>
              </a:spcAft>
              <a:buSzTx/>
              <a:defRPr/>
            </a:pPr>
            <a:r>
              <a:rPr lang="en-US" dirty="0"/>
              <a:t>- update content in file C:\inetpub\wwwroot\Default.htm from 17d291 to f37fdd</a:t>
            </a:r>
          </a:p>
          <a:p>
            <a:pPr>
              <a:lnSpc>
                <a:spcPct val="90000"/>
              </a:lnSpc>
              <a:spcBef>
                <a:spcPts val="0"/>
              </a:spcBef>
              <a:spcAft>
                <a:spcPts val="444"/>
              </a:spcAft>
              <a:buSzTx/>
              <a:defRPr/>
            </a:pPr>
            <a:r>
              <a:rPr lang="en-US" dirty="0"/>
              <a:t>    --- C:\inetpub\wwwroot\</a:t>
            </a:r>
            <a:r>
              <a:rPr lang="en-US" dirty="0" err="1"/>
              <a:t>Default.htm</a:t>
            </a:r>
            <a:r>
              <a:rPr lang="en-US" dirty="0"/>
              <a:t>  2018-09-18 20:41:33.000000000 +0000</a:t>
            </a:r>
          </a:p>
          <a:p>
            <a:pPr>
              <a:lnSpc>
                <a:spcPct val="90000"/>
              </a:lnSpc>
              <a:spcBef>
                <a:spcPts val="0"/>
              </a:spcBef>
              <a:spcAft>
                <a:spcPts val="444"/>
              </a:spcAft>
              <a:buSzTx/>
              <a:defRPr/>
            </a:pPr>
            <a:r>
              <a:rPr lang="en-US" dirty="0"/>
              <a:t>    +++ C:\inetpub\wwwroot/chef-Default20180919-996-om7yot.htm  2018-09-19 17:25:01.000000000 +0000</a:t>
            </a:r>
          </a:p>
          <a:p>
            <a:pPr>
              <a:lnSpc>
                <a:spcPct val="90000"/>
              </a:lnSpc>
              <a:spcBef>
                <a:spcPts val="0"/>
              </a:spcBef>
              <a:spcAft>
                <a:spcPts val="444"/>
              </a:spcAft>
              <a:buSzTx/>
              <a:defRPr/>
            </a:pPr>
            <a:r>
              <a:rPr lang="en-US" dirty="0"/>
              <a:t>    @@ -1,2 +1,6 @@</a:t>
            </a:r>
          </a:p>
          <a:p>
            <a:pPr>
              <a:lnSpc>
                <a:spcPct val="90000"/>
              </a:lnSpc>
              <a:spcBef>
                <a:spcPts val="0"/>
              </a:spcBef>
              <a:spcAft>
                <a:spcPts val="444"/>
              </a:spcAft>
              <a:buSzTx/>
              <a:defRPr/>
            </a:pPr>
            <a:r>
              <a:rPr lang="en-US" dirty="0"/>
              <a:t>     &lt;h1&gt;Hello, world!&lt;/h1&gt;</a:t>
            </a:r>
          </a:p>
          <a:p>
            <a:pPr>
              <a:lnSpc>
                <a:spcPct val="90000"/>
              </a:lnSpc>
              <a:spcBef>
                <a:spcPts val="0"/>
              </a:spcBef>
              <a:spcAft>
                <a:spcPts val="444"/>
              </a:spcAft>
              <a:buSzTx/>
              <a:defRPr/>
            </a:pPr>
            <a:r>
              <a:rPr lang="en-US" dirty="0"/>
              <a:t>    +&lt;h2&gt;</a:t>
            </a:r>
            <a:r>
              <a:rPr lang="en-US" dirty="0" err="1"/>
              <a:t>ipaddress</a:t>
            </a:r>
            <a:r>
              <a:rPr lang="en-US" dirty="0"/>
              <a:t>: 172.31.21.21&lt;/h2&gt;</a:t>
            </a:r>
          </a:p>
          <a:p>
            <a:pPr>
              <a:lnSpc>
                <a:spcPct val="90000"/>
              </a:lnSpc>
              <a:spcBef>
                <a:spcPts val="0"/>
              </a:spcBef>
              <a:spcAft>
                <a:spcPts val="444"/>
              </a:spcAft>
              <a:buSzTx/>
              <a:defRPr/>
            </a:pPr>
            <a:r>
              <a:rPr lang="en-US" dirty="0"/>
              <a:t>    +&lt;h2&gt;hostname: WIN-KRQSVD3RFM7&lt;/h2&gt;</a:t>
            </a:r>
          </a:p>
        </p:txBody>
      </p:sp>
    </p:spTree>
    <p:extLst>
      <p:ext uri="{BB962C8B-B14F-4D97-AF65-F5344CB8AC3E}">
        <p14:creationId xmlns:p14="http://schemas.microsoft.com/office/powerpoint/2010/main" val="275556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73006"/>
          </a:xfrm>
        </p:spPr>
        <p:txBody>
          <a:bodyPr/>
          <a:lstStyle/>
          <a:p>
            <a:r>
              <a:rPr lang="en-US" dirty="0" err="1"/>
              <a:t>StatusCode</a:t>
            </a:r>
            <a:r>
              <a:rPr lang="en-US" dirty="0"/>
              <a:t>        : 200</a:t>
            </a:r>
          </a:p>
          <a:p>
            <a:r>
              <a:rPr lang="en-US" dirty="0" err="1"/>
              <a:t>StatusDescription</a:t>
            </a:r>
            <a:r>
              <a:rPr lang="en-US" dirty="0"/>
              <a:t> : OK</a:t>
            </a:r>
          </a:p>
          <a:p>
            <a:r>
              <a:rPr lang="en-US" dirty="0"/>
              <a:t>Content           : &lt;h1&gt;Hello, world!&lt;/h1&gt;</a:t>
            </a:r>
          </a:p>
          <a:p>
            <a:r>
              <a:rPr lang="en-US" dirty="0"/>
              <a:t>                    &lt;h2&gt;</a:t>
            </a:r>
            <a:r>
              <a:rPr lang="en-US" dirty="0" err="1"/>
              <a:t>ipaddress</a:t>
            </a:r>
            <a:r>
              <a:rPr lang="en-US" dirty="0"/>
              <a:t>: 172.31.21.21&lt;/h2&gt;</a:t>
            </a:r>
          </a:p>
          <a:p>
            <a:r>
              <a:rPr lang="en-US" dirty="0"/>
              <a:t>                    &lt;h2&gt;hostname: WIN-KRQSVD3RFM7&lt;/h2&gt;</a:t>
            </a:r>
          </a:p>
          <a:p>
            <a:r>
              <a:rPr lang="en-US" dirty="0"/>
              <a:t>                    &lt;h2&gt;total memory: 8052654080&lt;/h2&gt;</a:t>
            </a:r>
          </a:p>
          <a:p>
            <a:r>
              <a:rPr lang="en-US" dirty="0" err="1" smtClean="0"/>
              <a:t>RawContent</a:t>
            </a:r>
            <a:r>
              <a:rPr lang="en-US" dirty="0" smtClean="0"/>
              <a:t>        </a:t>
            </a:r>
            <a:r>
              <a:rPr lang="en-US" dirty="0"/>
              <a:t>: HTTP/1.1 200 OK</a:t>
            </a:r>
          </a:p>
          <a:p>
            <a:r>
              <a:rPr lang="en-US" dirty="0"/>
              <a:t>                    Accept-Ranges: bytes</a:t>
            </a:r>
          </a:p>
          <a:p>
            <a:r>
              <a:rPr lang="en-US" dirty="0"/>
              <a:t>                    Content-Length: 150</a:t>
            </a:r>
          </a:p>
          <a:p>
            <a:r>
              <a:rPr lang="en-US" dirty="0"/>
              <a:t>                    Content-Type: text/html</a:t>
            </a:r>
          </a:p>
          <a:p>
            <a:r>
              <a:rPr lang="en-US" dirty="0"/>
              <a:t>                    Date: Tue, 19 Sep 2018 17:27:19 GMT</a:t>
            </a:r>
          </a:p>
        </p:txBody>
      </p:sp>
      <p:sp>
        <p:nvSpPr>
          <p:cNvPr id="3" name="Title 2"/>
          <p:cNvSpPr>
            <a:spLocks noGrp="1"/>
          </p:cNvSpPr>
          <p:nvPr>
            <p:ph type="title"/>
          </p:nvPr>
        </p:nvSpPr>
        <p:spPr/>
        <p:txBody>
          <a:bodyPr>
            <a:normAutofit/>
          </a:bodyPr>
          <a:lstStyle/>
          <a:p>
            <a:r>
              <a:rPr lang="fi-FI" sz="4800" dirty="0"/>
              <a:t>GL: </a:t>
            </a:r>
            <a:r>
              <a:rPr lang="en-US" sz="4800" dirty="0"/>
              <a:t>Verify the Default Page Returns the Details</a:t>
            </a:r>
          </a:p>
        </p:txBody>
      </p:sp>
      <p:sp>
        <p:nvSpPr>
          <p:cNvPr id="4" name="Text Placeholder 3"/>
          <p:cNvSpPr>
            <a:spLocks noGrp="1"/>
          </p:cNvSpPr>
          <p:nvPr>
            <p:ph type="body" sz="quarter" idx="11"/>
          </p:nvPr>
        </p:nvSpPr>
        <p:spPr/>
        <p:txBody>
          <a:bodyPr/>
          <a:lstStyle/>
          <a:p>
            <a:r>
              <a:rPr lang="en-US" dirty="0"/>
              <a:t>&gt; Invoke-</a:t>
            </a:r>
            <a:r>
              <a:rPr lang="en-US" dirty="0" err="1"/>
              <a:t>WebRequest</a:t>
            </a:r>
            <a:r>
              <a:rPr lang="en-US" dirty="0"/>
              <a:t> localhost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131</a:t>
            </a:fld>
            <a:endParaRPr lang="en-US" dirty="0"/>
          </a:p>
        </p:txBody>
      </p:sp>
    </p:spTree>
    <p:extLst>
      <p:ext uri="{BB962C8B-B14F-4D97-AF65-F5344CB8AC3E}">
        <p14:creationId xmlns:p14="http://schemas.microsoft.com/office/powerpoint/2010/main" val="4794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Capturing System Data</a:t>
            </a:r>
          </a:p>
        </p:txBody>
      </p:sp>
      <p:sp>
        <p:nvSpPr>
          <p:cNvPr id="3" name="Subtitle 2"/>
          <p:cNvSpPr>
            <a:spLocks noGrp="1"/>
          </p:cNvSpPr>
          <p:nvPr>
            <p:ph type="subTitle" idx="1"/>
          </p:nvPr>
        </p:nvSpPr>
        <p:spPr>
          <a:xfrm>
            <a:off x="3013753" y="3505071"/>
            <a:ext cx="10974132" cy="4556087"/>
          </a:xfrm>
        </p:spPr>
        <p:txBody>
          <a:bodyPr/>
          <a:lstStyle/>
          <a:p>
            <a:r>
              <a:rPr lang="en-US" sz="3600" dirty="0"/>
              <a:t>What are the limitations of the way we captured this data?</a:t>
            </a:r>
          </a:p>
          <a:p>
            <a:endParaRPr lang="en-US" sz="3600" dirty="0"/>
          </a:p>
          <a:p>
            <a:r>
              <a:rPr lang="en-US" sz="3600" dirty="0"/>
              <a:t>How accurate will our recipe be when we deploy it on other systems?</a:t>
            </a:r>
          </a:p>
          <a:p>
            <a:endParaRPr lang="en-US" sz="3600" dirty="0"/>
          </a:p>
          <a:p>
            <a:endParaRPr lang="en-US" sz="3600" dirty="0"/>
          </a:p>
          <a:p>
            <a:endParaRPr lang="en-US" sz="3600"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132</a:t>
            </a:fld>
            <a:endParaRPr lang="en-US" dirty="0"/>
          </a:p>
        </p:txBody>
      </p:sp>
    </p:spTree>
    <p:extLst>
      <p:ext uri="{BB962C8B-B14F-4D97-AF65-F5344CB8AC3E}">
        <p14:creationId xmlns:p14="http://schemas.microsoft.com/office/powerpoint/2010/main" val="356384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Hard Coded Values</a:t>
            </a:r>
          </a:p>
        </p:txBody>
      </p:sp>
      <p:sp>
        <p:nvSpPr>
          <p:cNvPr id="3" name="Content Placeholder 2"/>
          <p:cNvSpPr>
            <a:spLocks noGrp="1"/>
          </p:cNvSpPr>
          <p:nvPr>
            <p:ph type="subTitle" idx="1"/>
          </p:nvPr>
        </p:nvSpPr>
        <p:spPr/>
        <p:txBody>
          <a:bodyPr>
            <a:normAutofit/>
          </a:bodyPr>
          <a:lstStyle/>
          <a:p>
            <a:r>
              <a:rPr lang="en-US" dirty="0"/>
              <a:t>The values that we have derived at this moment may not be the correct values when we deploy this recipe again even on the same system!</a:t>
            </a:r>
          </a:p>
        </p:txBody>
      </p:sp>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133</a:t>
            </a:fld>
            <a:endParaRPr lang="en-US" dirty="0"/>
          </a:p>
        </p:txBody>
      </p:sp>
    </p:spTree>
    <p:extLst>
      <p:ext uri="{BB962C8B-B14F-4D97-AF65-F5344CB8AC3E}">
        <p14:creationId xmlns:p14="http://schemas.microsoft.com/office/powerpoint/2010/main" val="330985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Data In Real Time</a:t>
            </a:r>
          </a:p>
        </p:txBody>
      </p:sp>
      <p:sp>
        <p:nvSpPr>
          <p:cNvPr id="5" name="Subtitle 4"/>
          <p:cNvSpPr>
            <a:spLocks noGrp="1"/>
          </p:cNvSpPr>
          <p:nvPr>
            <p:ph type="subTitle" idx="1"/>
          </p:nvPr>
        </p:nvSpPr>
        <p:spPr/>
        <p:txBody>
          <a:bodyPr/>
          <a:lstStyle/>
          <a:p>
            <a:r>
              <a:rPr lang="en-US" dirty="0"/>
              <a:t>How could we capture this data in real-time?</a:t>
            </a:r>
          </a:p>
        </p:txBody>
      </p:sp>
      <p:sp>
        <p:nvSpPr>
          <p:cNvPr id="2" name="Footer Placeholder 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 name="Slide Number Placeholder 2"/>
          <p:cNvSpPr>
            <a:spLocks noGrp="1"/>
          </p:cNvSpPr>
          <p:nvPr>
            <p:ph type="sldNum" sz="quarter" idx="16"/>
          </p:nvPr>
        </p:nvSpPr>
        <p:spPr/>
        <p:txBody>
          <a:bodyPr/>
          <a:lstStyle/>
          <a:p>
            <a:fld id="{D3C6E21F-9381-4880-84FB-1E73165A9E9D}" type="slidenum">
              <a:rPr lang="en-US" smtClean="0"/>
              <a:pPr/>
              <a:t>134</a:t>
            </a:fld>
            <a:endParaRPr lang="en-US" dirty="0"/>
          </a:p>
        </p:txBody>
      </p:sp>
    </p:spTree>
    <p:extLst>
      <p:ext uri="{BB962C8B-B14F-4D97-AF65-F5344CB8AC3E}">
        <p14:creationId xmlns:p14="http://schemas.microsoft.com/office/powerpoint/2010/main" val="335304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Ohai</a:t>
            </a:r>
            <a:r>
              <a:rPr lang="en-US" dirty="0"/>
              <a:t>!</a:t>
            </a:r>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 tool that already captures all the data that we similarly demonstrated finding.</a:t>
            </a:r>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400" dirty="0">
                <a:hlinkClick r:id="rId3"/>
              </a:rPr>
              <a:t>http://docs.chef.io/ohai.html</a:t>
            </a:r>
            <a:endParaRPr lang="en-US" sz="2400" dirty="0"/>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135</a:t>
            </a:fld>
            <a:endParaRPr lang="en-US" dirty="0"/>
          </a:p>
        </p:txBody>
      </p:sp>
    </p:spTree>
    <p:extLst>
      <p:ext uri="{BB962C8B-B14F-4D97-AF65-F5344CB8AC3E}">
        <p14:creationId xmlns:p14="http://schemas.microsoft.com/office/powerpoint/2010/main" val="87144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200" dirty="0"/>
              <a:t>"kernel": {</a:t>
            </a:r>
          </a:p>
          <a:p>
            <a:r>
              <a:rPr lang="en-US" sz="2200" dirty="0"/>
              <a:t>    "</a:t>
            </a:r>
            <a:r>
              <a:rPr lang="en-US" sz="2200" dirty="0" err="1"/>
              <a:t>os_info</a:t>
            </a:r>
            <a:r>
              <a:rPr lang="en-US" sz="2200" dirty="0"/>
              <a:t>": {</a:t>
            </a:r>
          </a:p>
          <a:p>
            <a:r>
              <a:rPr lang="en-US" sz="2200" dirty="0"/>
              <a:t>      "</a:t>
            </a:r>
            <a:r>
              <a:rPr lang="en-US" sz="2200" dirty="0" err="1"/>
              <a:t>boot_device</a:t>
            </a:r>
            <a:r>
              <a:rPr lang="en-US" sz="2200" dirty="0"/>
              <a:t>": "\\Device\\HarddiskVolume1",</a:t>
            </a:r>
          </a:p>
          <a:p>
            <a:r>
              <a:rPr lang="en-US" sz="2200" dirty="0"/>
              <a:t>      "</a:t>
            </a:r>
            <a:r>
              <a:rPr lang="en-US" sz="2200" dirty="0" err="1"/>
              <a:t>build_number</a:t>
            </a:r>
            <a:r>
              <a:rPr lang="en-US" sz="2200" dirty="0"/>
              <a:t>": "9600",</a:t>
            </a:r>
          </a:p>
          <a:p>
            <a:r>
              <a:rPr lang="en-US" sz="2200" dirty="0"/>
              <a:t>      "</a:t>
            </a:r>
            <a:r>
              <a:rPr lang="en-US" sz="2200" dirty="0" err="1"/>
              <a:t>build_type</a:t>
            </a:r>
            <a:r>
              <a:rPr lang="en-US" sz="2200" dirty="0"/>
              <a:t>": "Multiprocessor Free",</a:t>
            </a:r>
          </a:p>
          <a:p>
            <a:r>
              <a:rPr lang="en-US" sz="2200" dirty="0"/>
              <a:t>      "caption": "Microsoft Windows Server 2012 R2 Standard",</a:t>
            </a:r>
          </a:p>
          <a:p>
            <a:r>
              <a:rPr lang="en-US" sz="2200" dirty="0"/>
              <a:t>      "</a:t>
            </a:r>
            <a:r>
              <a:rPr lang="en-US" sz="2200" dirty="0" err="1"/>
              <a:t>code_set</a:t>
            </a:r>
            <a:r>
              <a:rPr lang="en-US" sz="2200" dirty="0"/>
              <a:t>": "1252",</a:t>
            </a:r>
          </a:p>
          <a:p>
            <a:r>
              <a:rPr lang="en-US" sz="2200" dirty="0"/>
              <a:t>      "</a:t>
            </a:r>
            <a:r>
              <a:rPr lang="en-US" sz="2200" dirty="0" err="1"/>
              <a:t>country_code</a:t>
            </a:r>
            <a:r>
              <a:rPr lang="en-US" sz="2200" dirty="0"/>
              <a:t>": "1",</a:t>
            </a:r>
          </a:p>
          <a:p>
            <a:r>
              <a:rPr lang="en-US" sz="2200" dirty="0"/>
              <a:t>      "</a:t>
            </a:r>
            <a:r>
              <a:rPr lang="en-US" sz="2200" dirty="0" err="1"/>
              <a:t>creation_class_name</a:t>
            </a:r>
            <a:r>
              <a:rPr lang="en-US" sz="2200" dirty="0"/>
              <a:t>": "Win32_OperatingSystem",</a:t>
            </a:r>
          </a:p>
          <a:p>
            <a:r>
              <a:rPr lang="en-US" sz="2200" dirty="0"/>
              <a:t>      "</a:t>
            </a:r>
            <a:r>
              <a:rPr lang="en-US" sz="2200" dirty="0" err="1"/>
              <a:t>cs_creation_class_name</a:t>
            </a:r>
            <a:r>
              <a:rPr lang="en-US" sz="2200" dirty="0"/>
              <a:t>": "Win32_ComputerSystem",</a:t>
            </a:r>
          </a:p>
          <a:p>
            <a:r>
              <a:rPr lang="en-US" sz="2200" dirty="0"/>
              <a:t>      "</a:t>
            </a:r>
            <a:r>
              <a:rPr lang="en-US" sz="2200" dirty="0" err="1"/>
              <a:t>csd_version</a:t>
            </a:r>
            <a:r>
              <a:rPr lang="en-US" sz="2200" dirty="0"/>
              <a:t>": null,</a:t>
            </a:r>
          </a:p>
          <a:p>
            <a:r>
              <a:rPr lang="en-US" sz="2200" dirty="0"/>
              <a:t>      "</a:t>
            </a:r>
            <a:r>
              <a:rPr lang="en-US" sz="2200" dirty="0" err="1"/>
              <a:t>cs_name</a:t>
            </a:r>
            <a:r>
              <a:rPr lang="en-US" sz="2200" dirty="0"/>
              <a:t>": "WIN-VBVUUIACREJ",</a:t>
            </a:r>
          </a:p>
          <a:p>
            <a:r>
              <a:rPr lang="en-US" sz="2200" dirty="0"/>
              <a:t>…</a:t>
            </a:r>
          </a:p>
        </p:txBody>
      </p:sp>
      <p:sp>
        <p:nvSpPr>
          <p:cNvPr id="2" name="Title 1"/>
          <p:cNvSpPr>
            <a:spLocks noGrp="1"/>
          </p:cNvSpPr>
          <p:nvPr>
            <p:ph type="title"/>
          </p:nvPr>
        </p:nvSpPr>
        <p:spPr/>
        <p:txBody>
          <a:bodyPr/>
          <a:lstStyle/>
          <a:p>
            <a:r>
              <a:rPr lang="fi-FI" dirty="0"/>
              <a:t>GL: </a:t>
            </a:r>
            <a:r>
              <a:rPr lang="en-US" dirty="0"/>
              <a:t>Running </a:t>
            </a:r>
            <a:r>
              <a:rPr lang="en-US" dirty="0" err="1"/>
              <a:t>Ohai</a:t>
            </a:r>
            <a:r>
              <a:rPr lang="en-US" dirty="0"/>
              <a:t>!</a:t>
            </a:r>
          </a:p>
        </p:txBody>
      </p:sp>
      <p:sp>
        <p:nvSpPr>
          <p:cNvPr id="4" name="Text Placeholder 3"/>
          <p:cNvSpPr>
            <a:spLocks noGrp="1"/>
          </p:cNvSpPr>
          <p:nvPr>
            <p:ph type="body" sz="quarter" idx="11"/>
          </p:nvPr>
        </p:nvSpPr>
        <p:spPr/>
        <p:txBody>
          <a:bodyPr/>
          <a:lstStyle/>
          <a:p>
            <a:r>
              <a:rPr lang="en-US" dirty="0"/>
              <a:t>&gt; </a:t>
            </a:r>
            <a:r>
              <a:rPr lang="en-US" dirty="0" err="1"/>
              <a:t>ohai</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136</a:t>
            </a:fld>
            <a:endParaRPr lang="en-US" dirty="0"/>
          </a:p>
        </p:txBody>
      </p:sp>
    </p:spTree>
    <p:extLst>
      <p:ext uri="{BB962C8B-B14F-4D97-AF65-F5344CB8AC3E}">
        <p14:creationId xmlns:p14="http://schemas.microsoft.com/office/powerpoint/2010/main" val="31783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All About The System </a:t>
            </a:r>
          </a:p>
        </p:txBody>
      </p:sp>
      <p:sp>
        <p:nvSpPr>
          <p:cNvPr id="3" name="Subtitle 2"/>
          <p:cNvSpPr>
            <a:spLocks noGrp="1"/>
          </p:cNvSpPr>
          <p:nvPr>
            <p:ph type="subTitle" idx="1"/>
          </p:nvPr>
        </p:nvSpPr>
        <p:spPr/>
        <p:txBody>
          <a:bodyPr/>
          <a:lstStyle/>
          <a:p>
            <a:r>
              <a:rPr lang="en-US" dirty="0"/>
              <a:t>Ohai queries the operating system with a number of commands, similar to the ones demonstrated. </a:t>
            </a:r>
          </a:p>
          <a:p>
            <a:endParaRPr lang="en-US" dirty="0"/>
          </a:p>
          <a:p>
            <a:r>
              <a:rPr lang="en-US" dirty="0"/>
              <a:t>The data is presented in JSON (JavaScript Object Notation).</a:t>
            </a:r>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400" dirty="0">
                <a:hlinkClick r:id="rId3"/>
              </a:rPr>
              <a:t>http://docs.chef.io/ohai.html</a:t>
            </a:r>
            <a:endParaRPr lang="en-US" sz="2400" dirty="0"/>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137</a:t>
            </a:fld>
            <a:endParaRPr lang="en-US" dirty="0"/>
          </a:p>
        </p:txBody>
      </p:sp>
    </p:spTree>
    <p:extLst>
      <p:ext uri="{BB962C8B-B14F-4D97-AF65-F5344CB8AC3E}">
        <p14:creationId xmlns:p14="http://schemas.microsoft.com/office/powerpoint/2010/main" val="27843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ohai</a:t>
            </a:r>
            <a:r>
              <a:rPr lang="en-US" dirty="0"/>
              <a:t> + chef-client = &lt;3</a:t>
            </a:r>
          </a:p>
        </p:txBody>
      </p:sp>
      <p:sp>
        <p:nvSpPr>
          <p:cNvPr id="3" name="Subtitle 2"/>
          <p:cNvSpPr>
            <a:spLocks noGrp="1"/>
          </p:cNvSpPr>
          <p:nvPr>
            <p:ph type="subTitle" idx="1"/>
          </p:nvPr>
        </p:nvSpPr>
        <p:spPr/>
        <p:txBody>
          <a:bodyPr/>
          <a:lstStyle/>
          <a:p>
            <a:r>
              <a:rPr lang="en-US" dirty="0">
                <a:latin typeface="+mj-lt"/>
                <a:cs typeface="Courier New" panose="02070309020205020404" pitchFamily="49" charset="0"/>
              </a:rPr>
              <a:t>chef-client</a:t>
            </a:r>
            <a:r>
              <a:rPr lang="en-US" dirty="0">
                <a:latin typeface="+mj-lt"/>
              </a:rPr>
              <a:t> and </a:t>
            </a:r>
            <a:r>
              <a:rPr lang="en-US" dirty="0">
                <a:latin typeface="+mj-lt"/>
                <a:cs typeface="Courier New" panose="02070309020205020404" pitchFamily="49" charset="0"/>
              </a:rPr>
              <a:t>chef-apply</a:t>
            </a:r>
            <a:r>
              <a:rPr lang="en-US" dirty="0">
                <a:latin typeface="+mj-lt"/>
              </a:rPr>
              <a:t> automatically executes </a:t>
            </a:r>
            <a:r>
              <a:rPr lang="en-US" dirty="0" err="1">
                <a:latin typeface="+mj-lt"/>
                <a:cs typeface="Courier New" panose="02070309020205020404" pitchFamily="49" charset="0"/>
              </a:rPr>
              <a:t>ohai</a:t>
            </a:r>
            <a:r>
              <a:rPr lang="en-US" dirty="0">
                <a:latin typeface="+mj-lt"/>
                <a:cs typeface="Courier New" panose="02070309020205020404" pitchFamily="49" charset="0"/>
              </a:rPr>
              <a:t> </a:t>
            </a:r>
            <a:r>
              <a:rPr lang="en-US" dirty="0">
                <a:latin typeface="+mj-lt"/>
              </a:rPr>
              <a:t>and stores the data about the node in an object we can use within the recipes named </a:t>
            </a:r>
            <a:r>
              <a:rPr lang="en-US" dirty="0">
                <a:latin typeface="+mj-lt"/>
                <a:cs typeface="Courier New" panose="02070309020205020404" pitchFamily="49" charset="0"/>
              </a:rPr>
              <a:t>node</a:t>
            </a:r>
            <a:r>
              <a:rPr lang="en-US" dirty="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400" dirty="0">
                <a:hlinkClick r:id="rId3"/>
              </a:rPr>
              <a:t>http://docs.chef.io/ohai.html</a:t>
            </a:r>
            <a:endParaRPr lang="en-US" sz="2400" dirty="0"/>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138</a:t>
            </a:fld>
            <a:endParaRPr lang="en-US" dirty="0"/>
          </a:p>
        </p:txBody>
      </p:sp>
    </p:spTree>
    <p:extLst>
      <p:ext uri="{BB962C8B-B14F-4D97-AF65-F5344CB8AC3E}">
        <p14:creationId xmlns:p14="http://schemas.microsoft.com/office/powerpoint/2010/main" val="197047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a:t>
            </a:r>
            <a:r>
              <a:rPr lang="en-US"/>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the attributes found about the system. </a:t>
            </a:r>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400" dirty="0">
                <a:hlinkClick r:id="rId3"/>
              </a:rPr>
              <a:t>http://docs.chef.io/nodes.html#attributes</a:t>
            </a:r>
            <a:endParaRPr lang="en-US" sz="2400" dirty="0"/>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139</a:t>
            </a:fld>
            <a:endParaRPr lang="en-US" dirty="0"/>
          </a:p>
        </p:txBody>
      </p:sp>
    </p:spTree>
    <p:extLst>
      <p:ext uri="{BB962C8B-B14F-4D97-AF65-F5344CB8AC3E}">
        <p14:creationId xmlns:p14="http://schemas.microsoft.com/office/powerpoint/2010/main" val="234256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Group Lab: </a:t>
            </a:r>
            <a:br>
              <a:rPr lang="en-US" dirty="0"/>
            </a:br>
            <a:r>
              <a:rPr lang="en-US" dirty="0"/>
              <a:t>Pre-built Workstation</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Login to the Remote Workstation</a:t>
            </a:r>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p>
        </p:txBody>
      </p:sp>
    </p:spTree>
    <p:extLst>
      <p:ext uri="{BB962C8B-B14F-4D97-AF65-F5344CB8AC3E}">
        <p14:creationId xmlns:p14="http://schemas.microsoft.com/office/powerpoint/2010/main" val="172779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48116"/>
          </a:xfrm>
          <a:prstGeom prst="rect">
            <a:avLst/>
          </a:prstGeom>
          <a:ln>
            <a:solidFill>
              <a:schemeClr val="tx1"/>
            </a:solid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uk-UA"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ipaddress</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a:t>
            </a:r>
            <a:r>
              <a:rPr lang="hr-HR" b="1" dirty="0">
                <a:latin typeface="Courier New" panose="02070309020205020404" pitchFamily="49" charset="0"/>
                <a:cs typeface="Courier New" panose="02070309020205020404" pitchFamily="49" charset="0"/>
              </a:rPr>
              <a:t>172.31.21.21</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 name="Slide Number Placeholder 2"/>
          <p:cNvSpPr>
            <a:spLocks noGrp="1"/>
          </p:cNvSpPr>
          <p:nvPr>
            <p:ph type="sldNum" sz="quarter" idx="13"/>
          </p:nvPr>
        </p:nvSpPr>
        <p:spPr/>
        <p:txBody>
          <a:bodyPr/>
          <a:lstStyle/>
          <a:p>
            <a:fld id="{D3C6E21F-9381-4880-84FB-1E73165A9E9D}" type="slidenum">
              <a:rPr lang="en-US" smtClean="0"/>
              <a:pPr/>
              <a:t>140</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The Node</a:t>
            </a:r>
          </a:p>
        </p:txBody>
      </p:sp>
    </p:spTree>
    <p:extLst>
      <p:ext uri="{BB962C8B-B14F-4D97-AF65-F5344CB8AC3E}">
        <p14:creationId xmlns:p14="http://schemas.microsoft.com/office/powerpoint/2010/main" val="36142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378591"/>
            <a:ext cx="14422967" cy="609144"/>
          </a:xfrm>
          <a:prstGeom prst="rect">
            <a:avLst/>
          </a:prstGeom>
          <a:ln>
            <a:solidFill>
              <a:schemeClr val="tx1"/>
            </a:solid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hostname</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WIN-KRQSVD3RFM7</a:t>
            </a:r>
          </a:p>
        </p:txBody>
      </p:sp>
      <p:sp>
        <p:nvSpPr>
          <p:cNvPr id="2" name="Footer Placeholder 1"/>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 name="Slide Number Placeholder 2"/>
          <p:cNvSpPr>
            <a:spLocks noGrp="1"/>
          </p:cNvSpPr>
          <p:nvPr>
            <p:ph type="sldNum" sz="quarter" idx="13"/>
          </p:nvPr>
        </p:nvSpPr>
        <p:spPr/>
        <p:txBody>
          <a:bodyPr/>
          <a:lstStyle/>
          <a:p>
            <a:fld id="{D3C6E21F-9381-4880-84FB-1E73165A9E9D}" type="slidenum">
              <a:rPr lang="en-US" smtClean="0"/>
              <a:pPr/>
              <a:t>141</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The Node</a:t>
            </a:r>
          </a:p>
        </p:txBody>
      </p:sp>
    </p:spTree>
    <p:extLst>
      <p:ext uri="{BB962C8B-B14F-4D97-AF65-F5344CB8AC3E}">
        <p14:creationId xmlns:p14="http://schemas.microsoft.com/office/powerpoint/2010/main" val="51550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03602"/>
            <a:ext cx="14422967" cy="579814"/>
          </a:xfrm>
          <a:ln>
            <a:solidFill>
              <a:schemeClr val="tx1"/>
            </a:solidFill>
            <a:prstDash val="dash"/>
          </a:ln>
        </p:spPr>
        <p:txBody>
          <a:bodyPr anchor="ctr">
            <a:normAutofit/>
          </a:bodyPr>
          <a:lstStyle/>
          <a:p>
            <a:pPr marL="121917"/>
            <a:r>
              <a:rPr lang="en-US" sz="3200" b="1" dirty="0">
                <a:latin typeface="Courier New" panose="02070309020205020404" pitchFamily="49" charset="0"/>
                <a:cs typeface="Courier New" panose="02070309020205020404" pitchFamily="49" charset="0"/>
              </a:rPr>
              <a:t>"Memory: #{node[</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memory</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total</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a:t>
            </a:r>
            <a:r>
              <a:rPr lang="is-IS" b="1" dirty="0">
                <a:latin typeface="Courier New" panose="02070309020205020404" pitchFamily="49" charset="0"/>
                <a:cs typeface="Courier New" panose="02070309020205020404" pitchFamily="49" charset="0"/>
              </a:rPr>
              <a:t>7863920kB</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142</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The Node</a:t>
            </a:r>
          </a:p>
        </p:txBody>
      </p:sp>
    </p:spTree>
    <p:extLst>
      <p:ext uri="{BB962C8B-B14F-4D97-AF65-F5344CB8AC3E}">
        <p14:creationId xmlns:p14="http://schemas.microsoft.com/office/powerpoint/2010/main" val="49358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3918858"/>
            <a:ext cx="10974132" cy="2443914"/>
          </a:xfrm>
          <a:ln>
            <a:solidFill>
              <a:schemeClr val="tx2"/>
            </a:solidFill>
            <a:prstDash val="dash"/>
          </a:ln>
        </p:spPr>
        <p:txBody>
          <a:bodyPr/>
          <a:lstStyle/>
          <a:p>
            <a:r>
              <a:rPr lang="en-US" b="1" dirty="0" smtClean="0">
                <a:latin typeface="Courier New" panose="02070309020205020404" pitchFamily="49" charset="0"/>
                <a:cs typeface="Courier New" panose="02070309020205020404" pitchFamily="49" charset="0"/>
              </a:rPr>
              <a:t>To combine strings and variables:</a:t>
            </a:r>
          </a:p>
          <a:p>
            <a:pPr marL="571500" indent="-571500">
              <a:buFont typeface="Arial"/>
              <a:buChar char="•"/>
            </a:pPr>
            <a:r>
              <a:rPr lang="en-US" b="1" dirty="0" smtClean="0">
                <a:latin typeface="Courier New" panose="02070309020205020404" pitchFamily="49" charset="0"/>
                <a:cs typeface="Courier New" panose="02070309020205020404" pitchFamily="49" charset="0"/>
              </a:rPr>
              <a:t>Must be in double quotes</a:t>
            </a:r>
          </a:p>
          <a:p>
            <a:pPr marL="571500" indent="-571500">
              <a:buFont typeface="Arial"/>
              <a:buChar char="•"/>
            </a:pPr>
            <a:r>
              <a:rPr lang="en-US" b="1" dirty="0" smtClean="0">
                <a:latin typeface="Courier New" panose="02070309020205020404" pitchFamily="49" charset="0"/>
                <a:cs typeface="Courier New" panose="02070309020205020404" pitchFamily="49" charset="0"/>
              </a:rPr>
              <a:t>Uses </a:t>
            </a:r>
            <a:r>
              <a:rPr lang="en-US" b="1" dirty="0" smtClean="0">
                <a:solidFill>
                  <a:srgbClr val="FF0000"/>
                </a:solidFill>
                <a:latin typeface="Courier New" panose="02070309020205020404" pitchFamily="49" charset="0"/>
                <a:cs typeface="Courier New" panose="02070309020205020404" pitchFamily="49" charset="0"/>
              </a:rPr>
              <a:t>#</a:t>
            </a:r>
            <a:r>
              <a:rPr lang="en-US" b="1" dirty="0" smtClean="0">
                <a:solidFill>
                  <a:srgbClr val="0000FF"/>
                </a:solidFill>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variable</a:t>
            </a:r>
            <a:r>
              <a:rPr lang="en-US" b="1" dirty="0" smtClean="0">
                <a:solidFill>
                  <a:srgbClr val="0000FF"/>
                </a:solidFill>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notation</a:t>
            </a:r>
          </a:p>
          <a:p>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http://en.wikipedia.org/wiki/String_interpolation#Ruby</a:t>
            </a:r>
            <a:endParaRPr lang="en-US" dirty="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143</a:t>
            </a:fld>
            <a:endParaRPr lang="en-US" dirty="0"/>
          </a:p>
        </p:txBody>
      </p:sp>
    </p:spTree>
    <p:extLst>
      <p:ext uri="{BB962C8B-B14F-4D97-AF65-F5344CB8AC3E}">
        <p14:creationId xmlns:p14="http://schemas.microsoft.com/office/powerpoint/2010/main" val="333268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"I have </a:t>
            </a:r>
            <a:r>
              <a:rPr lang="en-US" b="1" dirty="0">
                <a:solidFill>
                  <a:srgbClr val="FF0000"/>
                </a:solidFill>
                <a:latin typeface="Courier New" panose="02070309020205020404" pitchFamily="49" charset="0"/>
                <a:cs typeface="Courier New" panose="02070309020205020404" pitchFamily="49" charset="0"/>
              </a:rPr>
              <a:t>#</a:t>
            </a:r>
            <a:r>
              <a:rPr lang="en-US" b="1" dirty="0">
                <a:solidFill>
                  <a:srgbClr val="0000FF"/>
                </a:solidFill>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a:solidFill>
                  <a:srgbClr val="0000FF"/>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apples"</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http://en.wikipedia.org/wiki/String_interpolation#Ruby</a:t>
            </a:r>
            <a:endParaRPr lang="en-US" dirty="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144</a:t>
            </a:fld>
            <a:endParaRPr lang="en-US" dirty="0"/>
          </a:p>
        </p:txBody>
      </p:sp>
    </p:spTree>
    <p:extLst>
      <p:ext uri="{BB962C8B-B14F-4D97-AF65-F5344CB8AC3E}">
        <p14:creationId xmlns:p14="http://schemas.microsoft.com/office/powerpoint/2010/main" val="283531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a:t>
            </a:r>
            <a:r>
              <a:rPr lang="en-US" b="1" dirty="0">
                <a:solidFill>
                  <a:srgbClr val="FF0000"/>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I have </a:t>
            </a:r>
            <a:r>
              <a:rPr lang="en-US" b="1" dirty="0">
                <a:solidFill>
                  <a:schemeClr val="tx2"/>
                </a:solidFill>
                <a:latin typeface="Courier New" panose="02070309020205020404" pitchFamily="49" charset="0"/>
                <a:cs typeface="Courier New" panose="02070309020205020404" pitchFamily="49" charset="0"/>
              </a:rPr>
              <a:t>#{</a:t>
            </a:r>
            <a:r>
              <a:rPr lang="en-US" b="1" dirty="0" err="1">
                <a:solidFill>
                  <a:schemeClr val="tx2"/>
                </a:solidFill>
                <a:latin typeface="Courier New" panose="02070309020205020404" pitchFamily="49" charset="0"/>
                <a:cs typeface="Courier New" panose="02070309020205020404" pitchFamily="49" charset="0"/>
              </a:rPr>
              <a:t>apple_count</a:t>
            </a:r>
            <a:r>
              <a:rPr lang="en-US" b="1" dirty="0">
                <a:solidFill>
                  <a:schemeClr val="tx2"/>
                </a:solidFill>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a:solidFill>
                  <a:srgbClr val="FF0000"/>
                </a:solidFill>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http://en.wikipedia.org/wiki/String_interpolation#Ruby</a:t>
            </a:r>
            <a:endParaRPr lang="en-US" dirty="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0"/>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145</a:t>
            </a:fld>
            <a:endParaRPr lang="en-US" dirty="0"/>
          </a:p>
        </p:txBody>
      </p:sp>
    </p:spTree>
    <p:extLst>
      <p:ext uri="{BB962C8B-B14F-4D97-AF65-F5344CB8AC3E}">
        <p14:creationId xmlns:p14="http://schemas.microsoft.com/office/powerpoint/2010/main" val="132147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"I have </a:t>
            </a:r>
            <a:r>
              <a:rPr lang="en-US" b="1" dirty="0">
                <a:solidFill>
                  <a:srgbClr val="FF0000"/>
                </a:solidFill>
                <a:latin typeface="Courier New" panose="02070309020205020404" pitchFamily="49" charset="0"/>
                <a:cs typeface="Courier New" panose="02070309020205020404" pitchFamily="49" charset="0"/>
              </a:rPr>
              <a:t>#</a:t>
            </a:r>
            <a:r>
              <a:rPr lang="en-US" b="1" dirty="0">
                <a:solidFill>
                  <a:schemeClr val="tx2"/>
                </a:solidFill>
                <a:latin typeface="Courier New" panose="02070309020205020404" pitchFamily="49" charset="0"/>
                <a:cs typeface="Courier New" panose="02070309020205020404" pitchFamily="49" charset="0"/>
              </a:rPr>
              <a:t>{</a:t>
            </a:r>
            <a:r>
              <a:rPr lang="en-US" b="1" dirty="0" err="1">
                <a:solidFill>
                  <a:schemeClr val="tx2"/>
                </a:solidFill>
                <a:latin typeface="Courier New" panose="02070309020205020404" pitchFamily="49" charset="0"/>
                <a:cs typeface="Courier New" panose="02070309020205020404" pitchFamily="49" charset="0"/>
              </a:rPr>
              <a:t>apple_count</a:t>
            </a:r>
            <a:r>
              <a:rPr lang="en-US" b="1" dirty="0" smtClean="0">
                <a:solidFill>
                  <a:schemeClr val="tx2"/>
                </a:solidFill>
                <a:latin typeface="Courier New" panose="02070309020205020404" pitchFamily="49" charset="0"/>
                <a:cs typeface="Courier New" panose="02070309020205020404" pitchFamily="49" charset="0"/>
              </a:rPr>
              <a:t>}</a:t>
            </a:r>
            <a:r>
              <a:rPr lang="en-US" b="1" dirty="0" smtClean="0">
                <a:solidFill>
                  <a:srgbClr val="0000FF"/>
                </a:solidFill>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apples</a:t>
            </a:r>
            <a:r>
              <a:rPr lang="en-US" b="1" dirty="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0"/>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146</a:t>
            </a:fld>
            <a:endParaRPr lang="en-US" dirty="0"/>
          </a:p>
        </p:txBody>
      </p:sp>
    </p:spTree>
    <p:extLst>
      <p:ext uri="{BB962C8B-B14F-4D97-AF65-F5344CB8AC3E}">
        <p14:creationId xmlns:p14="http://schemas.microsoft.com/office/powerpoint/2010/main" val="186110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"I have </a:t>
            </a:r>
            <a:r>
              <a:rPr lang="en-US" b="1" dirty="0">
                <a:solidFill>
                  <a:srgbClr val="000000"/>
                </a:solidFill>
                <a:latin typeface="Courier New" panose="02070309020205020404" pitchFamily="49" charset="0"/>
                <a:cs typeface="Courier New" panose="02070309020205020404" pitchFamily="49" charset="0"/>
              </a:rPr>
              <a:t>#</a:t>
            </a:r>
            <a:r>
              <a:rPr lang="en-US" b="1" dirty="0">
                <a:solidFill>
                  <a:srgbClr val="0000FF"/>
                </a:solidFill>
                <a:latin typeface="Courier New" panose="02070309020205020404" pitchFamily="49" charset="0"/>
                <a:cs typeface="Courier New" panose="02070309020205020404" pitchFamily="49" charset="0"/>
              </a:rPr>
              <a:t>{</a:t>
            </a:r>
            <a:r>
              <a:rPr lang="en-US" b="1" dirty="0" err="1">
                <a:solidFill>
                  <a:schemeClr val="tx2"/>
                </a:solidFill>
                <a:latin typeface="Courier New" panose="02070309020205020404" pitchFamily="49" charset="0"/>
                <a:cs typeface="Courier New" panose="02070309020205020404" pitchFamily="49" charset="0"/>
              </a:rPr>
              <a:t>apple_count</a:t>
            </a:r>
            <a:r>
              <a:rPr lang="en-US" b="1" dirty="0" smtClean="0">
                <a:solidFill>
                  <a:srgbClr val="0000FF"/>
                </a:solidFill>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apples</a:t>
            </a:r>
            <a:r>
              <a:rPr lang="en-US" b="1" dirty="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7211413"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0"/>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147</a:t>
            </a:fld>
            <a:endParaRPr lang="en-US" dirty="0"/>
          </a:p>
        </p:txBody>
      </p:sp>
      <p:cxnSp>
        <p:nvCxnSpPr>
          <p:cNvPr id="10" name="Straight Arrow Connector 9"/>
          <p:cNvCxnSpPr/>
          <p:nvPr/>
        </p:nvCxnSpPr>
        <p:spPr>
          <a:xfrm flipV="1">
            <a:off x="10629553" y="6099589"/>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704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String Interpolation</a:t>
            </a:r>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a:latin typeface="Courier New" panose="02070309020205020404" pitchFamily="49" charset="0"/>
                <a:cs typeface="Courier New" panose="02070309020205020404" pitchFamily="49" charset="0"/>
              </a:rPr>
              <a:t>apple_count</a:t>
            </a:r>
            <a:r>
              <a:rPr lang="en-US" b="1" dirty="0">
                <a:latin typeface="Courier New" panose="02070309020205020404" pitchFamily="49" charset="0"/>
                <a:cs typeface="Courier New" panose="02070309020205020404" pitchFamily="49" charset="0"/>
              </a:rPr>
              <a:t> = 4</a:t>
            </a:r>
          </a:p>
          <a:p>
            <a:r>
              <a:rPr lang="en-US" b="1" dirty="0">
                <a:latin typeface="Courier New" panose="02070309020205020404" pitchFamily="49" charset="0"/>
                <a:cs typeface="Courier New" panose="02070309020205020404" pitchFamily="49" charset="0"/>
              </a:rPr>
              <a:t>puts "I have </a:t>
            </a:r>
            <a:r>
              <a:rPr lang="en-US" b="1" dirty="0">
                <a:solidFill>
                  <a:srgbClr val="FF0000"/>
                </a:solidFill>
                <a:latin typeface="Courier New" panose="02070309020205020404" pitchFamily="49" charset="0"/>
                <a:cs typeface="Courier New" panose="02070309020205020404" pitchFamily="49" charset="0"/>
              </a:rPr>
              <a:t>#</a:t>
            </a:r>
            <a:r>
              <a:rPr lang="en-US" b="1" dirty="0">
                <a:solidFill>
                  <a:srgbClr val="0000FF"/>
                </a:solidFill>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solidFill>
                  <a:srgbClr val="0000FF"/>
                </a:solidFill>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apples”</a:t>
            </a:r>
          </a:p>
          <a:p>
            <a:endParaRPr lang="en-US" b="1" dirty="0">
              <a:latin typeface="Courier New" panose="02070309020205020404" pitchFamily="49" charset="0"/>
              <a:cs typeface="Courier New" panose="02070309020205020404" pitchFamily="49" charset="0"/>
            </a:endParaRPr>
          </a:p>
          <a:p>
            <a:r>
              <a:rPr lang="en-US" b="1" dirty="0" err="1" smtClean="0">
                <a:latin typeface="Courier New" panose="02070309020205020404" pitchFamily="49" charset="0"/>
                <a:cs typeface="Courier New" panose="02070309020205020404" pitchFamily="49" charset="0"/>
              </a:rPr>
              <a:t>Output:"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have 4 apples”</a:t>
            </a:r>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0"/>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148</a:t>
            </a:fld>
            <a:endParaRPr lang="en-US" dirty="0"/>
          </a:p>
        </p:txBody>
      </p:sp>
    </p:spTree>
    <p:extLst>
      <p:ext uri="{BB962C8B-B14F-4D97-AF65-F5344CB8AC3E}">
        <p14:creationId xmlns:p14="http://schemas.microsoft.com/office/powerpoint/2010/main" val="108018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Using Node Attributes</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Update the web page file contents, in the "</a:t>
            </a:r>
            <a:r>
              <a:rPr lang="en-US" dirty="0" err="1"/>
              <a:t>myiis</a:t>
            </a:r>
            <a:r>
              <a:rPr lang="en-US" dirty="0"/>
              <a:t>" cookbook, to include system details from node attributes.</a:t>
            </a:r>
          </a:p>
        </p:txBody>
      </p:sp>
      <p:sp>
        <p:nvSpPr>
          <p:cNvPr id="4" name="Content Placeholder 3"/>
          <p:cNvSpPr>
            <a:spLocks noGrp="1"/>
          </p:cNvSpPr>
          <p:nvPr>
            <p:ph sz="quarter" idx="11"/>
          </p:nvPr>
        </p:nvSpPr>
        <p:spPr/>
        <p:txBody>
          <a:bodyPr>
            <a:normAutofit fontScale="92500" lnSpcReduction="10000"/>
          </a:bodyPr>
          <a:lstStyle/>
          <a:p>
            <a:r>
              <a:rPr lang="en-US" dirty="0"/>
              <a:t>Hard-coding the values was a start, but a better approach would be to replace with the dynamic values found from Ohai.</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149</a:t>
            </a:fld>
            <a:endParaRPr lang="en-US" dirty="0"/>
          </a:p>
        </p:txBody>
      </p:sp>
    </p:spTree>
    <p:extLst>
      <p:ext uri="{BB962C8B-B14F-4D97-AF65-F5344CB8AC3E}">
        <p14:creationId xmlns:p14="http://schemas.microsoft.com/office/powerpoint/2010/main" val="411185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 Login to the Remote Workstation</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a:xfrm>
            <a:off x="677334" y="1881809"/>
            <a:ext cx="10127516" cy="532034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4000" dirty="0"/>
              <a:t>Use the </a:t>
            </a:r>
            <a:r>
              <a:rPr lang="en-US" sz="4000" b="1" dirty="0"/>
              <a:t>address</a:t>
            </a:r>
            <a:r>
              <a:rPr lang="en-US" sz="4000" dirty="0"/>
              <a:t>, </a:t>
            </a:r>
            <a:r>
              <a:rPr lang="en-US" sz="4000" b="1" dirty="0"/>
              <a:t>user name</a:t>
            </a:r>
            <a:r>
              <a:rPr lang="en-US" sz="4000" dirty="0"/>
              <a:t>, and </a:t>
            </a:r>
            <a:r>
              <a:rPr lang="en-US" sz="4000" b="1" dirty="0"/>
              <a:t>password</a:t>
            </a:r>
            <a:r>
              <a:rPr lang="en-US" sz="4000" dirty="0"/>
              <a:t> to connect to the remote workstation.</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6" name="Picture 5"/>
          <p:cNvPicPr>
            <a:picLocks noChangeAspect="1"/>
          </p:cNvPicPr>
          <p:nvPr/>
        </p:nvPicPr>
        <p:blipFill>
          <a:blip r:embed="rId3"/>
          <a:stretch>
            <a:fillRect/>
          </a:stretch>
        </p:blipFill>
        <p:spPr>
          <a:xfrm>
            <a:off x="11329857" y="2214599"/>
            <a:ext cx="3971925" cy="4629150"/>
          </a:xfrm>
          <a:prstGeom prst="rect">
            <a:avLst/>
          </a:prstGeom>
        </p:spPr>
      </p:pic>
    </p:spTree>
    <p:extLst>
      <p:ext uri="{BB962C8B-B14F-4D97-AF65-F5344CB8AC3E}">
        <p14:creationId xmlns:p14="http://schemas.microsoft.com/office/powerpoint/2010/main" val="242120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Using the Node's Attributes</a:t>
            </a:r>
          </a:p>
        </p:txBody>
      </p:sp>
      <p:sp>
        <p:nvSpPr>
          <p:cNvPr id="3" name="Content Placeholder 2"/>
          <p:cNvSpPr>
            <a:spLocks noGrp="1"/>
          </p:cNvSpPr>
          <p:nvPr>
            <p:ph sz="quarter" idx="10"/>
          </p:nvPr>
        </p:nvSpPr>
        <p:spPr/>
        <p:txBody>
          <a:bodyPr>
            <a:noAutofit/>
          </a:bodyPr>
          <a:lstStyle/>
          <a:p>
            <a:r>
              <a:rPr lang="en-US" sz="2400" dirty="0"/>
              <a:t># ... POWERSHELL_SCRIPT RESOURCE ...</a:t>
            </a:r>
          </a:p>
          <a:p>
            <a:endParaRPr lang="en-US" sz="2400" dirty="0"/>
          </a:p>
          <a:p>
            <a:r>
              <a:rPr lang="en-US" sz="2400" dirty="0"/>
              <a:t>file 'c:\</a:t>
            </a:r>
            <a:r>
              <a:rPr lang="en-US" sz="2400" dirty="0" err="1"/>
              <a:t>inetpub</a:t>
            </a:r>
            <a:r>
              <a:rPr lang="en-US" sz="2400" dirty="0"/>
              <a:t>\</a:t>
            </a:r>
            <a:r>
              <a:rPr lang="en-US" sz="2400" dirty="0" err="1"/>
              <a:t>wwwroot</a:t>
            </a:r>
            <a:r>
              <a:rPr lang="en-US" sz="2400" dirty="0"/>
              <a:t>\</a:t>
            </a:r>
            <a:r>
              <a:rPr lang="en-US" sz="2400" dirty="0" err="1"/>
              <a:t>Default.htm</a:t>
            </a:r>
            <a:r>
              <a:rPr lang="en-US" sz="2400" dirty="0"/>
              <a:t>' do</a:t>
            </a:r>
          </a:p>
          <a:p>
            <a:r>
              <a:rPr lang="en-US" sz="2400" dirty="0"/>
              <a:t>  content "&lt;h1&gt;Hello, world!&lt;/h1&gt;</a:t>
            </a:r>
          </a:p>
          <a:p>
            <a:r>
              <a:rPr lang="en-US" sz="2400" dirty="0"/>
              <a:t>&lt;h2&gt;</a:t>
            </a:r>
            <a:r>
              <a:rPr lang="en-US" sz="2400" dirty="0" err="1"/>
              <a:t>ipaddress</a:t>
            </a:r>
            <a:r>
              <a:rPr lang="en-US" sz="2400" dirty="0"/>
              <a:t>: #{node['</a:t>
            </a:r>
            <a:r>
              <a:rPr lang="en-US" sz="2400" dirty="0" err="1"/>
              <a:t>ipaddress</a:t>
            </a:r>
            <a:r>
              <a:rPr lang="en-US" sz="2400" dirty="0"/>
              <a:t>']}&lt;/h2&gt;</a:t>
            </a:r>
          </a:p>
          <a:p>
            <a:r>
              <a:rPr lang="en-US" sz="2400" dirty="0"/>
              <a:t>&lt;h2&gt;hostname: #{node['hostname']}&lt;/h2&gt;</a:t>
            </a:r>
          </a:p>
          <a:p>
            <a:r>
              <a:rPr lang="en-US" sz="2400" dirty="0"/>
              <a:t>&lt;h2&gt;total memory: #{node['memory']['total']}&lt;/</a:t>
            </a:r>
            <a:r>
              <a:rPr lang="en-US" sz="2400"/>
              <a:t>h2</a:t>
            </a:r>
            <a:r>
              <a:rPr lang="en-US" sz="2400" smtClean="0"/>
              <a:t>&gt;"</a:t>
            </a:r>
            <a:endParaRPr lang="en-US" sz="2400" dirty="0"/>
          </a:p>
          <a:p>
            <a:r>
              <a:rPr lang="en-US" sz="2400" dirty="0"/>
              <a:t>end</a:t>
            </a:r>
          </a:p>
          <a:p>
            <a:endParaRPr lang="en-US" sz="2400" dirty="0"/>
          </a:p>
          <a:p>
            <a:r>
              <a:rPr lang="en-US" sz="2400" dirty="0"/>
              <a:t># ... SERVICE RESOURCE ...</a:t>
            </a:r>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myiis</a:t>
            </a:r>
            <a:r>
              <a:rPr lang="en-US" sz="3733" dirty="0"/>
              <a:t>\recipe\</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150</a:t>
            </a:fld>
            <a:endParaRPr lang="en-US" dirty="0"/>
          </a:p>
        </p:txBody>
      </p:sp>
      <p:sp>
        <p:nvSpPr>
          <p:cNvPr id="17" name="Text Placeholder 5"/>
          <p:cNvSpPr>
            <a:spLocks noGrp="1"/>
          </p:cNvSpPr>
          <p:nvPr>
            <p:ph type="body" sz="quarter" idx="13"/>
          </p:nvPr>
        </p:nvSpPr>
        <p:spPr>
          <a:xfrm>
            <a:off x="1108075" y="3448905"/>
            <a:ext cx="14404975" cy="2389188"/>
          </a:xfrm>
        </p:spPr>
        <p:txBody>
          <a:bodyPr/>
          <a:lstStyle/>
          <a:p>
            <a:endParaRPr lang="en-US" dirty="0"/>
          </a:p>
        </p:txBody>
      </p:sp>
    </p:spTree>
    <p:extLst>
      <p:ext uri="{BB962C8B-B14F-4D97-AF65-F5344CB8AC3E}">
        <p14:creationId xmlns:p14="http://schemas.microsoft.com/office/powerpoint/2010/main" val="153262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Using Node Attributes</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web page file contents, in the "</a:t>
            </a:r>
            <a:r>
              <a:rPr lang="en-US" dirty="0" err="1"/>
              <a:t>myiis</a:t>
            </a:r>
            <a:r>
              <a:rPr lang="en-US" dirty="0"/>
              <a:t>" cookbook, to include system details from node attributes.</a:t>
            </a:r>
          </a:p>
        </p:txBody>
      </p:sp>
      <p:sp>
        <p:nvSpPr>
          <p:cNvPr id="4" name="Content Placeholder 3"/>
          <p:cNvSpPr>
            <a:spLocks noGrp="1"/>
          </p:cNvSpPr>
          <p:nvPr>
            <p:ph sz="quarter" idx="11"/>
          </p:nvPr>
        </p:nvSpPr>
        <p:spPr/>
        <p:txBody>
          <a:bodyPr>
            <a:normAutofit/>
          </a:bodyPr>
          <a:lstStyle/>
          <a:p>
            <a:r>
              <a:rPr lang="en-US" dirty="0"/>
              <a:t>That feels much better!</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151</a:t>
            </a:fld>
            <a:endParaRPr lang="en-US" dirty="0"/>
          </a:p>
        </p:txBody>
      </p:sp>
    </p:spTree>
    <p:extLst>
      <p:ext uri="{BB962C8B-B14F-4D97-AF65-F5344CB8AC3E}">
        <p14:creationId xmlns:p14="http://schemas.microsoft.com/office/powerpoint/2010/main" val="195504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Verify the Changes</a:t>
            </a:r>
          </a:p>
        </p:txBody>
      </p:sp>
      <p:sp>
        <p:nvSpPr>
          <p:cNvPr id="3" name="Text Placeholder 2"/>
          <p:cNvSpPr>
            <a:spLocks noGrp="1"/>
          </p:cNvSpPr>
          <p:nvPr>
            <p:ph type="subTitle" idx="1"/>
          </p:nvPr>
        </p:nvSpPr>
        <p:spPr>
          <a:xfrm>
            <a:off x="3013753" y="3506118"/>
            <a:ext cx="10974132" cy="5008845"/>
          </a:xfrm>
        </p:spPr>
        <p:txBody>
          <a:bodyPr/>
          <a:lstStyle/>
          <a:p>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a:t>
            </a:r>
            <a:r>
              <a:rPr lang="en-US" sz="3200" dirty="0" err="1">
                <a:latin typeface="+mj-lt"/>
              </a:rPr>
              <a:t>myiis</a:t>
            </a:r>
            <a:r>
              <a:rPr lang="en-US" sz="3200" dirty="0">
                <a:latin typeface="+mj-lt"/>
              </a:rPr>
              <a:t>"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152</a:t>
            </a:fld>
            <a:endParaRPr lang="en-US" dirty="0"/>
          </a:p>
        </p:txBody>
      </p:sp>
    </p:spTree>
    <p:extLst>
      <p:ext uri="{BB962C8B-B14F-4D97-AF65-F5344CB8AC3E}">
        <p14:creationId xmlns:p14="http://schemas.microsoft.com/office/powerpoint/2010/main" val="112954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36986"/>
            <a:ext cx="14423693" cy="5251866"/>
          </a:xfrm>
        </p:spPr>
        <p:txBody>
          <a:bodyPr/>
          <a:lstStyle/>
          <a:p>
            <a:r>
              <a:rPr lang="en-US" dirty="0"/>
              <a:t>Converging 3 resources</a:t>
            </a:r>
          </a:p>
          <a:p>
            <a:r>
              <a:rPr lang="en-US" dirty="0"/>
              <a:t>Recipe: </a:t>
            </a:r>
            <a:r>
              <a:rPr lang="en-US" dirty="0" err="1"/>
              <a:t>myiis</a:t>
            </a:r>
            <a:r>
              <a:rPr lang="en-US" dirty="0"/>
              <a:t>::server</a:t>
            </a:r>
          </a:p>
          <a:p>
            <a:r>
              <a:rPr lang="en-US" dirty="0"/>
              <a:t>  * </a:t>
            </a:r>
            <a:r>
              <a:rPr lang="en-US" dirty="0" err="1"/>
              <a:t>powershell_script</a:t>
            </a:r>
            <a:r>
              <a:rPr lang="en-US" dirty="0"/>
              <a:t>[Install IIS] action run</a:t>
            </a:r>
          </a:p>
          <a:p>
            <a:r>
              <a:rPr lang="en-US" dirty="0"/>
              <a:t>    - execute "C:\Windows\system32\WindowsPowerShell\v1.0\powershell.exe" -</a:t>
            </a:r>
            <a:r>
              <a:rPr lang="en-US" dirty="0" err="1"/>
              <a:t>NoLogo</a:t>
            </a:r>
            <a:r>
              <a:rPr lang="en-US" dirty="0"/>
              <a:t> -</a:t>
            </a:r>
            <a:r>
              <a:rPr lang="en-US" dirty="0" err="1"/>
              <a:t>NonInteractive</a:t>
            </a:r>
            <a:r>
              <a:rPr lang="en-US" dirty="0"/>
              <a:t> -</a:t>
            </a:r>
            <a:r>
              <a:rPr lang="en-US" dirty="0" err="1"/>
              <a:t>NoProfile</a:t>
            </a:r>
            <a:r>
              <a:rPr lang="en-US" dirty="0"/>
              <a:t> -</a:t>
            </a:r>
            <a:r>
              <a:rPr lang="en-US" dirty="0" err="1"/>
              <a:t>ExecutionPolicy</a:t>
            </a:r>
            <a:r>
              <a:rPr lang="en-US" dirty="0"/>
              <a:t> Bypass -</a:t>
            </a:r>
            <a:r>
              <a:rPr lang="en-US" dirty="0" err="1"/>
              <a:t>InputFormat</a:t>
            </a:r>
            <a:r>
              <a:rPr lang="en-US" dirty="0"/>
              <a:t> Non</a:t>
            </a:r>
          </a:p>
          <a:p>
            <a:r>
              <a:rPr lang="en-US" dirty="0"/>
              <a:t>e -File "C:/tmp/chef-script20180919-3724-1wk70vt.ps1"</a:t>
            </a:r>
          </a:p>
          <a:p>
            <a:r>
              <a:rPr lang="en-US" dirty="0"/>
              <a:t>  * file[C:\inetpub\wwwroot\Default.htm] action create</a:t>
            </a:r>
          </a:p>
          <a:p>
            <a:r>
              <a:rPr lang="en-US" dirty="0"/>
              <a:t>    - update content in file C:\inetpub\wwwroot\Default.htm from f37fdd to 38be49</a:t>
            </a:r>
          </a:p>
          <a:p>
            <a:r>
              <a:rPr lang="en-US" dirty="0"/>
              <a:t>    --- C:\inetpub\wwwroot\</a:t>
            </a:r>
            <a:r>
              <a:rPr lang="en-US" dirty="0" err="1"/>
              <a:t>Default.htm</a:t>
            </a:r>
            <a:r>
              <a:rPr lang="en-US" dirty="0"/>
              <a:t>  2018-09-19 17:25:01.000000000 +0000</a:t>
            </a:r>
          </a:p>
          <a:p>
            <a:r>
              <a:rPr lang="en-US" dirty="0"/>
              <a:t>    +++ C:\inetpub\wwwroot/chef-Default20180919-3724-1mczbah.htm        2018-09-19 17:34:44.000000000 +0000</a:t>
            </a:r>
          </a:p>
        </p:txBody>
      </p:sp>
      <p:sp>
        <p:nvSpPr>
          <p:cNvPr id="3" name="Title 2"/>
          <p:cNvSpPr>
            <a:spLocks noGrp="1"/>
          </p:cNvSpPr>
          <p:nvPr>
            <p:ph type="title"/>
          </p:nvPr>
        </p:nvSpPr>
        <p:spPr>
          <a:xfrm>
            <a:off x="228602" y="332509"/>
            <a:ext cx="16256000" cy="755259"/>
          </a:xfrm>
        </p:spPr>
        <p:txBody>
          <a:bodyPr>
            <a:normAutofit/>
          </a:bodyPr>
          <a:lstStyle/>
          <a:p>
            <a:r>
              <a:rPr lang="en-US" sz="5400" dirty="0"/>
              <a:t>Lab: Apply the '</a:t>
            </a:r>
            <a:r>
              <a:rPr lang="en-US" sz="5400" dirty="0" err="1"/>
              <a:t>myiis</a:t>
            </a:r>
            <a:r>
              <a:rPr lang="en-US" sz="5400" dirty="0"/>
              <a:t>' Cookbook's Default Recipe</a:t>
            </a:r>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&gt; </a:t>
            </a:r>
            <a:r>
              <a:rPr lang="en-US" sz="3200" dirty="0"/>
              <a:t>cd ~</a:t>
            </a:r>
          </a:p>
          <a:p>
            <a:r>
              <a:rPr lang="en-US" sz="3200" dirty="0"/>
              <a:t>&gt; chef-client </a:t>
            </a:r>
            <a:r>
              <a:rPr lang="mr-IN" sz="3200" dirty="0" smtClean="0"/>
              <a:t>–</a:t>
            </a:r>
            <a:r>
              <a:rPr lang="en-US" sz="3200" dirty="0" smtClean="0"/>
              <a:t>z -</a:t>
            </a:r>
            <a:r>
              <a:rPr lang="en-US" sz="3200" dirty="0"/>
              <a:t>r "recipe[</a:t>
            </a:r>
            <a:r>
              <a:rPr lang="en-US" sz="3200" dirty="0" err="1"/>
              <a:t>myiis</a:t>
            </a:r>
            <a:r>
              <a:rPr lang="en-US" sz="3200" dirty="0"/>
              <a: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153</a:t>
            </a:fld>
            <a:endParaRPr lang="en-US" dirty="0"/>
          </a:p>
        </p:txBody>
      </p:sp>
    </p:spTree>
    <p:extLst>
      <p:ext uri="{BB962C8B-B14F-4D97-AF65-F5344CB8AC3E}">
        <p14:creationId xmlns:p14="http://schemas.microsoft.com/office/powerpoint/2010/main" val="269660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a:t>Change Means a New Version</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Determine the new version number</a:t>
            </a:r>
          </a:p>
          <a:p>
            <a:pPr marL="380990" indent="-380990">
              <a:buFont typeface="Wingdings" charset="2"/>
              <a:buChar char="q"/>
            </a:pPr>
            <a:r>
              <a:rPr lang="en-US" dirty="0"/>
              <a:t>Update the version of the "</a:t>
            </a:r>
            <a:r>
              <a:rPr lang="en-US" dirty="0" err="1"/>
              <a:t>myiis</a:t>
            </a:r>
            <a:r>
              <a:rPr lang="en-US" dirty="0"/>
              <a:t>" cookbook</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a:t>Let’s bump the cookbook’s version number</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154</a:t>
            </a:fld>
            <a:endParaRPr lang="en-US" dirty="0"/>
          </a:p>
        </p:txBody>
      </p:sp>
    </p:spTree>
    <p:extLst>
      <p:ext uri="{BB962C8B-B14F-4D97-AF65-F5344CB8AC3E}">
        <p14:creationId xmlns:p14="http://schemas.microsoft.com/office/powerpoint/2010/main" val="9302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Cookbook Versions</a:t>
            </a:r>
          </a:p>
        </p:txBody>
      </p:sp>
      <p:sp>
        <p:nvSpPr>
          <p:cNvPr id="3" name="Subtitle 2"/>
          <p:cNvSpPr>
            <a:spLocks noGrp="1"/>
          </p:cNvSpPr>
          <p:nvPr>
            <p:ph type="subTitle" idx="1"/>
          </p:nvPr>
        </p:nvSpPr>
        <p:spPr>
          <a:xfrm>
            <a:off x="3013753" y="3506117"/>
            <a:ext cx="10974132" cy="4057439"/>
          </a:xfrm>
        </p:spPr>
        <p:txBody>
          <a:bodyPr/>
          <a:lstStyle/>
          <a:p>
            <a:r>
              <a:rPr lang="en-US" dirty="0"/>
              <a:t>A cookbook version represents a set of functionality that is different from the cookbook on which it is based. </a:t>
            </a:r>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https://docs.chef.io/cookbook_versions.html</a:t>
            </a:r>
            <a:endParaRPr lang="en-US" sz="2400" dirty="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155</a:t>
            </a:fld>
            <a:endParaRPr lang="en-US" dirty="0"/>
          </a:p>
        </p:txBody>
      </p:sp>
    </p:spTree>
    <p:extLst>
      <p:ext uri="{BB962C8B-B14F-4D97-AF65-F5344CB8AC3E}">
        <p14:creationId xmlns:p14="http://schemas.microsoft.com/office/powerpoint/2010/main" val="176336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Semantic Versions</a:t>
            </a:r>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http://semver.org</a:t>
            </a:r>
            <a:endParaRPr lang="en-US" sz="2400" dirty="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156</a:t>
            </a:fld>
            <a:endParaRPr lang="en-US" dirty="0"/>
          </a:p>
        </p:txBody>
      </p:sp>
    </p:spTree>
    <p:extLst>
      <p:ext uri="{BB962C8B-B14F-4D97-AF65-F5344CB8AC3E}">
        <p14:creationId xmlns:p14="http://schemas.microsoft.com/office/powerpoint/2010/main" val="98720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Major, Minor, or Patch?</a:t>
            </a:r>
          </a:p>
        </p:txBody>
      </p:sp>
      <p:sp>
        <p:nvSpPr>
          <p:cNvPr id="3" name="Subtitle 2"/>
          <p:cNvSpPr>
            <a:spLocks noGrp="1"/>
          </p:cNvSpPr>
          <p:nvPr>
            <p:ph type="subTitle" idx="1"/>
          </p:nvPr>
        </p:nvSpPr>
        <p:spPr/>
        <p:txBody>
          <a:bodyPr/>
          <a:lstStyle/>
          <a:p>
            <a:r>
              <a:rPr lang="en-US" dirty="0"/>
              <a:t>What kind of changes did you make to the cookbook?</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157</a:t>
            </a:fld>
            <a:endParaRPr lang="en-US" dirty="0"/>
          </a:p>
        </p:txBody>
      </p:sp>
    </p:spTree>
    <p:extLst>
      <p:ext uri="{BB962C8B-B14F-4D97-AF65-F5344CB8AC3E}">
        <p14:creationId xmlns:p14="http://schemas.microsoft.com/office/powerpoint/2010/main" val="325876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a:t>Change Means a New Version</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Determine the new version number</a:t>
            </a:r>
          </a:p>
          <a:p>
            <a:pPr marL="380990" indent="-380990">
              <a:buFont typeface="Wingdings" charset="2"/>
              <a:buChar char="q"/>
            </a:pPr>
            <a:r>
              <a:rPr lang="en-US" dirty="0"/>
              <a:t>Update the version of the "</a:t>
            </a:r>
            <a:r>
              <a:rPr lang="en-US" dirty="0" err="1"/>
              <a:t>myiis</a:t>
            </a:r>
            <a:r>
              <a:rPr lang="en-US" dirty="0"/>
              <a:t>" cookbook</a:t>
            </a:r>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a:t>Let’s bump the version number</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158</a:t>
            </a:fld>
            <a:endParaRPr lang="en-US" dirty="0"/>
          </a:p>
        </p:txBody>
      </p:sp>
    </p:spTree>
    <p:extLst>
      <p:ext uri="{BB962C8B-B14F-4D97-AF65-F5344CB8AC3E}">
        <p14:creationId xmlns:p14="http://schemas.microsoft.com/office/powerpoint/2010/main" val="351206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Update the Cookbook Version</a:t>
            </a:r>
          </a:p>
        </p:txBody>
      </p:sp>
      <p:sp>
        <p:nvSpPr>
          <p:cNvPr id="3" name="Content Placeholder 2"/>
          <p:cNvSpPr>
            <a:spLocks noGrp="1"/>
          </p:cNvSpPr>
          <p:nvPr>
            <p:ph sz="quarter" idx="10"/>
          </p:nvPr>
        </p:nvSpPr>
        <p:spPr/>
        <p:txBody>
          <a:bodyPr/>
          <a:lstStyle/>
          <a:p>
            <a:r>
              <a:rPr lang="en-US" dirty="0"/>
              <a:t>name             '</a:t>
            </a:r>
            <a:r>
              <a:rPr lang="en-US" dirty="0" err="1"/>
              <a:t>myiis</a:t>
            </a:r>
            <a:r>
              <a:rPr lang="en-US" dirty="0"/>
              <a:t>'</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a:t>myiis</a:t>
            </a:r>
            <a:r>
              <a:rPr lang="en-US" dirty="0"/>
              <a:t>'</a:t>
            </a:r>
          </a:p>
          <a:p>
            <a:r>
              <a:rPr lang="en-US" dirty="0" err="1"/>
              <a:t>long_description</a:t>
            </a:r>
            <a:r>
              <a:rPr lang="en-US" dirty="0"/>
              <a:t> 'Installs/Configures </a:t>
            </a:r>
            <a:r>
              <a:rPr lang="en-US" dirty="0" err="1"/>
              <a:t>myiis</a:t>
            </a:r>
            <a:r>
              <a:rPr lang="en-US" dirty="0"/>
              <a:t>'</a:t>
            </a:r>
          </a:p>
          <a:p>
            <a:r>
              <a:rPr lang="en-US" dirty="0"/>
              <a:t>version          '0.2.0'</a:t>
            </a:r>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myiis</a:t>
            </a:r>
            <a:r>
              <a:rPr lang="en-US" sz="3733" dirty="0"/>
              <a:t>\</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159</a:t>
            </a:fld>
            <a:endParaRPr lang="en-US" dirty="0"/>
          </a:p>
        </p:txBody>
      </p:sp>
    </p:spTree>
    <p:extLst>
      <p:ext uri="{BB962C8B-B14F-4D97-AF65-F5344CB8AC3E}">
        <p14:creationId xmlns:p14="http://schemas.microsoft.com/office/powerpoint/2010/main" val="410332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Group Lab:</a:t>
            </a:r>
            <a:br>
              <a:rPr lang="en-US"/>
            </a:br>
            <a:r>
              <a:rPr lang="en-US"/>
              <a:t>Pre-built </a:t>
            </a:r>
            <a:r>
              <a:rPr lang="en-US" dirty="0"/>
              <a:t>Workstation</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Login to the Remote Workstation</a:t>
            </a:r>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p>
        </p:txBody>
      </p:sp>
    </p:spTree>
    <p:extLst>
      <p:ext uri="{BB962C8B-B14F-4D97-AF65-F5344CB8AC3E}">
        <p14:creationId xmlns:p14="http://schemas.microsoft.com/office/powerpoint/2010/main" val="181612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a:t>What is the major difference between a single-quoted string and a double-quoted string?</a:t>
            </a:r>
          </a:p>
          <a:p>
            <a:endParaRPr lang="en-US" dirty="0"/>
          </a:p>
          <a:p>
            <a:r>
              <a:rPr lang="en-US" dirty="0"/>
              <a:t>How are the details about the system available within a recipe?</a:t>
            </a:r>
          </a:p>
          <a:p>
            <a:endParaRPr lang="en-US" dirty="0"/>
          </a:p>
          <a:p>
            <a:r>
              <a:rPr lang="en-US" dirty="0"/>
              <a:t>How does the version number help convey information about the state of the cookbook?</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160</a:t>
            </a:fld>
            <a:endParaRPr lang="en-US" dirty="0"/>
          </a:p>
        </p:txBody>
      </p:sp>
    </p:spTree>
    <p:extLst>
      <p:ext uri="{BB962C8B-B14F-4D97-AF65-F5344CB8AC3E}">
        <p14:creationId xmlns:p14="http://schemas.microsoft.com/office/powerpoint/2010/main" val="17768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a:xfrm>
            <a:off x="3013753" y="3505070"/>
            <a:ext cx="10974132" cy="4588716"/>
          </a:xfrm>
        </p:spPr>
        <p:txBody>
          <a:bodyPr/>
          <a:lstStyle/>
          <a:p>
            <a:r>
              <a:rPr lang="en-US" dirty="0"/>
              <a:t>What questions can we help you answer?</a:t>
            </a:r>
          </a:p>
          <a:p>
            <a:endParaRPr lang="en-US" dirty="0"/>
          </a:p>
          <a:p>
            <a:pPr marL="609585" indent="-609585">
              <a:buFont typeface="Arial"/>
              <a:buChar char="•"/>
            </a:pPr>
            <a:r>
              <a:rPr lang="en-US" dirty="0" err="1"/>
              <a:t>Ohai</a:t>
            </a:r>
            <a:endParaRPr lang="en-US" dirty="0"/>
          </a:p>
          <a:p>
            <a:pPr marL="609585" indent="-609585">
              <a:buFont typeface="Arial"/>
              <a:buChar char="•"/>
            </a:pPr>
            <a:r>
              <a:rPr lang="en-US" dirty="0"/>
              <a:t>Node Object</a:t>
            </a:r>
          </a:p>
          <a:p>
            <a:pPr marL="609585" indent="-609585">
              <a:buFont typeface="Arial"/>
              <a:buChar char="•"/>
            </a:pPr>
            <a:r>
              <a:rPr lang="en-US" dirty="0"/>
              <a:t>Node Attributes</a:t>
            </a:r>
          </a:p>
          <a:p>
            <a:pPr marL="609585" indent="-609585">
              <a:buFont typeface="Arial"/>
              <a:buChar char="•"/>
            </a:pPr>
            <a:r>
              <a:rPr lang="en-US" dirty="0"/>
              <a:t>String Interpolation</a:t>
            </a:r>
          </a:p>
          <a:p>
            <a:pPr marL="609585" indent="-609585">
              <a:buFont typeface="Arial"/>
              <a:buChar char="•"/>
            </a:pPr>
            <a:r>
              <a:rPr lang="en-US" dirty="0"/>
              <a:t>Semantic Versions</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161</a:t>
            </a:fld>
            <a:endParaRPr lang="en-US" dirty="0"/>
          </a:p>
        </p:txBody>
      </p:sp>
    </p:spTree>
    <p:extLst>
      <p:ext uri="{BB962C8B-B14F-4D97-AF65-F5344CB8AC3E}">
        <p14:creationId xmlns:p14="http://schemas.microsoft.com/office/powerpoint/2010/main" val="179461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70597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The Chef Server</a:t>
            </a:r>
          </a:p>
        </p:txBody>
      </p:sp>
      <p:sp>
        <p:nvSpPr>
          <p:cNvPr id="3" name="Subtitle 2"/>
          <p:cNvSpPr>
            <a:spLocks noGrp="1"/>
          </p:cNvSpPr>
          <p:nvPr>
            <p:ph type="subTitle" idx="1"/>
          </p:nvPr>
        </p:nvSpPr>
        <p:spPr bwMode="auto"/>
        <p:txBody>
          <a:bodyPr/>
          <a:lstStyle/>
          <a:p>
            <a:r>
              <a:rPr lang="en-US" dirty="0"/>
              <a:t>A Hub for Configuration Data</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
        <p:nvSpPr>
          <p:cNvPr id="4" name="TextBox 3"/>
          <p:cNvSpPr txBox="1"/>
          <p:nvPr/>
        </p:nvSpPr>
        <p:spPr bwMode="white">
          <a:xfrm>
            <a:off x="1471633" y="7841314"/>
            <a:ext cx="914400" cy="914400"/>
          </a:xfrm>
          <a:prstGeom prst="rect">
            <a:avLst/>
          </a:prstGeom>
        </p:spPr>
        <p:txBody>
          <a:bodyPr vert="horz" wrap="none" lIns="91440" tIns="91440" rIns="91440" bIns="91440" rtlCol="0">
            <a:normAutofit/>
          </a:bodyPr>
          <a:lstStyle/>
          <a:p>
            <a:r>
              <a:rPr lang="en-US" dirty="0" smtClean="0"/>
              <a:t>2W</a:t>
            </a:r>
          </a:p>
        </p:txBody>
      </p:sp>
    </p:spTree>
    <p:extLst>
      <p:ext uri="{BB962C8B-B14F-4D97-AF65-F5344CB8AC3E}">
        <p14:creationId xmlns:p14="http://schemas.microsoft.com/office/powerpoint/2010/main" val="382724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164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sz="3200" dirty="0"/>
              <a:t>Connect your local workstation (laptop) to a Chef Server</a:t>
            </a:r>
          </a:p>
          <a:p>
            <a:pPr marL="918610" lvl="1" indent="-609585">
              <a:buFont typeface="Wingdings" panose="05000000000000000000" pitchFamily="2" charset="2"/>
              <a:buChar char="Ø"/>
            </a:pPr>
            <a:r>
              <a:rPr lang="en-US" sz="3200" dirty="0"/>
              <a:t>Upload cookbooks to a Chef Server</a:t>
            </a:r>
          </a:p>
          <a:p>
            <a:pPr marL="918610" lvl="1" indent="-609585">
              <a:buFont typeface="Wingdings" panose="05000000000000000000" pitchFamily="2" charset="2"/>
              <a:buChar char="Ø"/>
            </a:pPr>
            <a:r>
              <a:rPr lang="en-US" sz="3200" dirty="0"/>
              <a:t>Bootstrap a node</a:t>
            </a:r>
          </a:p>
          <a:p>
            <a:pPr marL="918610" lvl="1" indent="-609585">
              <a:buFont typeface="Wingdings" panose="05000000000000000000" pitchFamily="2" charset="2"/>
              <a:buChar char="Ø"/>
            </a:pPr>
            <a:r>
              <a:rPr lang="en-US" sz="3200" dirty="0"/>
              <a:t>Manage a node via a Chef Server</a:t>
            </a:r>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83002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More Web Servers?</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your cookbooks to the Hosted Chef Server</a:t>
            </a:r>
          </a:p>
          <a:p>
            <a:pPr marL="380990" indent="-380990">
              <a:buFont typeface="Wingdings" charset="2"/>
              <a:buChar char="q"/>
            </a:pPr>
            <a:r>
              <a:rPr lang="en-US" dirty="0"/>
              <a:t>Add your old workstation as a managed node</a:t>
            </a:r>
          </a:p>
        </p:txBody>
      </p:sp>
      <p:sp>
        <p:nvSpPr>
          <p:cNvPr id="4" name="Content Placeholder 3"/>
          <p:cNvSpPr>
            <a:spLocks noGrp="1"/>
          </p:cNvSpPr>
          <p:nvPr>
            <p:ph sz="quarter" idx="11"/>
          </p:nvPr>
        </p:nvSpPr>
        <p:spPr/>
        <p:txBody>
          <a:bodyPr/>
          <a:lstStyle/>
          <a:p>
            <a:r>
              <a:rPr lang="en-US" dirty="0"/>
              <a:t>More easily manage multiple nodes</a:t>
            </a:r>
          </a:p>
        </p:txBody>
      </p:sp>
      <p:sp>
        <p:nvSpPr>
          <p:cNvPr id="8" name="Footer Placeholder 7"/>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165</a:t>
            </a:fld>
            <a:endParaRPr lang="en-US" dirty="0"/>
          </a:p>
        </p:txBody>
      </p:sp>
    </p:spTree>
    <p:extLst>
      <p:ext uri="{BB962C8B-B14F-4D97-AF65-F5344CB8AC3E}">
        <p14:creationId xmlns:p14="http://schemas.microsoft.com/office/powerpoint/2010/main" val="105425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an Additional System</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166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a:t>To manage another system, you would need to:</a:t>
            </a:r>
          </a:p>
          <a:p>
            <a:pPr marL="1051975" lvl="1" indent="-742950">
              <a:buAutoNum type="arabicPeriod"/>
            </a:pPr>
            <a:endParaRPr lang="en-US" dirty="0"/>
          </a:p>
          <a:p>
            <a:pPr marL="1051975" lvl="1" indent="-742950">
              <a:buAutoNum type="arabicPeriod"/>
            </a:pPr>
            <a:r>
              <a:rPr lang="en-US" dirty="0"/>
              <a:t>Provision a new node within your company or appropriate cloud provider with the appropriate access to login to administrate the system.</a:t>
            </a:r>
          </a:p>
          <a:p>
            <a:pPr marL="1051975" lvl="1" indent="-742950">
              <a:buAutoNum type="arabicPeriod"/>
            </a:pPr>
            <a:r>
              <a:rPr lang="en-US" dirty="0"/>
              <a:t>Install the Chef tools.</a:t>
            </a:r>
          </a:p>
          <a:p>
            <a:pPr marL="1051975" lvl="1" indent="-742950">
              <a:buAutoNum type="arabicPeriod"/>
            </a:pPr>
            <a:r>
              <a:rPr lang="en-US" dirty="0"/>
              <a:t>Transfer the </a:t>
            </a:r>
            <a:r>
              <a:rPr lang="en-US" dirty="0" err="1"/>
              <a:t>myiis</a:t>
            </a:r>
            <a:r>
              <a:rPr lang="en-US" dirty="0"/>
              <a:t> cookbook.</a:t>
            </a:r>
          </a:p>
          <a:p>
            <a:pPr marL="1051975" lvl="1" indent="-742950">
              <a:buAutoNum type="arabicPeriod"/>
            </a:pPr>
            <a:r>
              <a:rPr lang="en-US" dirty="0"/>
              <a:t>Run chef-client on the new node to apply the </a:t>
            </a:r>
            <a:r>
              <a:rPr lang="en-US" dirty="0" err="1"/>
              <a:t>myiis</a:t>
            </a:r>
            <a:r>
              <a:rPr lang="en-US" dirty="0"/>
              <a:t> cookbook's default recipe.</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49362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167</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a:t>Installing the Chef tools, transferring the </a:t>
            </a:r>
            <a:r>
              <a:rPr lang="en-US" dirty="0" err="1"/>
              <a:t>myiis</a:t>
            </a:r>
            <a:r>
              <a:rPr lang="en-US" dirty="0"/>
              <a:t> cookbook, and applying the run list is not terribly expensive.</a:t>
            </a:r>
          </a:p>
          <a:p>
            <a:pPr marL="309025" lvl="1"/>
            <a:endParaRPr lang="en-US" dirty="0"/>
          </a:p>
          <a:p>
            <a:pPr marL="880525" lvl="1" indent="-571500">
              <a:buFont typeface="Arial" panose="020B0604020202020204" pitchFamily="34" charset="0"/>
              <a:buChar char="•"/>
            </a:pPr>
            <a:r>
              <a:rPr lang="en-US" dirty="0"/>
              <a:t>Chef provides a one-line curl 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p>
          <a:p>
            <a:pPr marL="880525" lvl="1" indent="-571500">
              <a:buFont typeface="Arial" panose="020B0604020202020204" pitchFamily="34" charset="0"/>
              <a:buChar char="•"/>
            </a:pPr>
            <a:r>
              <a:rPr lang="en-US" dirty="0"/>
              <a:t>Applying the run list.</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27488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168</a:t>
            </a:fld>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a:t>Now							</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a:t>Web </a:t>
            </a:r>
            <a:r>
              <a:rPr lang="en-US" sz="2667" dirty="0"/>
              <a:t>Server</a:t>
            </a:r>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a:t>Web </a:t>
            </a:r>
            <a:r>
              <a:rPr lang="en-US" sz="2667" dirty="0"/>
              <a:t>Servers</a:t>
            </a:r>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t>Future</a:t>
            </a:r>
          </a:p>
          <a:p>
            <a:pPr algn="ctr"/>
            <a:r>
              <a:rPr lang="en-US" sz="2400" dirty="0"/>
              <a:t>More complex to manage</a:t>
            </a:r>
            <a:r>
              <a:rPr lang="en-US" dirty="0"/>
              <a:t>							</a:t>
            </a:r>
          </a:p>
        </p:txBody>
      </p:sp>
    </p:spTree>
    <p:extLst>
      <p:ext uri="{BB962C8B-B14F-4D97-AF65-F5344CB8AC3E}">
        <p14:creationId xmlns:p14="http://schemas.microsoft.com/office/powerpoint/2010/main" val="183519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169</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a:p>
          <a:p>
            <a:pPr marL="309025" lvl="1"/>
            <a:r>
              <a:rPr lang="en-US" dirty="0"/>
              <a:t>A load balancer can forward incoming user web requests to other nodes. </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a:t>Load Balancer</a:t>
            </a:r>
            <a:br>
              <a:rPr lang="en-US" sz="3400" b="1" dirty="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a:t>Web </a:t>
            </a:r>
            <a:r>
              <a:rPr lang="en-US" sz="2600" dirty="0"/>
              <a:t>Server</a:t>
            </a:r>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a:t>Web </a:t>
            </a:r>
            <a:r>
              <a:rPr lang="en-US" sz="2600" dirty="0"/>
              <a:t>Server</a:t>
            </a:r>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37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68181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170</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a:p>
          <a:p>
            <a:pPr marL="309025" lvl="1"/>
            <a:r>
              <a:rPr lang="en-US" dirty="0"/>
              <a:t>Today you will set up a new load balancer that will direct web requests to similarly-configured nodes.</a:t>
            </a:r>
          </a:p>
          <a:p>
            <a:pPr marL="309025" lvl="1"/>
            <a:endParaRPr lang="en-US" dirty="0"/>
          </a:p>
          <a:p>
            <a:pPr marL="309025"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Text Placeholder 2"/>
          <p:cNvSpPr txBox="1">
            <a:spLocks/>
          </p:cNvSpPr>
          <p:nvPr/>
        </p:nvSpPr>
        <p:spPr bwMode="white">
          <a:xfrm>
            <a:off x="8844824" y="6060390"/>
            <a:ext cx="2646893" cy="898330"/>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b="1" dirty="0"/>
              <a:t>Load Balancer</a:t>
            </a:r>
            <a:br>
              <a:rPr lang="en-US" sz="2600" b="1" dirty="0"/>
            </a:br>
            <a:r>
              <a:rPr lang="en-US" sz="2600" b="1" dirty="0" smtClean="0"/>
              <a:t>(lb1)</a:t>
            </a:r>
            <a:endParaRPr lang="en-US" sz="2600" b="1"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b="1" dirty="0"/>
              <a:t>Web Server </a:t>
            </a:r>
            <a:r>
              <a:rPr lang="en-US" sz="2600" b="1" dirty="0" smtClean="0"/>
              <a:t>(web1)</a:t>
            </a:r>
            <a:endParaRPr lang="en-US" sz="2600" b="1"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dirty="0"/>
              <a:t>Web Server </a:t>
            </a:r>
            <a:r>
              <a:rPr lang="en-US" sz="2400" b="1" dirty="0" smtClean="0"/>
              <a:t>(web2)</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10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Steps to Set up Load Balancer and Web Servers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171</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a:t>Load Balancer</a:t>
            </a:r>
          </a:p>
          <a:p>
            <a:pPr marL="1051975" lvl="1" indent="-742950">
              <a:buAutoNum type="arabicPeriod"/>
            </a:pPr>
            <a:r>
              <a:rPr lang="en-US" dirty="0"/>
              <a:t>Create the load balancer cookbook</a:t>
            </a:r>
          </a:p>
          <a:p>
            <a:pPr marL="1051975" lvl="1" indent="-742950">
              <a:buAutoNum type="arabicPeriod"/>
            </a:pPr>
            <a:r>
              <a:rPr lang="en-US" dirty="0"/>
              <a:t>Provision the instance</a:t>
            </a:r>
          </a:p>
          <a:p>
            <a:pPr marL="1051975" lvl="1" indent="-742950">
              <a:buAutoNum type="arabicPeriod"/>
            </a:pPr>
            <a:r>
              <a:rPr lang="en-US" dirty="0"/>
              <a:t>Install Chef</a:t>
            </a:r>
          </a:p>
          <a:p>
            <a:pPr marL="1051975" lvl="1" indent="-742950">
              <a:buAutoNum type="arabicPeriod"/>
            </a:pPr>
            <a:r>
              <a:rPr lang="en-US" dirty="0"/>
              <a:t>Copy the load balancer cookbook</a:t>
            </a:r>
          </a:p>
          <a:p>
            <a:pPr marL="1051975" lvl="1" indent="-742950">
              <a:buAutoNum type="arabicPeriod"/>
            </a:pPr>
            <a:r>
              <a:rPr lang="en-US" dirty="0"/>
              <a:t>Apply the cookbook</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a:t>Web Server</a:t>
            </a:r>
          </a:p>
          <a:p>
            <a:pPr marL="309025" lvl="1"/>
            <a:r>
              <a:rPr lang="en-US" dirty="0"/>
              <a:t>1. Provision the instance </a:t>
            </a:r>
          </a:p>
          <a:p>
            <a:pPr marL="309025" lvl="1"/>
            <a:r>
              <a:rPr lang="en-US" dirty="0"/>
              <a:t>2. Install Chef</a:t>
            </a:r>
          </a:p>
          <a:p>
            <a:pPr marL="309025" lvl="1"/>
            <a:r>
              <a:rPr lang="en-US" dirty="0"/>
              <a:t>3. Copy the Web Server cookbook</a:t>
            </a:r>
          </a:p>
          <a:p>
            <a:pPr marL="309025" lvl="1"/>
            <a:r>
              <a:rPr lang="en-US" dirty="0"/>
              <a:t>4. Apply the cookbook</a:t>
            </a:r>
          </a:p>
          <a:p>
            <a:pPr marL="309025" lvl="1"/>
            <a:endParaRPr lang="en-US" dirty="0"/>
          </a:p>
        </p:txBody>
      </p:sp>
    </p:spTree>
    <p:extLst>
      <p:ext uri="{BB962C8B-B14F-4D97-AF65-F5344CB8AC3E}">
        <p14:creationId xmlns:p14="http://schemas.microsoft.com/office/powerpoint/2010/main" val="173164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Chef Server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172</a:t>
            </a:fld>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Web 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Web 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a:t>Chef Server</a:t>
            </a:r>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Local Workstation </a:t>
            </a:r>
            <a:br>
              <a:rPr lang="en-US" sz="2667" dirty="0"/>
            </a:br>
            <a:r>
              <a:rPr lang="en-US" sz="2667" dirty="0"/>
              <a:t>(Your laptop)</a:t>
            </a:r>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Load Balancer</a:t>
            </a:r>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Cookbooks etc.</a:t>
            </a:r>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Cookbooks etc.</a:t>
            </a:r>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Cookbooks etc.</a:t>
            </a:r>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Cookbooks etc.</a:t>
            </a:r>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79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fi-FI" dirty="0"/>
              <a:t>GL: </a:t>
            </a:r>
            <a:r>
              <a:rPr lang="en-US" dirty="0"/>
              <a:t>Hosted Chef</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your cookbooks to the Hosted Chef Server</a:t>
            </a:r>
          </a:p>
          <a:p>
            <a:pPr marL="380990" indent="-380990">
              <a:buFont typeface="Wingdings" charset="2"/>
              <a:buChar char="q"/>
            </a:pPr>
            <a:r>
              <a:rPr lang="en-US" dirty="0"/>
              <a:t>Add your old workstation as a managed node</a:t>
            </a:r>
          </a:p>
        </p:txBody>
      </p:sp>
      <p:sp>
        <p:nvSpPr>
          <p:cNvPr id="4" name="Content Placeholder 3"/>
          <p:cNvSpPr>
            <a:spLocks noGrp="1"/>
          </p:cNvSpPr>
          <p:nvPr>
            <p:ph sz="quarter" idx="11"/>
          </p:nvPr>
        </p:nvSpPr>
        <p:spPr/>
        <p:txBody>
          <a:bodyPr/>
          <a:lstStyle/>
          <a:p>
            <a:r>
              <a:rPr lang="en-US" dirty="0"/>
              <a:t>More easily manage multiple nodes</a:t>
            </a:r>
          </a:p>
        </p:txBody>
      </p:sp>
      <p:sp>
        <p:nvSpPr>
          <p:cNvPr id="6" name="Footer Placeholder 5"/>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173</a:t>
            </a:fld>
            <a:endParaRPr lang="en-US" dirty="0"/>
          </a:p>
        </p:txBody>
      </p:sp>
    </p:spTree>
    <p:extLst>
      <p:ext uri="{BB962C8B-B14F-4D97-AF65-F5344CB8AC3E}">
        <p14:creationId xmlns:p14="http://schemas.microsoft.com/office/powerpoint/2010/main" val="392902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174</a:t>
            </a:fld>
            <a:endParaRPr lang="en-US" dirty="0"/>
          </a:p>
        </p:txBody>
      </p:sp>
      <p:sp>
        <p:nvSpPr>
          <p:cNvPr id="5" name="Text Placeholder 2"/>
          <p:cNvSpPr txBox="1">
            <a:spLocks/>
          </p:cNvSpPr>
          <p:nvPr/>
        </p:nvSpPr>
        <p:spPr bwMode="white">
          <a:xfrm>
            <a:off x="609600" y="1272989"/>
            <a:ext cx="7144512"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a:hlinkClick r:id="rId3"/>
              </a:rPr>
              <a:t>https://manage.chef.io/signup</a:t>
            </a:r>
            <a:r>
              <a:rPr lang="en-US" sz="2667" dirty="0"/>
              <a:t/>
            </a:r>
            <a:br>
              <a:rPr lang="en-US" sz="2667" dirty="0"/>
            </a:br>
            <a:endParaRPr lang="en-US" sz="4267" dirty="0"/>
          </a:p>
          <a:p>
            <a:pPr marL="609585" indent="-609585">
              <a:buFont typeface="+mj-lt"/>
              <a:buAutoNum type="arabicPeriod"/>
            </a:pPr>
            <a:r>
              <a:rPr lang="en-US" sz="2667" dirty="0"/>
              <a:t>Fill out the form as indicated in this image using your name and a valid email address and then click </a:t>
            </a:r>
            <a:r>
              <a:rPr lang="en-US" sz="2667" b="1" dirty="0"/>
              <a:t>Get Started</a:t>
            </a:r>
            <a:r>
              <a:rPr lang="en-US" sz="2667" dirty="0"/>
              <a:t>.</a:t>
            </a:r>
          </a:p>
          <a:p>
            <a:pPr marL="609585" indent="-609585">
              <a:buFont typeface="+mj-lt"/>
              <a:buAutoNum type="arabicPeriod"/>
            </a:pPr>
            <a:endParaRPr lang="en-US" sz="2667" dirty="0"/>
          </a:p>
        </p:txBody>
      </p:sp>
      <p:pic>
        <p:nvPicPr>
          <p:cNvPr id="8" name="Picture 7"/>
          <p:cNvPicPr>
            <a:picLocks noChangeAspect="1"/>
          </p:cNvPicPr>
          <p:nvPr/>
        </p:nvPicPr>
        <p:blipFill>
          <a:blip r:embed="rId4"/>
          <a:stretch>
            <a:fillRect/>
          </a:stretch>
        </p:blipFill>
        <p:spPr>
          <a:xfrm>
            <a:off x="8032426" y="1309564"/>
            <a:ext cx="7945228" cy="6261667"/>
          </a:xfrm>
          <a:prstGeom prst="rect">
            <a:avLst/>
          </a:prstGeom>
          <a:ln>
            <a:solidFill>
              <a:schemeClr val="accent1"/>
            </a:solidFill>
          </a:ln>
        </p:spPr>
      </p:pic>
    </p:spTree>
    <p:extLst>
      <p:ext uri="{BB962C8B-B14F-4D97-AF65-F5344CB8AC3E}">
        <p14:creationId xmlns:p14="http://schemas.microsoft.com/office/powerpoint/2010/main" val="11719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175</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When prompted, open the email just sent to you and click the link in the email to finish the creation of your account.</a:t>
            </a:r>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008812" y="1990344"/>
            <a:ext cx="8980501" cy="4410456"/>
          </a:xfrm>
          <a:prstGeom prst="rect">
            <a:avLst/>
          </a:prstGeom>
          <a:ln>
            <a:solidFill>
              <a:schemeClr val="accent1"/>
            </a:solidFill>
          </a:ln>
        </p:spPr>
      </p:pic>
    </p:spTree>
    <p:extLst>
      <p:ext uri="{BB962C8B-B14F-4D97-AF65-F5344CB8AC3E}">
        <p14:creationId xmlns:p14="http://schemas.microsoft.com/office/powerpoint/2010/main" val="265449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176</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Enter a password when prompted and then click </a:t>
            </a:r>
            <a:r>
              <a:rPr lang="en-US" sz="2667" b="1" dirty="0"/>
              <a:t>Create User</a:t>
            </a:r>
            <a:r>
              <a:rPr lang="en-US" sz="2667" dirty="0"/>
              <a:t>. </a:t>
            </a:r>
            <a:br>
              <a:rPr lang="en-US" sz="2667" dirty="0"/>
            </a:br>
            <a:r>
              <a:rPr lang="en-US" sz="2667" dirty="0"/>
              <a:t/>
            </a:r>
            <a:br>
              <a:rPr lang="en-US" sz="2667" dirty="0"/>
            </a:br>
            <a:r>
              <a:rPr lang="en-US" sz="2667" dirty="0"/>
              <a:t>You should write down your password in case you forget it.</a:t>
            </a:r>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590028" y="1997202"/>
            <a:ext cx="7696200" cy="4381500"/>
          </a:xfrm>
          <a:prstGeom prst="rect">
            <a:avLst/>
          </a:prstGeom>
          <a:ln>
            <a:solidFill>
              <a:schemeClr val="accent1"/>
            </a:solidFill>
          </a:ln>
        </p:spPr>
      </p:pic>
    </p:spTree>
    <p:extLst>
      <p:ext uri="{BB962C8B-B14F-4D97-AF65-F5344CB8AC3E}">
        <p14:creationId xmlns:p14="http://schemas.microsoft.com/office/powerpoint/2010/main" val="22702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177</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668704" y="1641538"/>
            <a:ext cx="7648575" cy="5934075"/>
          </a:xfrm>
          <a:prstGeom prst="rect">
            <a:avLst/>
          </a:prstGeom>
          <a:ln>
            <a:solidFill>
              <a:schemeClr val="accent1"/>
            </a:solidFill>
          </a:ln>
        </p:spPr>
      </p:pic>
    </p:spTree>
    <p:extLst>
      <p:ext uri="{BB962C8B-B14F-4D97-AF65-F5344CB8AC3E}">
        <p14:creationId xmlns:p14="http://schemas.microsoft.com/office/powerpoint/2010/main" val="263703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077200" y="2207514"/>
            <a:ext cx="7762875" cy="4838700"/>
          </a:xfrm>
          <a:prstGeom prst="rect">
            <a:avLst/>
          </a:prstGeom>
          <a:ln>
            <a:solidFill>
              <a:schemeClr val="accent1"/>
            </a:solidFill>
          </a:ln>
        </p:spPr>
      </p:pic>
    </p:spTree>
    <p:extLst>
      <p:ext uri="{BB962C8B-B14F-4D97-AF65-F5344CB8AC3E}">
        <p14:creationId xmlns:p14="http://schemas.microsoft.com/office/powerpoint/2010/main" val="371364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179</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b="1" dirty="0"/>
              <a:t>Download</a:t>
            </a:r>
            <a:r>
              <a:rPr lang="en-US" sz="2667" dirty="0"/>
              <a:t> </a:t>
            </a:r>
            <a:r>
              <a:rPr lang="en-US" sz="2667" b="1" dirty="0"/>
              <a:t>Starter Kit</a:t>
            </a:r>
            <a:r>
              <a:rPr lang="en-US" sz="2667" dirty="0"/>
              <a:t> and then click </a:t>
            </a:r>
            <a:r>
              <a:rPr lang="en-US" sz="2667" b="1" dirty="0"/>
              <a:t>Proceed</a:t>
            </a:r>
            <a:r>
              <a:rPr lang="en-US" sz="2667" dirty="0"/>
              <a:t> when prompted.</a:t>
            </a:r>
          </a:p>
          <a:p>
            <a:pPr marL="609585" indent="-609585">
              <a:buFont typeface="+mj-lt"/>
              <a:buAutoNum type="arabicPeriod" startAt="7"/>
            </a:pPr>
            <a:endParaRPr lang="en-US" sz="2667" dirty="0"/>
          </a:p>
          <a:p>
            <a:r>
              <a:rPr lang="en-US" sz="2667" dirty="0"/>
              <a:t>A chef-starter zip file should download to your laptop.</a:t>
            </a:r>
            <a:endParaRPr lang="en-US" sz="2533" dirty="0"/>
          </a:p>
          <a:p>
            <a:pPr marL="609585" indent="-609585">
              <a:buFont typeface="+mj-lt"/>
              <a:buAutoNum type="arabicPeriod" startAt="7"/>
            </a:pP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7915275" y="1272990"/>
            <a:ext cx="6513957" cy="4985088"/>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7459689" y="5572269"/>
            <a:ext cx="8286750" cy="2581275"/>
          </a:xfrm>
          <a:prstGeom prst="rect">
            <a:avLst/>
          </a:prstGeom>
          <a:ln>
            <a:solidFill>
              <a:schemeClr val="accent1"/>
            </a:solidFill>
          </a:ln>
        </p:spPr>
      </p:pic>
    </p:spTree>
    <p:extLst>
      <p:ext uri="{BB962C8B-B14F-4D97-AF65-F5344CB8AC3E}">
        <p14:creationId xmlns:p14="http://schemas.microsoft.com/office/powerpoint/2010/main" val="162391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Chef Resources</a:t>
            </a:r>
          </a:p>
        </p:txBody>
      </p:sp>
      <p:sp>
        <p:nvSpPr>
          <p:cNvPr id="3" name="Subtitle 2"/>
          <p:cNvSpPr>
            <a:spLocks noGrp="1"/>
          </p:cNvSpPr>
          <p:nvPr>
            <p:ph type="subTitle" idx="1"/>
          </p:nvPr>
        </p:nvSpPr>
        <p:spPr bwMode="auto"/>
        <p:txBody>
          <a:bodyPr/>
          <a:lstStyle/>
          <a:p>
            <a:r>
              <a:rPr lang="en-US" dirty="0"/>
              <a:t>Chef's Fundamental Building Blocks </a:t>
            </a:r>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270737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180</a:t>
            </a:fld>
            <a:endParaRPr lang="en-US" dirty="0"/>
          </a:p>
        </p:txBody>
      </p:sp>
      <p:sp>
        <p:nvSpPr>
          <p:cNvPr id="5" name="Text Placeholder 2"/>
          <p:cNvSpPr txBox="1">
            <a:spLocks/>
          </p:cNvSpPr>
          <p:nvPr/>
        </p:nvSpPr>
        <p:spPr bwMode="white">
          <a:xfrm>
            <a:off x="609599" y="1272989"/>
            <a:ext cx="8683863"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a:t>Steps</a:t>
            </a:r>
            <a:br>
              <a:rPr lang="en-US" sz="3733" b="1" dirty="0"/>
            </a:br>
            <a:endParaRPr lang="en-US" sz="2667" dirty="0"/>
          </a:p>
          <a:p>
            <a:pPr marL="609585" indent="-609585">
              <a:buFont typeface="+mj-lt"/>
              <a:buAutoNum type="arabicPeriod" startAt="8"/>
            </a:pPr>
            <a:r>
              <a:rPr lang="en-US" sz="2600" dirty="0"/>
              <a:t>Open the downloaded zip file and copy chef-repo folder that's contained in the zip file.</a:t>
            </a:r>
          </a:p>
          <a:p>
            <a:pPr marL="609585" indent="-609585">
              <a:buFont typeface="+mj-lt"/>
              <a:buAutoNum type="arabicPeriod" startAt="8"/>
            </a:pPr>
            <a:r>
              <a:rPr lang="en-US" sz="2600" dirty="0"/>
              <a:t>Paste the chef-repo folder to a location on your laptop, such as your home directory.</a:t>
            </a:r>
          </a:p>
          <a:p>
            <a:pPr marL="609585" indent="-609585">
              <a:buFont typeface="+mj-lt"/>
              <a:buAutoNum type="arabicPeriod" startAt="8"/>
            </a:pPr>
            <a:endParaRPr lang="en-US" sz="2400" dirty="0"/>
          </a:p>
          <a:p>
            <a:r>
              <a:rPr lang="en-US" sz="2400" b="1" dirty="0"/>
              <a:t>Note</a:t>
            </a:r>
            <a:r>
              <a:rPr lang="en-US" sz="2400" dirty="0"/>
              <a:t>: Ensure that the path to the chef-repo does not have a space in it. Examples:</a:t>
            </a:r>
          </a:p>
          <a:p>
            <a:endParaRPr lang="en-US" sz="2400" dirty="0"/>
          </a:p>
          <a:p>
            <a:r>
              <a:rPr lang="en-US" sz="3600" b="1" dirty="0"/>
              <a:t>Mac:  /home/</a:t>
            </a:r>
            <a:r>
              <a:rPr lang="en-US" sz="3600" b="1" i="1" dirty="0"/>
              <a:t>username</a:t>
            </a:r>
            <a:r>
              <a:rPr lang="en-US" sz="3600" b="1" dirty="0"/>
              <a:t>/chef-repo    </a:t>
            </a:r>
          </a:p>
          <a:p>
            <a:endParaRPr lang="en-US" sz="3600" b="1" dirty="0"/>
          </a:p>
          <a:p>
            <a:r>
              <a:rPr lang="en-US" sz="3600" b="1" dirty="0"/>
              <a:t>Windows: C:\Users\</a:t>
            </a:r>
            <a:r>
              <a:rPr lang="en-US" sz="3600" b="1" i="1" dirty="0"/>
              <a:t>username</a:t>
            </a:r>
            <a:r>
              <a:rPr lang="en-US" sz="3600" b="1" dirty="0"/>
              <a:t>\chef-repo</a:t>
            </a:r>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5710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fi-FI" dirty="0"/>
              <a:t>GL: </a:t>
            </a:r>
            <a:r>
              <a:rPr lang="en-US" dirty="0"/>
              <a:t>Navigate to the chef-repo </a:t>
            </a:r>
          </a:p>
        </p:txBody>
      </p:sp>
      <p:sp>
        <p:nvSpPr>
          <p:cNvPr id="4" name="Text Placeholder 3"/>
          <p:cNvSpPr>
            <a:spLocks noGrp="1"/>
          </p:cNvSpPr>
          <p:nvPr>
            <p:ph type="body" sz="quarter" idx="11"/>
          </p:nvPr>
        </p:nvSpPr>
        <p:spPr/>
        <p:txBody>
          <a:bodyPr/>
          <a:lstStyle/>
          <a:p>
            <a:r>
              <a:rPr lang="en-US" dirty="0"/>
              <a:t>&gt; cd ~\chef-repo</a:t>
            </a: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181</a:t>
            </a:fld>
            <a:endParaRPr lang="en-US" dirty="0"/>
          </a:p>
        </p:txBody>
      </p:sp>
    </p:spTree>
    <p:extLst>
      <p:ext uri="{BB962C8B-B14F-4D97-AF65-F5344CB8AC3E}">
        <p14:creationId xmlns:p14="http://schemas.microsoft.com/office/powerpoint/2010/main" val="305954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304800"/>
            <a:ext cx="14935200" cy="1650489"/>
          </a:xfrm>
        </p:spPr>
        <p:txBody>
          <a:bodyPr/>
          <a:lstStyle/>
          <a:p>
            <a:r>
              <a:rPr lang="fi-FI" dirty="0"/>
              <a:t>GL: </a:t>
            </a:r>
            <a:r>
              <a:rPr lang="en-US" dirty="0" smtClean="0"/>
              <a:t>Move the cookbooks directory</a:t>
            </a:r>
            <a:br>
              <a:rPr lang="en-US" dirty="0" smtClean="0"/>
            </a:br>
            <a:r>
              <a:rPr lang="en-US" dirty="0"/>
              <a:t>	</a:t>
            </a:r>
            <a:r>
              <a:rPr lang="en-US" dirty="0" smtClean="0"/>
              <a:t>	 into the chef-repo</a:t>
            </a:r>
            <a:endParaRPr lang="en-US" dirty="0"/>
          </a:p>
        </p:txBody>
      </p:sp>
      <p:sp>
        <p:nvSpPr>
          <p:cNvPr id="4" name="Text Placeholder 3"/>
          <p:cNvSpPr>
            <a:spLocks noGrp="1"/>
          </p:cNvSpPr>
          <p:nvPr>
            <p:ph type="body" sz="quarter" idx="11"/>
          </p:nvPr>
        </p:nvSpPr>
        <p:spPr>
          <a:xfrm>
            <a:off x="1121104" y="2103153"/>
            <a:ext cx="14422528" cy="3682098"/>
          </a:xfrm>
        </p:spPr>
        <p:txBody>
          <a:bodyPr/>
          <a:lstStyle/>
          <a:p>
            <a:pPr marL="571500" indent="-571500">
              <a:buFont typeface="Wingdings" charset="0"/>
              <a:buChar char="Ø"/>
            </a:pPr>
            <a:r>
              <a:rPr lang="en-US" dirty="0"/>
              <a:t>cd </a:t>
            </a:r>
            <a:r>
              <a:rPr lang="en-US" dirty="0" smtClean="0"/>
              <a:t>~</a:t>
            </a:r>
            <a:endParaRPr lang="en-US" dirty="0"/>
          </a:p>
          <a:p>
            <a:pPr marL="571500" indent="-571500">
              <a:buFont typeface="Wingdings" charset="0"/>
              <a:buChar char="Ø"/>
            </a:pPr>
            <a:r>
              <a:rPr lang="en-US" dirty="0" smtClean="0"/>
              <a:t>mv cookbooks chef-repo</a:t>
            </a:r>
          </a:p>
          <a:p>
            <a:pPr marL="571500" indent="-571500">
              <a:buFont typeface="Wingdings" charset="0"/>
              <a:buChar char="Ø"/>
            </a:pPr>
            <a:endParaRPr lang="en-US" dirty="0"/>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182</a:t>
            </a:fld>
            <a:endParaRPr lang="en-US" dirty="0"/>
          </a:p>
        </p:txBody>
      </p:sp>
      <p:sp>
        <p:nvSpPr>
          <p:cNvPr id="5" name="TextBox 4"/>
          <p:cNvSpPr txBox="1"/>
          <p:nvPr/>
        </p:nvSpPr>
        <p:spPr bwMode="white">
          <a:xfrm>
            <a:off x="7600077" y="338648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72838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knife</a:t>
            </a:r>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Server. </a:t>
            </a:r>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3"/>
          </p:nvPr>
        </p:nvSpPr>
        <p:spPr/>
        <p:txBody>
          <a:bodyPr/>
          <a:lstStyle/>
          <a:p>
            <a:fld id="{D3C6E21F-9381-4880-84FB-1E73165A9E9D}" type="slidenum">
              <a:rPr lang="en-US" smtClean="0"/>
              <a:pPr/>
              <a:t>183</a:t>
            </a:fld>
            <a:endParaRPr lang="en-US" dirty="0"/>
          </a:p>
        </p:txBody>
      </p:sp>
    </p:spTree>
    <p:extLst>
      <p:ext uri="{BB962C8B-B14F-4D97-AF65-F5344CB8AC3E}">
        <p14:creationId xmlns:p14="http://schemas.microsoft.com/office/powerpoint/2010/main" val="34888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p:txBody>
      </p:sp>
      <p:sp>
        <p:nvSpPr>
          <p:cNvPr id="3" name="Title 2"/>
          <p:cNvSpPr>
            <a:spLocks noGrp="1"/>
          </p:cNvSpPr>
          <p:nvPr>
            <p:ph type="title"/>
          </p:nvPr>
        </p:nvSpPr>
        <p:spPr/>
        <p:txBody>
          <a:bodyPr/>
          <a:lstStyle/>
          <a:p>
            <a:r>
              <a:rPr lang="fi-FI" dirty="0"/>
              <a:t>GL: </a:t>
            </a:r>
            <a:r>
              <a:rPr lang="en-US" dirty="0"/>
              <a:t>knife --help</a:t>
            </a:r>
          </a:p>
        </p:txBody>
      </p:sp>
      <p:sp>
        <p:nvSpPr>
          <p:cNvPr id="4" name="Text Placeholder 3"/>
          <p:cNvSpPr>
            <a:spLocks noGrp="1"/>
          </p:cNvSpPr>
          <p:nvPr>
            <p:ph type="body" sz="quarter" idx="11"/>
          </p:nvPr>
        </p:nvSpPr>
        <p:spPr/>
        <p:txBody>
          <a:bodyPr/>
          <a:lstStyle/>
          <a:p>
            <a:r>
              <a:rPr lang="en-US" dirty="0"/>
              <a:t>&gt; knife --help</a:t>
            </a:r>
          </a:p>
        </p:txBody>
      </p:sp>
      <p:sp>
        <p:nvSpPr>
          <p:cNvPr id="7" name="Footer Placeholder 6"/>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3"/>
          </p:nvPr>
        </p:nvSpPr>
        <p:spPr/>
        <p:txBody>
          <a:bodyPr/>
          <a:lstStyle/>
          <a:p>
            <a:fld id="{D3C6E21F-9381-4880-84FB-1E73165A9E9D}" type="slidenum">
              <a:rPr lang="en-US" smtClean="0"/>
              <a:pPr/>
              <a:t>184</a:t>
            </a:fld>
            <a:endParaRPr lang="en-US" dirty="0"/>
          </a:p>
        </p:txBody>
      </p:sp>
    </p:spTree>
    <p:extLst>
      <p:ext uri="{BB962C8B-B14F-4D97-AF65-F5344CB8AC3E}">
        <p14:creationId xmlns:p14="http://schemas.microsoft.com/office/powerpoint/2010/main" val="373806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Available 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fi-FI" dirty="0"/>
              <a:t>GL: </a:t>
            </a:r>
            <a:r>
              <a:rPr lang="en-US" dirty="0"/>
              <a:t>knife client --help</a:t>
            </a:r>
          </a:p>
        </p:txBody>
      </p:sp>
      <p:sp>
        <p:nvSpPr>
          <p:cNvPr id="4" name="Text Placeholder 3"/>
          <p:cNvSpPr>
            <a:spLocks noGrp="1"/>
          </p:cNvSpPr>
          <p:nvPr>
            <p:ph type="body" sz="quarter" idx="11"/>
          </p:nvPr>
        </p:nvSpPr>
        <p:spPr/>
        <p:txBody>
          <a:bodyPr/>
          <a:lstStyle/>
          <a:p>
            <a:r>
              <a:rPr lang="en-US" dirty="0"/>
              <a:t>&gt; knife client --help</a:t>
            </a:r>
          </a:p>
        </p:txBody>
      </p:sp>
      <p:sp>
        <p:nvSpPr>
          <p:cNvPr id="7" name="Footer Placeholder 6"/>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3"/>
          </p:nvPr>
        </p:nvSpPr>
        <p:spPr/>
        <p:txBody>
          <a:bodyPr/>
          <a:lstStyle/>
          <a:p>
            <a:fld id="{D3C6E21F-9381-4880-84FB-1E73165A9E9D}" type="slidenum">
              <a:rPr lang="en-US" smtClean="0"/>
              <a:pPr/>
              <a:t>185</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0137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a:t>ORGNAME-validator</a:t>
            </a:r>
          </a:p>
        </p:txBody>
      </p:sp>
      <p:sp>
        <p:nvSpPr>
          <p:cNvPr id="3" name="Title 2"/>
          <p:cNvSpPr>
            <a:spLocks noGrp="1"/>
          </p:cNvSpPr>
          <p:nvPr>
            <p:ph type="title"/>
          </p:nvPr>
        </p:nvSpPr>
        <p:spPr/>
        <p:txBody>
          <a:bodyPr/>
          <a:lstStyle/>
          <a:p>
            <a:r>
              <a:rPr lang="fi-FI" dirty="0"/>
              <a:t>GL: </a:t>
            </a:r>
            <a:r>
              <a:rPr lang="en-US" dirty="0"/>
              <a:t>knife client list</a:t>
            </a:r>
          </a:p>
        </p:txBody>
      </p:sp>
      <p:sp>
        <p:nvSpPr>
          <p:cNvPr id="4" name="Text Placeholder 3"/>
          <p:cNvSpPr>
            <a:spLocks noGrp="1"/>
          </p:cNvSpPr>
          <p:nvPr>
            <p:ph type="body" sz="quarter" idx="11"/>
          </p:nvPr>
        </p:nvSpPr>
        <p:spPr/>
        <p:txBody>
          <a:bodyPr/>
          <a:lstStyle/>
          <a:p>
            <a:r>
              <a:rPr lang="en-US" dirty="0"/>
              <a:t>&gt; knife client list</a:t>
            </a:r>
          </a:p>
        </p:txBody>
      </p:sp>
      <p:sp>
        <p:nvSpPr>
          <p:cNvPr id="7" name="Footer Placeholder 6"/>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3"/>
          </p:nvPr>
        </p:nvSpPr>
        <p:spPr/>
        <p:txBody>
          <a:bodyPr/>
          <a:lstStyle/>
          <a:p>
            <a:fld id="{D3C6E21F-9381-4880-84FB-1E73165A9E9D}" type="slidenum">
              <a:rPr lang="en-US" smtClean="0"/>
              <a:pPr/>
              <a:t>186</a:t>
            </a:fld>
            <a:endParaRPr lang="en-US" dirty="0"/>
          </a:p>
        </p:txBody>
      </p:sp>
    </p:spTree>
    <p:extLst>
      <p:ext uri="{BB962C8B-B14F-4D97-AF65-F5344CB8AC3E}">
        <p14:creationId xmlns:p14="http://schemas.microsoft.com/office/powerpoint/2010/main" val="372064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Hosted Chef</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your cookbooks to the Hosted Chef Server</a:t>
            </a:r>
          </a:p>
          <a:p>
            <a:pPr marL="380990" indent="-380990">
              <a:buFont typeface="Wingdings" charset="2"/>
              <a:buChar char="q"/>
            </a:pPr>
            <a:r>
              <a:rPr lang="en-US" dirty="0"/>
              <a:t>Add your old workstation as a managed node</a:t>
            </a:r>
          </a:p>
        </p:txBody>
      </p:sp>
      <p:sp>
        <p:nvSpPr>
          <p:cNvPr id="4" name="Content Placeholder 3"/>
          <p:cNvSpPr>
            <a:spLocks noGrp="1"/>
          </p:cNvSpPr>
          <p:nvPr>
            <p:ph sz="quarter" idx="11"/>
          </p:nvPr>
        </p:nvSpPr>
        <p:spPr/>
        <p:txBody>
          <a:bodyPr/>
          <a:lstStyle/>
          <a:p>
            <a:r>
              <a:rPr lang="en-US" dirty="0"/>
              <a:t>More easily manage multiple nodes</a:t>
            </a:r>
          </a:p>
        </p:txBody>
      </p:sp>
      <p:sp>
        <p:nvSpPr>
          <p:cNvPr id="8" name="Footer Placeholder 7"/>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187</a:t>
            </a:fld>
            <a:endParaRPr lang="en-US" dirty="0"/>
          </a:p>
        </p:txBody>
      </p:sp>
    </p:spTree>
    <p:extLst>
      <p:ext uri="{BB962C8B-B14F-4D97-AF65-F5344CB8AC3E}">
        <p14:creationId xmlns:p14="http://schemas.microsoft.com/office/powerpoint/2010/main" val="32006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fi-FI" dirty="0"/>
              <a:t>GL: </a:t>
            </a:r>
            <a:r>
              <a:rPr lang="en-US" dirty="0"/>
              <a:t>knife cookbook --help</a:t>
            </a:r>
          </a:p>
        </p:txBody>
      </p:sp>
      <p:sp>
        <p:nvSpPr>
          <p:cNvPr id="4" name="Text Placeholder 3"/>
          <p:cNvSpPr>
            <a:spLocks noGrp="1"/>
          </p:cNvSpPr>
          <p:nvPr>
            <p:ph type="body" sz="quarter" idx="11"/>
          </p:nvPr>
        </p:nvSpPr>
        <p:spPr/>
        <p:txBody>
          <a:bodyPr/>
          <a:lstStyle/>
          <a:p>
            <a:r>
              <a:rPr lang="en-US" dirty="0"/>
              <a:t>&gt; knife cookbook --help</a:t>
            </a: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188</a:t>
            </a:fld>
            <a:endParaRPr lang="en-US" dirty="0"/>
          </a:p>
        </p:txBody>
      </p:sp>
    </p:spTree>
    <p:extLst>
      <p:ext uri="{BB962C8B-B14F-4D97-AF65-F5344CB8AC3E}">
        <p14:creationId xmlns:p14="http://schemas.microsoft.com/office/powerpoint/2010/main" val="82290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fi-FI" dirty="0"/>
              <a:t>GL: </a:t>
            </a:r>
            <a:r>
              <a:rPr lang="en-US" dirty="0"/>
              <a:t>knife cookbook list</a:t>
            </a:r>
          </a:p>
        </p:txBody>
      </p:sp>
      <p:sp>
        <p:nvSpPr>
          <p:cNvPr id="4" name="Text Placeholder 3"/>
          <p:cNvSpPr>
            <a:spLocks noGrp="1"/>
          </p:cNvSpPr>
          <p:nvPr>
            <p:ph type="body" sz="quarter" idx="11"/>
          </p:nvPr>
        </p:nvSpPr>
        <p:spPr/>
        <p:txBody>
          <a:bodyPr/>
          <a:lstStyle/>
          <a:p>
            <a:r>
              <a:rPr lang="en-US" dirty="0"/>
              <a:t>&gt; knife cookbook list</a:t>
            </a:r>
          </a:p>
        </p:txBody>
      </p:sp>
      <p:sp>
        <p:nvSpPr>
          <p:cNvPr id="8" name="Footer Placeholder 7"/>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189</a:t>
            </a:fld>
            <a:endParaRPr lang="en-US" dirty="0"/>
          </a:p>
        </p:txBody>
      </p:sp>
    </p:spTree>
    <p:extLst>
      <p:ext uri="{BB962C8B-B14F-4D97-AF65-F5344CB8AC3E}">
        <p14:creationId xmlns:p14="http://schemas.microsoft.com/office/powerpoint/2010/main" val="358623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lvl="1"/>
            <a:endParaRPr lang="en-US" dirty="0"/>
          </a:p>
          <a:p>
            <a:pPr marL="918588" lvl="1" indent="-609570">
              <a:buFont typeface="Wingdings" panose="05000000000000000000" pitchFamily="2" charset="2"/>
              <a:buChar char="Ø"/>
            </a:pPr>
            <a:r>
              <a:rPr lang="en-US" dirty="0"/>
              <a:t>User Chef to set the policy on your workstation</a:t>
            </a:r>
          </a:p>
          <a:p>
            <a:pPr marL="918588" lvl="1" indent="-609570">
              <a:buFont typeface="Wingdings" panose="05000000000000000000" pitchFamily="2" charset="2"/>
              <a:buChar char="Ø"/>
            </a:pPr>
            <a:r>
              <a:rPr lang="en-US" dirty="0"/>
              <a:t>Use the chef-client command</a:t>
            </a:r>
          </a:p>
          <a:p>
            <a:pPr marL="918588" lvl="1" indent="-609570">
              <a:buFont typeface="Wingdings" panose="05000000000000000000" pitchFamily="2" charset="2"/>
              <a:buChar char="Ø"/>
            </a:pPr>
            <a:r>
              <a:rPr lang="en-US" dirty="0"/>
              <a:t>Create a basic Chef recipe file</a:t>
            </a:r>
          </a:p>
          <a:p>
            <a:pPr marL="918588" lvl="1" indent="-609570">
              <a:buFont typeface="Wingdings" panose="05000000000000000000" pitchFamily="2" charset="2"/>
              <a:buChar char="Ø"/>
            </a:pPr>
            <a:r>
              <a:rPr lang="en-US" dirty="0"/>
              <a:t>Define Chef Resources</a:t>
            </a:r>
          </a:p>
          <a:p>
            <a:pPr lvl="1"/>
            <a:endParaRPr lang="en-US" dirty="0"/>
          </a:p>
          <a:p>
            <a:pPr marL="918588" lvl="1" indent="-609570">
              <a:buFont typeface="Arial" panose="020B0604020202020204" pitchFamily="34" charset="0"/>
              <a:buChar char="•"/>
            </a:pPr>
            <a:endParaRPr lang="en-US" dirty="0"/>
          </a:p>
          <a:p>
            <a:pPr marL="918588" lvl="1" indent="-609570">
              <a:buFont typeface="Arial" panose="020B0604020202020204" pitchFamily="34" charset="0"/>
              <a:buChar char="•"/>
            </a:pPr>
            <a:endParaRPr lang="en-US" dirty="0"/>
          </a:p>
          <a:p>
            <a:pPr marL="918588" lvl="1" indent="-609570">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410507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fi-FI" dirty="0"/>
              <a:t>GL: </a:t>
            </a:r>
            <a:r>
              <a:rPr lang="en-US" dirty="0"/>
              <a:t>Change to the </a:t>
            </a:r>
            <a:r>
              <a:rPr lang="en-US" dirty="0" err="1"/>
              <a:t>myiis</a:t>
            </a:r>
            <a:r>
              <a:rPr lang="en-US" dirty="0"/>
              <a:t> Directory</a:t>
            </a:r>
            <a:br>
              <a:rPr lang="en-US" dirty="0"/>
            </a:br>
            <a:endParaRPr lang="en-US" dirty="0"/>
          </a:p>
        </p:txBody>
      </p:sp>
      <p:sp>
        <p:nvSpPr>
          <p:cNvPr id="4" name="Text Placeholder 3"/>
          <p:cNvSpPr>
            <a:spLocks noGrp="1"/>
          </p:cNvSpPr>
          <p:nvPr>
            <p:ph type="body" sz="quarter" idx="11"/>
          </p:nvPr>
        </p:nvSpPr>
        <p:spPr/>
        <p:txBody>
          <a:bodyPr/>
          <a:lstStyle/>
          <a:p>
            <a:r>
              <a:rPr lang="en-US" dirty="0"/>
              <a:t>&gt; cd cookbooks\</a:t>
            </a:r>
            <a:r>
              <a:rPr lang="en-US" dirty="0" err="1"/>
              <a:t>myiis</a:t>
            </a:r>
            <a:endParaRPr lang="en-US" dirty="0"/>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190</a:t>
            </a:fld>
            <a:endParaRPr lang="en-US" dirty="0"/>
          </a:p>
        </p:txBody>
      </p:sp>
    </p:spTree>
    <p:extLst>
      <p:ext uri="{BB962C8B-B14F-4D97-AF65-F5344CB8AC3E}">
        <p14:creationId xmlns:p14="http://schemas.microsoft.com/office/powerpoint/2010/main" val="332021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789003" y="7009618"/>
            <a:ext cx="8917577" cy="524133"/>
          </a:xfrm>
        </p:spPr>
        <p:txBody>
          <a:bodyPr>
            <a:normAutofit fontScale="92500" lnSpcReduction="20000"/>
          </a:bodyPr>
          <a:lstStyle/>
          <a:p>
            <a:r>
              <a:rPr lang="en-US" dirty="0">
                <a:hlinkClick r:id="rId3"/>
              </a:rPr>
              <a:t>https://</a:t>
            </a:r>
            <a:r>
              <a:rPr lang="en-US" dirty="0" err="1">
                <a:hlinkClick r:id="rId3"/>
              </a:rPr>
              <a:t>docs.chef.io</a:t>
            </a:r>
            <a:r>
              <a:rPr lang="en-US" dirty="0">
                <a:hlinkClick r:id="rId3"/>
              </a:rPr>
              <a:t>/</a:t>
            </a:r>
            <a:r>
              <a:rPr lang="en-US" dirty="0" err="1">
                <a:hlinkClick r:id="rId3"/>
              </a:rPr>
              <a:t>berkshelf.html</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191</a:t>
            </a:fld>
            <a:endParaRPr lang="en-US" dirty="0"/>
          </a:p>
        </p:txBody>
      </p:sp>
    </p:spTree>
    <p:extLst>
      <p:ext uri="{BB962C8B-B14F-4D97-AF65-F5344CB8AC3E}">
        <p14:creationId xmlns:p14="http://schemas.microsoft.com/office/powerpoint/2010/main" val="86972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your</a:t>
            </a:r>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information</a:t>
            </a:r>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your</a:t>
            </a:r>
          </a:p>
          <a:p>
            <a:r>
              <a:rPr lang="en-US" sz="2050" dirty="0"/>
              <a:t>  berks outdated [COOKBOOKS]  # List dependencies that have new versions available that</a:t>
            </a:r>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partial</a:t>
            </a:r>
          </a:p>
        </p:txBody>
      </p:sp>
      <p:sp>
        <p:nvSpPr>
          <p:cNvPr id="3" name="Title 2"/>
          <p:cNvSpPr>
            <a:spLocks noGrp="1"/>
          </p:cNvSpPr>
          <p:nvPr>
            <p:ph type="title"/>
          </p:nvPr>
        </p:nvSpPr>
        <p:spPr/>
        <p:txBody>
          <a:bodyPr/>
          <a:lstStyle/>
          <a:p>
            <a:r>
              <a:rPr lang="fi-FI" dirty="0"/>
              <a:t>GL: </a:t>
            </a:r>
            <a:r>
              <a:rPr lang="en-US" dirty="0"/>
              <a:t>Run berks --help</a:t>
            </a:r>
          </a:p>
        </p:txBody>
      </p:sp>
      <p:sp>
        <p:nvSpPr>
          <p:cNvPr id="4" name="Text Placeholder 3"/>
          <p:cNvSpPr>
            <a:spLocks noGrp="1"/>
          </p:cNvSpPr>
          <p:nvPr>
            <p:ph type="body" sz="quarter" idx="11"/>
          </p:nvPr>
        </p:nvSpPr>
        <p:spPr/>
        <p:txBody>
          <a:bodyPr/>
          <a:lstStyle/>
          <a:p>
            <a:r>
              <a:rPr lang="en-US" dirty="0"/>
              <a:t>&gt; berks --help</a:t>
            </a: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192</a:t>
            </a:fld>
            <a:endParaRPr lang="en-US" dirty="0"/>
          </a:p>
        </p:txBody>
      </p:sp>
    </p:spTree>
    <p:extLst>
      <p:ext uri="{BB962C8B-B14F-4D97-AF65-F5344CB8AC3E}">
        <p14:creationId xmlns:p14="http://schemas.microsoft.com/office/powerpoint/2010/main" val="30895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a:t>Resolving cookbook dependencies...</a:t>
            </a:r>
          </a:p>
          <a:p>
            <a:r>
              <a:rPr lang="en-US" dirty="0"/>
              <a:t>Fetching '</a:t>
            </a:r>
            <a:r>
              <a:rPr lang="en-US" dirty="0" err="1"/>
              <a:t>myiis</a:t>
            </a:r>
            <a:r>
              <a:rPr lang="en-US" dirty="0"/>
              <a:t>' from source at .</a:t>
            </a:r>
          </a:p>
          <a:p>
            <a:r>
              <a:rPr lang="en-US" dirty="0"/>
              <a:t>Fetching cookbook index from https://</a:t>
            </a:r>
            <a:r>
              <a:rPr lang="en-US" dirty="0" err="1"/>
              <a:t>supermarket.chef.io</a:t>
            </a:r>
            <a:r>
              <a:rPr lang="en-US" dirty="0"/>
              <a:t>...</a:t>
            </a:r>
          </a:p>
          <a:p>
            <a:r>
              <a:rPr lang="en-US" dirty="0"/>
              <a:t>Using </a:t>
            </a:r>
            <a:r>
              <a:rPr lang="en-US" dirty="0" err="1"/>
              <a:t>myiis</a:t>
            </a:r>
            <a:r>
              <a:rPr lang="en-US" dirty="0"/>
              <a:t> (0.2.1) from source at .</a:t>
            </a:r>
          </a:p>
        </p:txBody>
      </p:sp>
      <p:sp>
        <p:nvSpPr>
          <p:cNvPr id="3" name="Title 2"/>
          <p:cNvSpPr>
            <a:spLocks noGrp="1"/>
          </p:cNvSpPr>
          <p:nvPr>
            <p:ph type="title"/>
          </p:nvPr>
        </p:nvSpPr>
        <p:spPr/>
        <p:txBody>
          <a:bodyPr/>
          <a:lstStyle/>
          <a:p>
            <a:r>
              <a:rPr lang="fi-FI" dirty="0"/>
              <a:t>GL: </a:t>
            </a:r>
            <a:r>
              <a:rPr lang="en-US" dirty="0"/>
              <a:t>Run berks install</a:t>
            </a:r>
          </a:p>
        </p:txBody>
      </p:sp>
      <p:sp>
        <p:nvSpPr>
          <p:cNvPr id="4" name="Text Placeholder 3"/>
          <p:cNvSpPr>
            <a:spLocks noGrp="1"/>
          </p:cNvSpPr>
          <p:nvPr>
            <p:ph type="body" sz="quarter" idx="11"/>
          </p:nvPr>
        </p:nvSpPr>
        <p:spPr/>
        <p:txBody>
          <a:bodyPr/>
          <a:lstStyle/>
          <a:p>
            <a:r>
              <a:rPr lang="en-US" dirty="0"/>
              <a:t>&gt; berks install</a:t>
            </a:r>
          </a:p>
        </p:txBody>
      </p:sp>
      <p:sp>
        <p:nvSpPr>
          <p:cNvPr id="8" name="Footer Placeholder 7"/>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193</a:t>
            </a:fld>
            <a:endParaRPr lang="en-US" dirty="0"/>
          </a:p>
        </p:txBody>
      </p:sp>
    </p:spTree>
    <p:extLst>
      <p:ext uri="{BB962C8B-B14F-4D97-AF65-F5344CB8AC3E}">
        <p14:creationId xmlns:p14="http://schemas.microsoft.com/office/powerpoint/2010/main" val="340917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recipes</a:t>
            </a:r>
          </a:p>
        </p:txBody>
      </p:sp>
      <p:sp>
        <p:nvSpPr>
          <p:cNvPr id="3" name="Title 2"/>
          <p:cNvSpPr>
            <a:spLocks noGrp="1"/>
          </p:cNvSpPr>
          <p:nvPr>
            <p:ph type="title"/>
          </p:nvPr>
        </p:nvSpPr>
        <p:spPr/>
        <p:txBody>
          <a:bodyPr/>
          <a:lstStyle/>
          <a:p>
            <a:r>
              <a:rPr lang="fi-FI" dirty="0"/>
              <a:t>GL: </a:t>
            </a:r>
            <a:r>
              <a:rPr lang="en-US" dirty="0"/>
              <a:t>See the </a:t>
            </a:r>
            <a:r>
              <a:rPr lang="en-US" dirty="0" err="1"/>
              <a:t>Berksfile.lock</a:t>
            </a:r>
            <a:endParaRPr lang="en-US" dirty="0"/>
          </a:p>
        </p:txBody>
      </p:sp>
      <p:sp>
        <p:nvSpPr>
          <p:cNvPr id="4" name="Text Placeholder 3"/>
          <p:cNvSpPr>
            <a:spLocks noGrp="1"/>
          </p:cNvSpPr>
          <p:nvPr>
            <p:ph type="body" sz="quarter" idx="11"/>
          </p:nvPr>
        </p:nvSpPr>
        <p:spPr/>
        <p:txBody>
          <a:bodyPr/>
          <a:lstStyle/>
          <a:p>
            <a:r>
              <a:rPr lang="en-US" sz="3600" dirty="0"/>
              <a:t>&gt; </a:t>
            </a:r>
            <a:r>
              <a:rPr lang="en-US" sz="3600" dirty="0" err="1"/>
              <a:t>dir</a:t>
            </a:r>
            <a:endParaRPr lang="en-US" sz="3600"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194</a:t>
            </a:fld>
            <a:endParaRPr lang="en-US" dirty="0"/>
          </a:p>
        </p:txBody>
      </p:sp>
    </p:spTree>
    <p:extLst>
      <p:ext uri="{BB962C8B-B14F-4D97-AF65-F5344CB8AC3E}">
        <p14:creationId xmlns:p14="http://schemas.microsoft.com/office/powerpoint/2010/main" val="65221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t>
            </a:r>
            <a:r>
              <a:rPr lang="en-US" dirty="0" err="1"/>
              <a:t>myiis</a:t>
            </a:r>
            <a:endParaRPr lang="en-US" dirty="0"/>
          </a:p>
          <a:p>
            <a:r>
              <a:rPr lang="en-US" dirty="0"/>
              <a:t>    path: .</a:t>
            </a:r>
          </a:p>
          <a:p>
            <a:r>
              <a:rPr lang="en-US" dirty="0"/>
              <a:t>    metadata: true</a:t>
            </a:r>
          </a:p>
          <a:p>
            <a:endParaRPr lang="en-US" dirty="0"/>
          </a:p>
          <a:p>
            <a:r>
              <a:rPr lang="en-US" dirty="0"/>
              <a:t>GRAPH</a:t>
            </a:r>
          </a:p>
          <a:p>
            <a:r>
              <a:rPr lang="en-US" dirty="0"/>
              <a:t>  </a:t>
            </a:r>
            <a:r>
              <a:rPr lang="en-US" dirty="0" err="1"/>
              <a:t>myiis</a:t>
            </a:r>
            <a:r>
              <a:rPr lang="en-US" dirty="0"/>
              <a:t> (0.2.1)</a:t>
            </a:r>
          </a:p>
        </p:txBody>
      </p:sp>
      <p:sp>
        <p:nvSpPr>
          <p:cNvPr id="3" name="Title 2"/>
          <p:cNvSpPr>
            <a:spLocks noGrp="1"/>
          </p:cNvSpPr>
          <p:nvPr>
            <p:ph type="title"/>
          </p:nvPr>
        </p:nvSpPr>
        <p:spPr/>
        <p:txBody>
          <a:bodyPr>
            <a:normAutofit fontScale="90000"/>
          </a:bodyPr>
          <a:lstStyle/>
          <a:p>
            <a:r>
              <a:rPr lang="fi-FI" dirty="0"/>
              <a:t>GL: </a:t>
            </a:r>
            <a:r>
              <a:rPr lang="en-US" dirty="0"/>
              <a:t>See the Contents of the </a:t>
            </a:r>
            <a:r>
              <a:rPr lang="en-US" dirty="0" err="1"/>
              <a:t>Berksfile.lock</a:t>
            </a:r>
            <a:endParaRPr lang="en-US" dirty="0"/>
          </a:p>
        </p:txBody>
      </p:sp>
      <p:sp>
        <p:nvSpPr>
          <p:cNvPr id="4" name="Text Placeholder 3"/>
          <p:cNvSpPr>
            <a:spLocks noGrp="1"/>
          </p:cNvSpPr>
          <p:nvPr>
            <p:ph type="body" sz="quarter" idx="11"/>
          </p:nvPr>
        </p:nvSpPr>
        <p:spPr/>
        <p:txBody>
          <a:bodyPr/>
          <a:lstStyle/>
          <a:p>
            <a:r>
              <a:rPr lang="en-US" dirty="0"/>
              <a:t>&gt; cat </a:t>
            </a:r>
            <a:r>
              <a:rPr lang="en-US" dirty="0" err="1"/>
              <a:t>Berksfile.lock</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195</a:t>
            </a:fld>
            <a:endParaRPr lang="en-US" dirty="0"/>
          </a:p>
        </p:txBody>
      </p:sp>
    </p:spTree>
    <p:extLst>
      <p:ext uri="{BB962C8B-B14F-4D97-AF65-F5344CB8AC3E}">
        <p14:creationId xmlns:p14="http://schemas.microsoft.com/office/powerpoint/2010/main" val="40502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t>
            </a:r>
            <a:r>
              <a:rPr lang="en-US" dirty="0" err="1"/>
              <a:t>myiis</a:t>
            </a:r>
            <a:r>
              <a:rPr lang="en-US" dirty="0"/>
              <a:t> (0.2.1) to: 'https://api.chef.io:443/organizations/</a:t>
            </a:r>
            <a:r>
              <a:rPr lang="en-US" dirty="0" err="1"/>
              <a:t>awesomestudent</a:t>
            </a:r>
            <a:r>
              <a:rPr lang="en-US" dirty="0"/>
              <a:t>'</a:t>
            </a:r>
          </a:p>
        </p:txBody>
      </p:sp>
      <p:sp>
        <p:nvSpPr>
          <p:cNvPr id="3" name="Title 2"/>
          <p:cNvSpPr>
            <a:spLocks noGrp="1"/>
          </p:cNvSpPr>
          <p:nvPr>
            <p:ph type="title"/>
          </p:nvPr>
        </p:nvSpPr>
        <p:spPr/>
        <p:txBody>
          <a:bodyPr>
            <a:normAutofit fontScale="90000"/>
          </a:bodyPr>
          <a:lstStyle/>
          <a:p>
            <a:r>
              <a:rPr lang="fi-FI" dirty="0"/>
              <a:t>GL: </a:t>
            </a:r>
            <a:r>
              <a:rPr lang="en-US" dirty="0"/>
              <a:t>Upload the Cookbook to the Chef Server</a:t>
            </a:r>
          </a:p>
        </p:txBody>
      </p:sp>
      <p:sp>
        <p:nvSpPr>
          <p:cNvPr id="4" name="Text Placeholder 3"/>
          <p:cNvSpPr>
            <a:spLocks noGrp="1"/>
          </p:cNvSpPr>
          <p:nvPr>
            <p:ph type="body" sz="quarter" idx="11"/>
          </p:nvPr>
        </p:nvSpPr>
        <p:spPr/>
        <p:txBody>
          <a:bodyPr/>
          <a:lstStyle/>
          <a:p>
            <a:r>
              <a:rPr lang="en-US" dirty="0"/>
              <a:t>&gt; berks upload</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196</a:t>
            </a:fld>
            <a:endParaRPr lang="en-US" dirty="0"/>
          </a:p>
        </p:txBody>
      </p:sp>
    </p:spTree>
    <p:extLst>
      <p:ext uri="{BB962C8B-B14F-4D97-AF65-F5344CB8AC3E}">
        <p14:creationId xmlns:p14="http://schemas.microsoft.com/office/powerpoint/2010/main" val="232511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err="1"/>
              <a:t>myiis</a:t>
            </a:r>
            <a:r>
              <a:rPr lang="en-US" dirty="0"/>
              <a:t>        0.2.1</a:t>
            </a:r>
          </a:p>
        </p:txBody>
      </p:sp>
      <p:sp>
        <p:nvSpPr>
          <p:cNvPr id="3" name="Title 2"/>
          <p:cNvSpPr>
            <a:spLocks noGrp="1"/>
          </p:cNvSpPr>
          <p:nvPr>
            <p:ph type="title"/>
          </p:nvPr>
        </p:nvSpPr>
        <p:spPr>
          <a:xfrm>
            <a:off x="324400" y="304800"/>
            <a:ext cx="15931600" cy="827577"/>
          </a:xfrm>
        </p:spPr>
        <p:txBody>
          <a:bodyPr>
            <a:normAutofit/>
          </a:bodyPr>
          <a:lstStyle/>
          <a:p>
            <a:r>
              <a:rPr lang="fi-FI" dirty="0"/>
              <a:t>GL: </a:t>
            </a:r>
            <a:r>
              <a:rPr lang="en-US" dirty="0"/>
              <a:t>Display Cookbooks within Your Org </a:t>
            </a:r>
          </a:p>
        </p:txBody>
      </p:sp>
      <p:sp>
        <p:nvSpPr>
          <p:cNvPr id="4" name="Text Placeholder 3"/>
          <p:cNvSpPr>
            <a:spLocks noGrp="1"/>
          </p:cNvSpPr>
          <p:nvPr>
            <p:ph type="body" sz="quarter" idx="11"/>
          </p:nvPr>
        </p:nvSpPr>
        <p:spPr>
          <a:xfrm>
            <a:off x="1121104" y="1361872"/>
            <a:ext cx="14422528" cy="705062"/>
          </a:xfrm>
        </p:spPr>
        <p:txBody>
          <a:bodyPr/>
          <a:lstStyle/>
          <a:p>
            <a:r>
              <a:rPr lang="en-US" dirty="0"/>
              <a:t>&gt; knife cookbook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197</a:t>
            </a:fld>
            <a:endParaRPr lang="en-US" dirty="0"/>
          </a:p>
        </p:txBody>
      </p:sp>
    </p:spTree>
    <p:extLst>
      <p:ext uri="{BB962C8B-B14F-4D97-AF65-F5344CB8AC3E}">
        <p14:creationId xmlns:p14="http://schemas.microsoft.com/office/powerpoint/2010/main" val="346025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Upload Cookbooks</a:t>
            </a:r>
          </a:p>
        </p:txBody>
      </p:sp>
      <p:sp>
        <p:nvSpPr>
          <p:cNvPr id="3" name="Subtitle 2"/>
          <p:cNvSpPr>
            <a:spLocks noGrp="1"/>
          </p:cNvSpPr>
          <p:nvPr>
            <p:ph type="subTitle" idx="1"/>
          </p:nvPr>
        </p:nvSpPr>
        <p:spPr/>
        <p:txBody>
          <a:bodyPr/>
          <a:lstStyle/>
          <a:p>
            <a:pPr marL="609585" indent="-609585">
              <a:buFont typeface="Wingdings" charset="2"/>
              <a:buChar char="q"/>
            </a:pPr>
            <a:r>
              <a:rPr lang="en-US" dirty="0"/>
              <a:t>Upload your remaining cookbooks</a:t>
            </a:r>
          </a:p>
          <a:p>
            <a:pPr marL="609585" indent="-609585">
              <a:buFont typeface="Wingdings" charset="2"/>
              <a:buChar char="q"/>
            </a:pPr>
            <a:endParaRPr lang="en-US" dirty="0"/>
          </a:p>
          <a:p>
            <a:pPr marL="609585" indent="-609585">
              <a:buFont typeface="Wingdings" charset="2"/>
              <a:buChar char="q"/>
            </a:pPr>
            <a:r>
              <a:rPr lang="en-US" dirty="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198</a:t>
            </a:fld>
            <a:endParaRPr lang="en-US" dirty="0"/>
          </a:p>
        </p:txBody>
      </p:sp>
    </p:spTree>
    <p:extLst>
      <p:ext uri="{BB962C8B-B14F-4D97-AF65-F5344CB8AC3E}">
        <p14:creationId xmlns:p14="http://schemas.microsoft.com/office/powerpoint/2010/main" val="36685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cd and Run knife cookbook list</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&gt; cd ~\chef-repo\cookbooks\workstation</a:t>
            </a:r>
          </a:p>
          <a:p>
            <a:r>
              <a:rPr lang="en-US" dirty="0"/>
              <a:t>&gt; knife cookbook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199</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err="1"/>
              <a:t>myiis</a:t>
            </a:r>
            <a:r>
              <a:rPr lang="en-US" dirty="0"/>
              <a:t>        0.2.1</a:t>
            </a:r>
          </a:p>
          <a:p>
            <a:endParaRPr lang="en-US" dirty="0"/>
          </a:p>
        </p:txBody>
      </p:sp>
    </p:spTree>
    <p:extLst>
      <p:ext uri="{BB962C8B-B14F-4D97-AF65-F5344CB8AC3E}">
        <p14:creationId xmlns:p14="http://schemas.microsoft.com/office/powerpoint/2010/main" val="409492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Introduce Yourselves</a:t>
            </a:r>
            <a:endParaRPr lang="en-US" dirty="0"/>
          </a:p>
        </p:txBody>
      </p:sp>
      <p:sp>
        <p:nvSpPr>
          <p:cNvPr id="22" name="Footer Placeholder 21"/>
          <p:cNvSpPr>
            <a:spLocks noGrp="1"/>
          </p:cNvSpPr>
          <p:nvPr>
            <p:ph type="ftr" sz="quarter" idx="10"/>
          </p:nvPr>
        </p:nvSpPr>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Name</a:t>
            </a:r>
          </a:p>
          <a:p>
            <a:pPr lvl="1"/>
            <a:r>
              <a:rPr lang="en-US" dirty="0"/>
              <a:t>Current job role</a:t>
            </a:r>
          </a:p>
          <a:p>
            <a:pPr lvl="1"/>
            <a:r>
              <a:rPr lang="en-US" dirty="0"/>
              <a:t>Previous job roles/background</a:t>
            </a:r>
          </a:p>
          <a:p>
            <a:pPr lvl="1"/>
            <a:r>
              <a:rPr lang="en-US" dirty="0"/>
              <a:t>Experience with Chef and/or config management</a:t>
            </a:r>
          </a:p>
          <a:p>
            <a:pPr lvl="1"/>
            <a:r>
              <a:rPr lang="en-US" b="1" dirty="0" smtClean="0"/>
              <a:t>Expectations</a:t>
            </a:r>
            <a:endParaRPr lang="en-US" b="1" dirty="0"/>
          </a:p>
        </p:txBody>
      </p:sp>
    </p:spTree>
    <p:extLst>
      <p:ext uri="{BB962C8B-B14F-4D97-AF65-F5344CB8AC3E}">
        <p14:creationId xmlns:p14="http://schemas.microsoft.com/office/powerpoint/2010/main" val="156155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a:t>Group Lab: Hello, World?</a:t>
            </a:r>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a:t>Create a recipe file writes out 'Hello, world!' to a text file</a:t>
            </a:r>
          </a:p>
          <a:p>
            <a:pPr marL="380981" indent="-380981">
              <a:buFont typeface="Wingdings" charset="2"/>
              <a:buChar char="q"/>
            </a:pPr>
            <a:r>
              <a:rPr lang="en-US" dirty="0">
                <a:latin typeface="+mj-lt"/>
                <a:cs typeface="Courier New" panose="02070309020205020404" pitchFamily="49" charset="0"/>
              </a:rPr>
              <a:t>Apply the recipe to the workstation</a:t>
            </a:r>
          </a:p>
          <a:p>
            <a:pPr marL="457178" indent="-457178">
              <a:buFont typeface="+mj-lt"/>
              <a:buAutoNum type="arabicPeriod"/>
            </a:pPr>
            <a:endParaRPr lang="en-US" dirty="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a:t>I heard Chef is written in Ruby. If that's the case it's required that we write a quick "Hello, world!" application.</a:t>
            </a:r>
          </a:p>
        </p:txBody>
      </p:sp>
      <p:sp>
        <p:nvSpPr>
          <p:cNvPr id="5" name="Footer Placeholder 4"/>
          <p:cNvSpPr>
            <a:spLocks noGrp="1"/>
          </p:cNvSpPr>
          <p:nvPr>
            <p:ph type="ftr" sz="quarter" idx="429496729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4"/>
            <a:ext cx="3657600" cy="486833"/>
          </a:xfrm>
          <a:prstGeom prst="rect">
            <a:avLst/>
          </a:prstGeom>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6601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p>
          <a:p>
            <a:r>
              <a:rPr lang="en-US" dirty="0"/>
              <a:t>Using workstation (0.1.0) from source at .</a:t>
            </a:r>
          </a:p>
        </p:txBody>
      </p:sp>
      <p:sp>
        <p:nvSpPr>
          <p:cNvPr id="3" name="Title 2"/>
          <p:cNvSpPr>
            <a:spLocks noGrp="1"/>
          </p:cNvSpPr>
          <p:nvPr>
            <p:ph type="title"/>
          </p:nvPr>
        </p:nvSpPr>
        <p:spPr/>
        <p:txBody>
          <a:bodyPr>
            <a:normAutofit/>
          </a:bodyPr>
          <a:lstStyle/>
          <a:p>
            <a:r>
              <a:rPr lang="en-US" dirty="0"/>
              <a:t>Lab: Install the Cookbook Dependencies</a:t>
            </a:r>
          </a:p>
        </p:txBody>
      </p:sp>
      <p:sp>
        <p:nvSpPr>
          <p:cNvPr id="4" name="Text Placeholder 3"/>
          <p:cNvSpPr>
            <a:spLocks noGrp="1"/>
          </p:cNvSpPr>
          <p:nvPr>
            <p:ph type="body" sz="quarter" idx="11"/>
          </p:nvPr>
        </p:nvSpPr>
        <p:spPr/>
        <p:txBody>
          <a:bodyPr/>
          <a:lstStyle/>
          <a:p>
            <a:r>
              <a:rPr lang="en-US" dirty="0"/>
              <a:t>&gt; berks install</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200</a:t>
            </a:fld>
            <a:endParaRPr lang="en-US" dirty="0"/>
          </a:p>
        </p:txBody>
      </p:sp>
    </p:spTree>
    <p:extLst>
      <p:ext uri="{BB962C8B-B14F-4D97-AF65-F5344CB8AC3E}">
        <p14:creationId xmlns:p14="http://schemas.microsoft.com/office/powerpoint/2010/main" val="25330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(0.1.0) to: 'https://api.chef.io:443/organizations/</a:t>
            </a:r>
            <a:r>
              <a:rPr lang="en-US" dirty="0" err="1"/>
              <a:t>awesomestudent</a:t>
            </a:r>
            <a:r>
              <a:rPr lang="en-US" dirty="0"/>
              <a:t>'</a:t>
            </a:r>
          </a:p>
        </p:txBody>
      </p:sp>
      <p:sp>
        <p:nvSpPr>
          <p:cNvPr id="3" name="Title 2"/>
          <p:cNvSpPr>
            <a:spLocks noGrp="1"/>
          </p:cNvSpPr>
          <p:nvPr>
            <p:ph type="title"/>
          </p:nvPr>
        </p:nvSpPr>
        <p:spPr/>
        <p:txBody>
          <a:bodyPr>
            <a:normAutofit fontScale="90000"/>
          </a:bodyPr>
          <a:lstStyle/>
          <a:p>
            <a:r>
              <a:rPr lang="en-US" dirty="0"/>
              <a:t>Lab: Upload the Cookbook to the Chef Server</a:t>
            </a:r>
          </a:p>
        </p:txBody>
      </p:sp>
      <p:sp>
        <p:nvSpPr>
          <p:cNvPr id="4" name="Text Placeholder 3"/>
          <p:cNvSpPr>
            <a:spLocks noGrp="1"/>
          </p:cNvSpPr>
          <p:nvPr>
            <p:ph type="body" sz="quarter" idx="11"/>
          </p:nvPr>
        </p:nvSpPr>
        <p:spPr/>
        <p:txBody>
          <a:bodyPr/>
          <a:lstStyle/>
          <a:p>
            <a:r>
              <a:rPr lang="en-US" dirty="0"/>
              <a:t>&gt; berks upload</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201</a:t>
            </a:fld>
            <a:endParaRPr lang="en-US" dirty="0"/>
          </a:p>
        </p:txBody>
      </p:sp>
    </p:spTree>
    <p:extLst>
      <p:ext uri="{BB962C8B-B14F-4D97-AF65-F5344CB8AC3E}">
        <p14:creationId xmlns:p14="http://schemas.microsoft.com/office/powerpoint/2010/main" val="15799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err="1"/>
              <a:t>myiis</a:t>
            </a:r>
            <a:r>
              <a:rPr lang="en-US" dirty="0"/>
              <a:t>             0.2.1</a:t>
            </a:r>
          </a:p>
          <a:p>
            <a:r>
              <a:rPr lang="en-US" dirty="0"/>
              <a:t>workstation       0.1.0</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Is the workstation Cookbook Uploaded?</a:t>
            </a:r>
          </a:p>
        </p:txBody>
      </p:sp>
      <p:sp>
        <p:nvSpPr>
          <p:cNvPr id="4" name="Text Placeholder 3"/>
          <p:cNvSpPr>
            <a:spLocks noGrp="1"/>
          </p:cNvSpPr>
          <p:nvPr>
            <p:ph type="body" sz="quarter" idx="11"/>
          </p:nvPr>
        </p:nvSpPr>
        <p:spPr/>
        <p:txBody>
          <a:bodyPr/>
          <a:lstStyle/>
          <a:p>
            <a:r>
              <a:rPr lang="en-US" dirty="0"/>
              <a:t>&gt; knife cookbook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202</a:t>
            </a:fld>
            <a:endParaRPr lang="en-US" dirty="0"/>
          </a:p>
        </p:txBody>
      </p:sp>
    </p:spTree>
    <p:extLst>
      <p:ext uri="{BB962C8B-B14F-4D97-AF65-F5344CB8AC3E}">
        <p14:creationId xmlns:p14="http://schemas.microsoft.com/office/powerpoint/2010/main" val="235663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Upload Cookbooks</a:t>
            </a:r>
          </a:p>
        </p:txBody>
      </p:sp>
      <p:sp>
        <p:nvSpPr>
          <p:cNvPr id="3" name="Subtitle 2"/>
          <p:cNvSpPr>
            <a:spLocks noGrp="1"/>
          </p:cNvSpPr>
          <p:nvPr>
            <p:ph type="subTitle" idx="1"/>
          </p:nvPr>
        </p:nvSpPr>
        <p:spPr/>
        <p:txBody>
          <a:bodyPr/>
          <a:lstStyle/>
          <a:p>
            <a:pPr marL="609585" indent="-609585">
              <a:buFont typeface="Wingdings" charset="2"/>
              <a:buChar char="ü"/>
            </a:pPr>
            <a:r>
              <a:rPr lang="en-US" dirty="0"/>
              <a:t>Upload your remaining cookbooks</a:t>
            </a:r>
          </a:p>
          <a:p>
            <a:pPr marL="609585" indent="-609585">
              <a:buFont typeface="Wingdings" charset="2"/>
              <a:buChar char="q"/>
            </a:pPr>
            <a:endParaRPr lang="en-US" dirty="0"/>
          </a:p>
          <a:p>
            <a:pPr marL="609585" indent="-609585">
              <a:buFont typeface="Wingdings" charset="2"/>
              <a:buChar char="ü"/>
            </a:pPr>
            <a:r>
              <a:rPr lang="en-US" dirty="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203</a:t>
            </a:fld>
            <a:endParaRPr lang="en-US" dirty="0"/>
          </a:p>
        </p:txBody>
      </p:sp>
    </p:spTree>
    <p:extLst>
      <p:ext uri="{BB962C8B-B14F-4D97-AF65-F5344CB8AC3E}">
        <p14:creationId xmlns:p14="http://schemas.microsoft.com/office/powerpoint/2010/main" val="349713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Hosted Chef</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your cookbooks to the Hosted Chef Server</a:t>
            </a:r>
          </a:p>
          <a:p>
            <a:pPr marL="380990" indent="-380990">
              <a:buFont typeface="Wingdings" charset="2"/>
              <a:buChar char="q"/>
            </a:pPr>
            <a:r>
              <a:rPr lang="en-US" dirty="0"/>
              <a:t>Add your </a:t>
            </a:r>
            <a:r>
              <a:rPr lang="en-US" dirty="0" smtClean="0"/>
              <a:t>web server as </a:t>
            </a:r>
            <a:r>
              <a:rPr lang="en-US" dirty="0"/>
              <a:t>a managed node</a:t>
            </a:r>
          </a:p>
        </p:txBody>
      </p:sp>
      <p:sp>
        <p:nvSpPr>
          <p:cNvPr id="4" name="Content Placeholder 3"/>
          <p:cNvSpPr>
            <a:spLocks noGrp="1"/>
          </p:cNvSpPr>
          <p:nvPr>
            <p:ph sz="quarter" idx="11"/>
          </p:nvPr>
        </p:nvSpPr>
        <p:spPr/>
        <p:txBody>
          <a:bodyPr/>
          <a:lstStyle/>
          <a:p>
            <a:r>
              <a:rPr lang="en-US" dirty="0"/>
              <a:t>More easily manage multiple nodes</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204</a:t>
            </a:fld>
            <a:endParaRPr lang="en-US" dirty="0"/>
          </a:p>
        </p:txBody>
      </p:sp>
    </p:spTree>
    <p:extLst>
      <p:ext uri="{BB962C8B-B14F-4D97-AF65-F5344CB8AC3E}">
        <p14:creationId xmlns:p14="http://schemas.microsoft.com/office/powerpoint/2010/main" val="391388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a:t>The Node</a:t>
            </a: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Organization 1 Nodes</a:t>
              </a:r>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Organization 2 Nodes</a:t>
              </a:r>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Organization 3 Nodes</a:t>
              </a:r>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205</a:t>
            </a:fld>
            <a:endParaRPr lang="en-US" dirty="0"/>
          </a:p>
        </p:txBody>
      </p:sp>
      <p:sp>
        <p:nvSpPr>
          <p:cNvPr id="43" name="Footer Placeholder 4"/>
          <p:cNvSpPr>
            <a:spLocks noGrp="1"/>
          </p:cNvSpPr>
          <p:nvPr>
            <p:ph type="ftr" sz="quarter" idx="12"/>
          </p:nvPr>
        </p:nvSpPr>
        <p:spPr>
          <a:xfrm>
            <a:off x="324400" y="8579607"/>
            <a:ext cx="5681953" cy="507556"/>
          </a:xfr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8056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fi-FI" dirty="0"/>
              <a:t>GL: </a:t>
            </a:r>
            <a:r>
              <a:rPr lang="en-US" dirty="0"/>
              <a:t>Change to the chef-repo</a:t>
            </a:r>
          </a:p>
        </p:txBody>
      </p:sp>
      <p:sp>
        <p:nvSpPr>
          <p:cNvPr id="4" name="Text Placeholder 3"/>
          <p:cNvSpPr>
            <a:spLocks noGrp="1"/>
          </p:cNvSpPr>
          <p:nvPr>
            <p:ph type="body" sz="quarter" idx="11"/>
          </p:nvPr>
        </p:nvSpPr>
        <p:spPr/>
        <p:txBody>
          <a:bodyPr/>
          <a:lstStyle/>
          <a:p>
            <a:r>
              <a:rPr lang="en-US" dirty="0"/>
              <a:t>&gt; cd ~\chef-repo</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206</a:t>
            </a:fld>
            <a:endParaRPr lang="en-US" dirty="0"/>
          </a:p>
        </p:txBody>
      </p:sp>
    </p:spTree>
    <p:extLst>
      <p:ext uri="{BB962C8B-B14F-4D97-AF65-F5344CB8AC3E}">
        <p14:creationId xmlns:p14="http://schemas.microsoft.com/office/powerpoint/2010/main" val="174042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fi-FI" dirty="0"/>
              <a:t>GL: </a:t>
            </a:r>
            <a:r>
              <a:rPr lang="en-US" dirty="0"/>
              <a:t>Run 'knife node –help' </a:t>
            </a:r>
          </a:p>
        </p:txBody>
      </p:sp>
      <p:sp>
        <p:nvSpPr>
          <p:cNvPr id="4" name="Text Placeholder 3"/>
          <p:cNvSpPr>
            <a:spLocks noGrp="1"/>
          </p:cNvSpPr>
          <p:nvPr>
            <p:ph type="body" sz="quarter" idx="11"/>
          </p:nvPr>
        </p:nvSpPr>
        <p:spPr/>
        <p:txBody>
          <a:bodyPr/>
          <a:lstStyle/>
          <a:p>
            <a:r>
              <a:rPr lang="en-US" dirty="0"/>
              <a:t>&gt; knife node --help</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207</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163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fi-FI" dirty="0"/>
              <a:t>GL: </a:t>
            </a:r>
            <a:r>
              <a:rPr lang="en-US" dirty="0"/>
              <a:t>Run 'knife node list'</a:t>
            </a:r>
          </a:p>
        </p:txBody>
      </p:sp>
      <p:sp>
        <p:nvSpPr>
          <p:cNvPr id="4" name="Text Placeholder 3"/>
          <p:cNvSpPr>
            <a:spLocks noGrp="1"/>
          </p:cNvSpPr>
          <p:nvPr>
            <p:ph type="body" sz="quarter" idx="11"/>
          </p:nvPr>
        </p:nvSpPr>
        <p:spPr/>
        <p:txBody>
          <a:bodyPr/>
          <a:lstStyle/>
          <a:p>
            <a:r>
              <a:rPr lang="en-US" dirty="0"/>
              <a:t>&gt; knife node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208</a:t>
            </a:fld>
            <a:endParaRPr lang="en-US" dirty="0"/>
          </a:p>
        </p:txBody>
      </p:sp>
    </p:spTree>
    <p:extLst>
      <p:ext uri="{BB962C8B-B14F-4D97-AF65-F5344CB8AC3E}">
        <p14:creationId xmlns:p14="http://schemas.microsoft.com/office/powerpoint/2010/main" val="379716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templates.</a:t>
            </a:r>
            <a:endParaRPr lang="en-US" dirty="0"/>
          </a:p>
        </p:txBody>
      </p:sp>
      <p:sp>
        <p:nvSpPr>
          <p:cNvPr id="3" name="Title 2"/>
          <p:cNvSpPr>
            <a:spLocks noGrp="1"/>
          </p:cNvSpPr>
          <p:nvPr>
            <p:ph type="title"/>
          </p:nvPr>
        </p:nvSpPr>
        <p:spPr/>
        <p:txBody>
          <a:bodyPr>
            <a:normAutofit/>
          </a:bodyPr>
          <a:lstStyle/>
          <a:p>
            <a:r>
              <a:rPr lang="fi-FI" dirty="0"/>
              <a:t>GL: </a:t>
            </a:r>
            <a:r>
              <a:rPr lang="en-US" dirty="0"/>
              <a:t>Run 'knife bootstrap –help'</a:t>
            </a:r>
          </a:p>
        </p:txBody>
      </p:sp>
      <p:sp>
        <p:nvSpPr>
          <p:cNvPr id="4" name="Text Placeholder 3"/>
          <p:cNvSpPr>
            <a:spLocks noGrp="1"/>
          </p:cNvSpPr>
          <p:nvPr>
            <p:ph type="body" sz="quarter" idx="11"/>
          </p:nvPr>
        </p:nvSpPr>
        <p:spPr/>
        <p:txBody>
          <a:bodyPr/>
          <a:lstStyle/>
          <a:p>
            <a:r>
              <a:rPr lang="en-US" dirty="0"/>
              <a:t>&gt; knife bootstrap --help</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209</a:t>
            </a:fld>
            <a:endParaRPr lang="en-US" dirty="0"/>
          </a:p>
        </p:txBody>
      </p:sp>
    </p:spTree>
    <p:extLst>
      <p:ext uri="{BB962C8B-B14F-4D97-AF65-F5344CB8AC3E}">
        <p14:creationId xmlns:p14="http://schemas.microsoft.com/office/powerpoint/2010/main" val="95147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a:t>A resource is a statement of configuration policy. </a:t>
            </a:r>
          </a:p>
          <a:p>
            <a:endParaRPr lang="en-US" dirty="0"/>
          </a:p>
          <a:p>
            <a:r>
              <a:rPr lang="en-US" dirty="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https://docs.chef.io/resources.html</a:t>
            </a:r>
            <a:endParaRPr lang="en-US" sz="3200"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889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a:t>
            </a:r>
            <a:r>
              <a:rPr lang="en-US" sz="2200" dirty="0" smtClean="0"/>
              <a:t>web1</a:t>
            </a:r>
            <a:endParaRPr lang="en-US" sz="2200" dirty="0"/>
          </a:p>
          <a:p>
            <a:r>
              <a:rPr lang="en-US" sz="2200" dirty="0"/>
              <a:t>Creating new node for </a:t>
            </a:r>
            <a:r>
              <a:rPr lang="en-US" sz="2200" dirty="0" smtClean="0"/>
              <a:t>web1</a:t>
            </a:r>
            <a:endParaRPr lang="en-US" sz="2200" dirty="0"/>
          </a:p>
          <a:p>
            <a:endParaRPr lang="en-US" sz="2200" dirty="0"/>
          </a:p>
          <a:p>
            <a:r>
              <a:rPr lang="en-US" sz="2200" dirty="0"/>
              <a:t>Waiting for remote response before bootstrap.34.228.41.102 .</a:t>
            </a:r>
          </a:p>
          <a:p>
            <a:r>
              <a:rPr lang="en-US" sz="2200" dirty="0"/>
              <a:t>34.228.41.102 Response received.</a:t>
            </a:r>
          </a:p>
          <a:p>
            <a:r>
              <a:rPr lang="en-US" sz="2200" dirty="0"/>
              <a:t>Remote node responded after 0.02 minutes.</a:t>
            </a:r>
          </a:p>
          <a:p>
            <a:r>
              <a:rPr lang="en-US" sz="2200" dirty="0"/>
              <a:t>Bootstrapping Chef on 34.228.41.102</a:t>
            </a:r>
          </a:p>
          <a:p>
            <a:r>
              <a:rPr lang="en-US" sz="2200" dirty="0"/>
              <a:t>34.228.41.102 Rendering "C:\Users\ADMINI~1\AppData\Local\Temp\bootstrap-4032-1505928424.bat" chunk 1</a:t>
            </a:r>
          </a:p>
          <a:p>
            <a:r>
              <a:rPr lang="en-US" sz="2200" dirty="0"/>
              <a:t>34.228.41.102 Rendering "C:\Users\ADMINI~1\AppData\Local\Temp\bootstrap-4032-1505928424.bat" chunk 2</a:t>
            </a:r>
          </a:p>
          <a:p>
            <a:r>
              <a:rPr lang="en-US" sz="2200" dirty="0"/>
              <a:t>34.228.41.102 Rendering "C:\Users\ADMINI~1\AppData\Local\Temp\bootstrap-4032-1505928424.bat" chunk 3</a:t>
            </a:r>
          </a:p>
          <a:p>
            <a:r>
              <a:rPr lang="en-US" sz="2200" dirty="0"/>
              <a:t>…</a:t>
            </a:r>
          </a:p>
        </p:txBody>
      </p:sp>
      <p:sp>
        <p:nvSpPr>
          <p:cNvPr id="3" name="Title 2"/>
          <p:cNvSpPr>
            <a:spLocks noGrp="1"/>
          </p:cNvSpPr>
          <p:nvPr>
            <p:ph type="title"/>
          </p:nvPr>
        </p:nvSpPr>
        <p:spPr/>
        <p:txBody>
          <a:bodyPr>
            <a:normAutofit/>
          </a:bodyPr>
          <a:lstStyle/>
          <a:p>
            <a:r>
              <a:rPr lang="fi-FI" dirty="0"/>
              <a:t>GL: </a:t>
            </a:r>
            <a:r>
              <a:rPr lang="en-US" dirty="0"/>
              <a:t>Bootstrap Your Node</a:t>
            </a:r>
          </a:p>
        </p:txBody>
      </p:sp>
      <p:sp>
        <p:nvSpPr>
          <p:cNvPr id="4" name="Text Placeholder 3"/>
          <p:cNvSpPr>
            <a:spLocks noGrp="1"/>
          </p:cNvSpPr>
          <p:nvPr>
            <p:ph type="body" sz="quarter" idx="11"/>
          </p:nvPr>
        </p:nvSpPr>
        <p:spPr/>
        <p:txBody>
          <a:bodyPr/>
          <a:lstStyle/>
          <a:p>
            <a:r>
              <a:rPr lang="en-US" sz="3200" dirty="0"/>
              <a:t>&gt; knife bootstrap windows </a:t>
            </a:r>
            <a:r>
              <a:rPr lang="en-US" sz="3200" dirty="0" err="1"/>
              <a:t>winrm</a:t>
            </a:r>
            <a:r>
              <a:rPr lang="en-US" sz="3200" dirty="0"/>
              <a:t> IP -x USER -P PWD -N </a:t>
            </a:r>
            <a:r>
              <a:rPr lang="en-US" sz="3200" dirty="0" smtClean="0"/>
              <a:t>web1</a:t>
            </a:r>
            <a:endParaRPr lang="en-US" sz="3200"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210</a:t>
            </a:fld>
            <a:endParaRPr lang="en-US" dirty="0"/>
          </a:p>
        </p:txBody>
      </p:sp>
      <p:cxnSp>
        <p:nvCxnSpPr>
          <p:cNvPr id="7" name="Straight Arrow Connector 6"/>
          <p:cNvCxnSpPr/>
          <p:nvPr/>
        </p:nvCxnSpPr>
        <p:spPr>
          <a:xfrm flipV="1">
            <a:off x="5481854" y="1948918"/>
            <a:ext cx="3565893" cy="1143306"/>
          </a:xfrm>
          <a:prstGeom prst="straightConnector1">
            <a:avLst/>
          </a:prstGeom>
          <a:ln w="63500">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3067500" y="3092224"/>
            <a:ext cx="4234070" cy="1194679"/>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Fully Qualified Domain Name or IP</a:t>
            </a:r>
            <a:endParaRPr lang="en-US" sz="2400" b="1" dirty="0">
              <a:gradFill>
                <a:gsLst>
                  <a:gs pos="0">
                    <a:srgbClr val="FFFFFF"/>
                  </a:gs>
                  <a:gs pos="100000">
                    <a:srgbClr val="FFFFFF"/>
                  </a:gs>
                </a:gsLst>
                <a:lin ang="5400000" scaled="0"/>
              </a:gradFill>
            </a:endParaRPr>
          </a:p>
        </p:txBody>
      </p:sp>
      <p:cxnSp>
        <p:nvCxnSpPr>
          <p:cNvPr id="9" name="Straight Arrow Connector 8"/>
          <p:cNvCxnSpPr>
            <a:stCxn id="13" idx="0"/>
          </p:cNvCxnSpPr>
          <p:nvPr/>
        </p:nvCxnSpPr>
        <p:spPr>
          <a:xfrm flipV="1">
            <a:off x="8841301" y="2040170"/>
            <a:ext cx="1912880" cy="1623321"/>
          </a:xfrm>
          <a:prstGeom prst="straightConnector1">
            <a:avLst/>
          </a:prstGeom>
          <a:ln w="63500">
            <a:solidFill>
              <a:schemeClr val="accent1"/>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H="1" flipV="1">
            <a:off x="12704513" y="1884780"/>
            <a:ext cx="7715" cy="1755908"/>
          </a:xfrm>
          <a:prstGeom prst="straightConnector1">
            <a:avLst/>
          </a:prstGeom>
          <a:ln w="63500">
            <a:solidFill>
              <a:schemeClr val="accent5"/>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flipV="1">
            <a:off x="14754113" y="1948918"/>
            <a:ext cx="1" cy="1691770"/>
          </a:xfrm>
          <a:prstGeom prst="straightConnector1">
            <a:avLst/>
          </a:prstGeom>
          <a:ln w="63500">
            <a:solidFill>
              <a:srgbClr val="7030A0"/>
            </a:solidFill>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7741251" y="3663491"/>
            <a:ext cx="2200099" cy="7292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user name</a:t>
            </a:r>
            <a:endParaRPr lang="en-US" sz="2400" b="1" dirty="0">
              <a:gradFill>
                <a:gsLst>
                  <a:gs pos="0">
                    <a:srgbClr val="FFFFFF"/>
                  </a:gs>
                  <a:gs pos="100000">
                    <a:srgbClr val="FFFFFF"/>
                  </a:gs>
                </a:gsLst>
                <a:lin ang="5400000" scaled="0"/>
              </a:gradFill>
            </a:endParaRPr>
          </a:p>
        </p:txBody>
      </p:sp>
      <p:sp>
        <p:nvSpPr>
          <p:cNvPr id="14" name="Rectangle 13"/>
          <p:cNvSpPr/>
          <p:nvPr/>
        </p:nvSpPr>
        <p:spPr bwMode="auto">
          <a:xfrm>
            <a:off x="10998079" y="3506835"/>
            <a:ext cx="2200099" cy="927269"/>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password</a:t>
            </a:r>
            <a:endParaRPr lang="en-US" sz="2400" b="1" dirty="0">
              <a:gradFill>
                <a:gsLst>
                  <a:gs pos="0">
                    <a:srgbClr val="FFFFFF"/>
                  </a:gs>
                  <a:gs pos="100000">
                    <a:srgbClr val="FFFFFF"/>
                  </a:gs>
                </a:gsLst>
                <a:lin ang="5400000" scaled="0"/>
              </a:gradFill>
            </a:endParaRPr>
          </a:p>
        </p:txBody>
      </p:sp>
      <p:sp>
        <p:nvSpPr>
          <p:cNvPr id="16" name="Rectangle 15"/>
          <p:cNvSpPr/>
          <p:nvPr/>
        </p:nvSpPr>
        <p:spPr bwMode="auto">
          <a:xfrm>
            <a:off x="13654064" y="3640688"/>
            <a:ext cx="2200099" cy="729278"/>
          </a:xfrm>
          <a:prstGeom prst="rect">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node name</a:t>
            </a:r>
            <a:endParaRPr lang="en-US" sz="24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999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smtClean="0"/>
              <a:t>web1</a:t>
            </a:r>
            <a:endParaRPr lang="en-US" dirty="0"/>
          </a:p>
        </p:txBody>
      </p:sp>
      <p:sp>
        <p:nvSpPr>
          <p:cNvPr id="3" name="Title 2"/>
          <p:cNvSpPr>
            <a:spLocks noGrp="1"/>
          </p:cNvSpPr>
          <p:nvPr>
            <p:ph type="title"/>
          </p:nvPr>
        </p:nvSpPr>
        <p:spPr/>
        <p:txBody>
          <a:bodyPr/>
          <a:lstStyle/>
          <a:p>
            <a:r>
              <a:rPr lang="fi-FI" dirty="0"/>
              <a:t>GL: </a:t>
            </a:r>
            <a:r>
              <a:rPr lang="en-US" dirty="0"/>
              <a:t>Run 'knife node list' Again </a:t>
            </a:r>
          </a:p>
        </p:txBody>
      </p:sp>
      <p:sp>
        <p:nvSpPr>
          <p:cNvPr id="4" name="Text Placeholder 3"/>
          <p:cNvSpPr>
            <a:spLocks noGrp="1"/>
          </p:cNvSpPr>
          <p:nvPr>
            <p:ph type="body" sz="quarter" idx="11"/>
          </p:nvPr>
        </p:nvSpPr>
        <p:spPr/>
        <p:txBody>
          <a:bodyPr/>
          <a:lstStyle/>
          <a:p>
            <a:r>
              <a:rPr lang="en-US" dirty="0"/>
              <a:t>&gt; knife node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211</a:t>
            </a:fld>
            <a:endParaRPr lang="en-US" dirty="0"/>
          </a:p>
        </p:txBody>
      </p:sp>
    </p:spTree>
    <p:extLst>
      <p:ext uri="{BB962C8B-B14F-4D97-AF65-F5344CB8AC3E}">
        <p14:creationId xmlns:p14="http://schemas.microsoft.com/office/powerpoint/2010/main" val="143848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a:t>
            </a:r>
            <a:r>
              <a:rPr lang="en-US" dirty="0" smtClean="0"/>
              <a:t>web1</a:t>
            </a:r>
            <a:endParaRPr lang="en-US" dirty="0"/>
          </a:p>
          <a:p>
            <a:r>
              <a:rPr lang="en-US" dirty="0"/>
              <a:t>Environment: _default</a:t>
            </a:r>
          </a:p>
          <a:p>
            <a:r>
              <a:rPr lang="en-US" dirty="0"/>
              <a:t>FQDN:        WIN-DQFQCUFHDCP.ec2.internal</a:t>
            </a:r>
          </a:p>
          <a:p>
            <a:r>
              <a:rPr lang="en-US" dirty="0"/>
              <a:t>IP:          34.228.41.102</a:t>
            </a:r>
          </a:p>
          <a:p>
            <a:r>
              <a:rPr lang="en-US" dirty="0"/>
              <a:t>Run List:</a:t>
            </a:r>
          </a:p>
          <a:p>
            <a:r>
              <a:rPr lang="en-US" dirty="0"/>
              <a:t>Roles:</a:t>
            </a:r>
          </a:p>
          <a:p>
            <a:r>
              <a:rPr lang="en-US" dirty="0"/>
              <a:t>Recipes:</a:t>
            </a:r>
          </a:p>
          <a:p>
            <a:r>
              <a:rPr lang="en-US" dirty="0"/>
              <a:t>Platform:    windows 6.3.9600</a:t>
            </a:r>
          </a:p>
          <a:p>
            <a:r>
              <a:rPr lang="en-US" dirty="0"/>
              <a:t>Tags:</a:t>
            </a:r>
          </a:p>
        </p:txBody>
      </p:sp>
      <p:sp>
        <p:nvSpPr>
          <p:cNvPr id="3" name="Title 2"/>
          <p:cNvSpPr>
            <a:spLocks noGrp="1"/>
          </p:cNvSpPr>
          <p:nvPr>
            <p:ph type="title"/>
          </p:nvPr>
        </p:nvSpPr>
        <p:spPr/>
        <p:txBody>
          <a:bodyPr>
            <a:normAutofit fontScale="90000"/>
          </a:bodyPr>
          <a:lstStyle/>
          <a:p>
            <a:r>
              <a:rPr lang="fi-FI" dirty="0"/>
              <a:t>GL: </a:t>
            </a:r>
            <a:r>
              <a:rPr lang="en-US" dirty="0"/>
              <a:t>View More Information About Your Node </a:t>
            </a:r>
          </a:p>
        </p:txBody>
      </p:sp>
      <p:sp>
        <p:nvSpPr>
          <p:cNvPr id="4" name="Text Placeholder 3"/>
          <p:cNvSpPr>
            <a:spLocks noGrp="1"/>
          </p:cNvSpPr>
          <p:nvPr>
            <p:ph type="body" sz="quarter" idx="11"/>
          </p:nvPr>
        </p:nvSpPr>
        <p:spPr/>
        <p:txBody>
          <a:bodyPr/>
          <a:lstStyle/>
          <a:p>
            <a:r>
              <a:rPr lang="en-US" dirty="0"/>
              <a:t>&gt; knife node show </a:t>
            </a:r>
            <a:r>
              <a:rPr lang="en-US" dirty="0" smtClean="0"/>
              <a:t>web1</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212</a:t>
            </a:fld>
            <a:endParaRPr lang="en-US" dirty="0"/>
          </a:p>
        </p:txBody>
      </p:sp>
    </p:spTree>
    <p:extLst>
      <p:ext uri="{BB962C8B-B14F-4D97-AF65-F5344CB8AC3E}">
        <p14:creationId xmlns:p14="http://schemas.microsoft.com/office/powerpoint/2010/main" val="330176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web1:</a:t>
            </a:r>
            <a:endParaRPr lang="en-US" dirty="0"/>
          </a:p>
          <a:p>
            <a:r>
              <a:rPr lang="en-US" dirty="0"/>
              <a:t>  </a:t>
            </a:r>
            <a:r>
              <a:rPr lang="en-US" dirty="0" err="1"/>
              <a:t>run_list</a:t>
            </a:r>
            <a:r>
              <a:rPr lang="en-US" dirty="0"/>
              <a:t>: recipe[</a:t>
            </a:r>
            <a:r>
              <a:rPr lang="en-US" dirty="0" err="1"/>
              <a:t>myiis</a:t>
            </a:r>
            <a:r>
              <a:rPr lang="en-US" dirty="0"/>
              <a:t>]</a:t>
            </a:r>
          </a:p>
        </p:txBody>
      </p:sp>
      <p:sp>
        <p:nvSpPr>
          <p:cNvPr id="3" name="Title 2"/>
          <p:cNvSpPr>
            <a:spLocks noGrp="1"/>
          </p:cNvSpPr>
          <p:nvPr>
            <p:ph type="title"/>
          </p:nvPr>
        </p:nvSpPr>
        <p:spPr/>
        <p:txBody>
          <a:bodyPr/>
          <a:lstStyle/>
          <a:p>
            <a:r>
              <a:rPr lang="fi-FI" dirty="0"/>
              <a:t>GL: </a:t>
            </a:r>
            <a:r>
              <a:rPr lang="en-US" dirty="0"/>
              <a:t>Add a Recipe to a Run List</a:t>
            </a:r>
          </a:p>
        </p:txBody>
      </p:sp>
      <p:sp>
        <p:nvSpPr>
          <p:cNvPr id="4" name="Text Placeholder 3"/>
          <p:cNvSpPr>
            <a:spLocks noGrp="1"/>
          </p:cNvSpPr>
          <p:nvPr>
            <p:ph type="body" sz="quarter" idx="11"/>
          </p:nvPr>
        </p:nvSpPr>
        <p:spPr/>
        <p:txBody>
          <a:bodyPr/>
          <a:lstStyle/>
          <a:p>
            <a:r>
              <a:rPr lang="en-US" dirty="0"/>
              <a:t>&gt; knife node </a:t>
            </a:r>
            <a:r>
              <a:rPr lang="en-US" dirty="0" err="1"/>
              <a:t>run_list</a:t>
            </a:r>
            <a:r>
              <a:rPr lang="en-US" dirty="0"/>
              <a:t> add </a:t>
            </a:r>
            <a:r>
              <a:rPr lang="en-US" dirty="0" smtClean="0"/>
              <a:t>web1 "</a:t>
            </a:r>
            <a:r>
              <a:rPr lang="en-US" dirty="0"/>
              <a:t>recipe[</a:t>
            </a:r>
            <a:r>
              <a:rPr lang="en-US" dirty="0" err="1"/>
              <a:t>myiis</a:t>
            </a:r>
            <a:r>
              <a:rPr lang="en-US" dirty="0"/>
              <a: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213</a:t>
            </a:fld>
            <a:endParaRPr lang="en-US" dirty="0"/>
          </a:p>
        </p:txBody>
      </p:sp>
    </p:spTree>
    <p:extLst>
      <p:ext uri="{BB962C8B-B14F-4D97-AF65-F5344CB8AC3E}">
        <p14:creationId xmlns:p14="http://schemas.microsoft.com/office/powerpoint/2010/main" val="127465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SzTx/>
              <a:defRPr/>
            </a:pPr>
            <a:r>
              <a:rPr lang="en-US" dirty="0"/>
              <a:t>Node Name:   </a:t>
            </a:r>
            <a:r>
              <a:rPr lang="en-US" dirty="0" smtClean="0"/>
              <a:t>web1</a:t>
            </a:r>
            <a:endParaRPr lang="en-US" dirty="0"/>
          </a:p>
          <a:p>
            <a:pPr>
              <a:buSzTx/>
              <a:defRPr/>
            </a:pPr>
            <a:r>
              <a:rPr lang="en-US" dirty="0"/>
              <a:t>Environment: _default</a:t>
            </a:r>
          </a:p>
          <a:p>
            <a:pPr>
              <a:buSzTx/>
              <a:defRPr/>
            </a:pPr>
            <a:r>
              <a:rPr lang="en-US" dirty="0"/>
              <a:t>FQDN:        WIN-DQFQCUFHDCP.ec2.internal</a:t>
            </a:r>
          </a:p>
          <a:p>
            <a:pPr>
              <a:buSzTx/>
              <a:defRPr/>
            </a:pPr>
            <a:r>
              <a:rPr lang="en-US" dirty="0"/>
              <a:t>IP:          34.228.41.102</a:t>
            </a:r>
          </a:p>
          <a:p>
            <a:pPr>
              <a:buSzTx/>
              <a:defRPr/>
            </a:pPr>
            <a:r>
              <a:rPr lang="en-US" dirty="0"/>
              <a:t>Run List:    recipe[</a:t>
            </a:r>
            <a:r>
              <a:rPr lang="en-US" dirty="0" err="1"/>
              <a:t>myiis</a:t>
            </a:r>
            <a:r>
              <a:rPr lang="en-US" dirty="0"/>
              <a:t>]</a:t>
            </a:r>
          </a:p>
          <a:p>
            <a:pPr>
              <a:buSzTx/>
              <a:defRPr/>
            </a:pPr>
            <a:r>
              <a:rPr lang="en-US" dirty="0"/>
              <a:t>Roles:</a:t>
            </a:r>
          </a:p>
          <a:p>
            <a:pPr>
              <a:buSzTx/>
              <a:defRPr/>
            </a:pPr>
            <a:r>
              <a:rPr lang="en-US" dirty="0"/>
              <a:t>Recipes:</a:t>
            </a:r>
          </a:p>
          <a:p>
            <a:pPr>
              <a:buSzTx/>
              <a:defRPr/>
            </a:pPr>
            <a:r>
              <a:rPr lang="en-US" dirty="0"/>
              <a:t>Platform:    windows 6.3.9600</a:t>
            </a:r>
          </a:p>
          <a:p>
            <a:pPr>
              <a:buSzTx/>
              <a:defRPr/>
            </a:pPr>
            <a:r>
              <a:rPr lang="en-US" dirty="0"/>
              <a:t>Tags:</a:t>
            </a:r>
          </a:p>
        </p:txBody>
      </p:sp>
      <p:sp>
        <p:nvSpPr>
          <p:cNvPr id="3" name="Title 2"/>
          <p:cNvSpPr>
            <a:spLocks noGrp="1"/>
          </p:cNvSpPr>
          <p:nvPr>
            <p:ph type="title"/>
          </p:nvPr>
        </p:nvSpPr>
        <p:spPr/>
        <p:txBody>
          <a:bodyPr/>
          <a:lstStyle/>
          <a:p>
            <a:r>
              <a:rPr lang="en-US" dirty="0"/>
              <a:t>GL: Verify the New Node</a:t>
            </a:r>
          </a:p>
        </p:txBody>
      </p:sp>
      <p:sp>
        <p:nvSpPr>
          <p:cNvPr id="4" name="Text Placeholder 3"/>
          <p:cNvSpPr>
            <a:spLocks noGrp="1"/>
          </p:cNvSpPr>
          <p:nvPr>
            <p:ph type="body" sz="quarter" idx="11"/>
          </p:nvPr>
        </p:nvSpPr>
        <p:spPr>
          <a:xfrm>
            <a:off x="1121104" y="1367629"/>
            <a:ext cx="14422528" cy="729785"/>
          </a:xfrm>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web1</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214</a:t>
            </a:fld>
            <a:endParaRPr lang="en-US" dirty="0"/>
          </a:p>
        </p:txBody>
      </p:sp>
    </p:spTree>
    <p:extLst>
      <p:ext uri="{BB962C8B-B14F-4D97-AF65-F5344CB8AC3E}">
        <p14:creationId xmlns:p14="http://schemas.microsoft.com/office/powerpoint/2010/main" val="337739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t>34.228.41.102 Starting Chef Client, version 13.4.24</a:t>
            </a:r>
          </a:p>
          <a:p>
            <a:r>
              <a:rPr lang="en-US" sz="2200" dirty="0"/>
              <a:t>34.228.41.102</a:t>
            </a:r>
          </a:p>
          <a:p>
            <a:r>
              <a:rPr lang="en-US" sz="2200" dirty="0"/>
              <a:t>34.228.41.102 [2018-08-20T17:37:02+00:00] INFO: *** Chef 13.4.24 ***</a:t>
            </a:r>
          </a:p>
          <a:p>
            <a:r>
              <a:rPr lang="en-US" sz="2200" dirty="0"/>
              <a:t>34.228.41.102 [2018-09-20T17:37:02+00:00] INFO: Platform: x64-mingw32</a:t>
            </a:r>
          </a:p>
          <a:p>
            <a:r>
              <a:rPr lang="en-US" sz="2200" dirty="0"/>
              <a:t>34.228.41.102 [2018-09-20T17:37:02+00:00] INFO: Chef-client </a:t>
            </a:r>
            <a:r>
              <a:rPr lang="en-US" sz="2200" dirty="0" err="1"/>
              <a:t>pid</a:t>
            </a:r>
            <a:r>
              <a:rPr lang="en-US" sz="2200" dirty="0"/>
              <a:t>: 500</a:t>
            </a:r>
          </a:p>
          <a:p>
            <a:r>
              <a:rPr lang="en-US" sz="2200" dirty="0"/>
              <a:t>34.228.41.102 [2018-09-20T17:37:02+00:00] INFO: The plugin path C:\chef\ohai\plugins does not exist. Skipping...</a:t>
            </a:r>
          </a:p>
          <a:p>
            <a:r>
              <a:rPr lang="en-US" sz="2200" dirty="0"/>
              <a:t>34.228.41.102 [2018-09-20T17:37:05+00:00] INFO: Run List is [recipe[</a:t>
            </a:r>
            <a:r>
              <a:rPr lang="en-US" sz="2200" dirty="0" err="1"/>
              <a:t>myiis</a:t>
            </a:r>
            <a:r>
              <a:rPr lang="en-US" sz="2200" dirty="0"/>
              <a:t>]]</a:t>
            </a:r>
          </a:p>
          <a:p>
            <a:r>
              <a:rPr lang="en-US" sz="2200" dirty="0"/>
              <a:t>34.228.41.102 [2018-09-20T17:37:05+00:00] INFO: Run List expands to [</a:t>
            </a:r>
            <a:r>
              <a:rPr lang="en-US" sz="2200" dirty="0" err="1"/>
              <a:t>myiis</a:t>
            </a:r>
            <a:r>
              <a:rPr lang="en-US" sz="2200" dirty="0"/>
              <a:t>]</a:t>
            </a:r>
          </a:p>
          <a:p>
            <a:r>
              <a:rPr lang="en-US" sz="2200" dirty="0"/>
              <a:t>34.228.41.102 [2018-09-20T17:37:05+00:00] INFO: Starting Chef Run for </a:t>
            </a:r>
            <a:r>
              <a:rPr lang="en-US" sz="2200" dirty="0" smtClean="0"/>
              <a:t>web1 </a:t>
            </a:r>
            <a:endParaRPr lang="en-US" sz="2200" dirty="0"/>
          </a:p>
          <a:p>
            <a:r>
              <a:rPr lang="en-US" sz="2200" dirty="0"/>
              <a:t>…</a:t>
            </a:r>
          </a:p>
          <a:p>
            <a:r>
              <a:rPr lang="en-US" sz="2200" dirty="0"/>
              <a:t>34.228.41.102 Chef Client finished, 2/4 resources updated in 39 seconds</a:t>
            </a:r>
          </a:p>
          <a:p>
            <a:r>
              <a:rPr lang="en-US" sz="2200" dirty="0"/>
              <a:t>34.228.41.102 [2018-09-20T17:37:41+00:00] INFO: Sending resource update report (run-id: a0a2aa9a-cf6d-4b94-8e18-954f28c99428)</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GL: Converge </a:t>
            </a:r>
            <a:r>
              <a:rPr lang="en-US" dirty="0" smtClean="0"/>
              <a:t>web1</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2800" dirty="0"/>
              <a:t>&gt; knife </a:t>
            </a:r>
            <a:r>
              <a:rPr lang="en-US" sz="2800" dirty="0" err="1"/>
              <a:t>winrm</a:t>
            </a:r>
            <a:r>
              <a:rPr lang="en-US" sz="2800" dirty="0"/>
              <a:t> IP -m -x USER -P PWD "chef-client"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215</a:t>
            </a:fld>
            <a:endParaRPr lang="en-US" dirty="0"/>
          </a:p>
        </p:txBody>
      </p:sp>
    </p:spTree>
    <p:extLst>
      <p:ext uri="{BB962C8B-B14F-4D97-AF65-F5344CB8AC3E}">
        <p14:creationId xmlns:p14="http://schemas.microsoft.com/office/powerpoint/2010/main" val="286956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216</a:t>
            </a:fld>
            <a:endParaRPr lang="en-US" dirty="0"/>
          </a:p>
        </p:txBody>
      </p:sp>
      <p:sp>
        <p:nvSpPr>
          <p:cNvPr id="5" name="Title 2"/>
          <p:cNvSpPr>
            <a:spLocks noGrp="1"/>
          </p:cNvSpPr>
          <p:nvPr>
            <p:ph type="title"/>
          </p:nvPr>
        </p:nvSpPr>
        <p:spPr>
          <a:xfrm>
            <a:off x="609600" y="270933"/>
            <a:ext cx="14935200" cy="827577"/>
          </a:xfrm>
        </p:spPr>
        <p:txBody>
          <a:bodyPr/>
          <a:lstStyle/>
          <a:p>
            <a:r>
              <a:rPr lang="en-US" dirty="0"/>
              <a:t>Verify </a:t>
            </a:r>
            <a:r>
              <a:rPr lang="en-US" dirty="0" smtClean="0"/>
              <a:t>web1 Serves </a:t>
            </a:r>
            <a:r>
              <a:rPr lang="en-US" dirty="0"/>
              <a:t>the Page</a:t>
            </a:r>
          </a:p>
        </p:txBody>
      </p:sp>
      <p:pic>
        <p:nvPicPr>
          <p:cNvPr id="7" name="Picture 6">
            <a:extLst>
              <a:ext uri="{FF2B5EF4-FFF2-40B4-BE49-F238E27FC236}">
                <a16:creationId xmlns="" xmlns:a16="http://schemas.microsoft.com/office/drawing/2014/main" id="{4B1877AF-9CCC-4FEB-B6CE-6B15C968E553}"/>
              </a:ext>
            </a:extLst>
          </p:cNvPr>
          <p:cNvPicPr>
            <a:picLocks noChangeAspect="1"/>
          </p:cNvPicPr>
          <p:nvPr/>
        </p:nvPicPr>
        <p:blipFill>
          <a:blip r:embed="rId3"/>
          <a:stretch>
            <a:fillRect/>
          </a:stretch>
        </p:blipFill>
        <p:spPr>
          <a:xfrm>
            <a:off x="3669003" y="1847851"/>
            <a:ext cx="8917995" cy="5891806"/>
          </a:xfrm>
          <a:prstGeom prst="rect">
            <a:avLst/>
          </a:prstGeom>
          <a:ln>
            <a:solidFill>
              <a:schemeClr val="accent1"/>
            </a:solidFill>
          </a:ln>
        </p:spPr>
      </p:pic>
      <p:sp>
        <p:nvSpPr>
          <p:cNvPr id="2" name="Rectangle 1"/>
          <p:cNvSpPr/>
          <p:nvPr/>
        </p:nvSpPr>
        <p:spPr bwMode="auto">
          <a:xfrm>
            <a:off x="3747781" y="5370864"/>
            <a:ext cx="2186206" cy="457981"/>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37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Setting </a:t>
            </a:r>
            <a:r>
              <a:rPr lang="en-US" dirty="0" err="1"/>
              <a:t>r</a:t>
            </a:r>
            <a:r>
              <a:rPr lang="en-US"/>
              <a:t>un_list</a:t>
            </a:r>
            <a:r>
              <a:rPr lang="en-US" dirty="0"/>
              <a:t> at Bootstrap</a:t>
            </a:r>
          </a:p>
        </p:txBody>
      </p:sp>
      <p:sp>
        <p:nvSpPr>
          <p:cNvPr id="3" name="Subtitle 2"/>
          <p:cNvSpPr>
            <a:spLocks noGrp="1"/>
          </p:cNvSpPr>
          <p:nvPr>
            <p:ph type="subTitle" idx="1"/>
          </p:nvPr>
        </p:nvSpPr>
        <p:spPr>
          <a:xfrm>
            <a:off x="1691640" y="3505072"/>
            <a:ext cx="14356080" cy="1547376"/>
          </a:xfrm>
        </p:spPr>
        <p:txBody>
          <a:bodyPr/>
          <a:lstStyle/>
          <a:p>
            <a:r>
              <a:rPr lang="en-US"/>
              <a:t>Alternatively we could have set the </a:t>
            </a:r>
            <a:r>
              <a:rPr lang="en-US" dirty="0" err="1"/>
              <a:t>run_list</a:t>
            </a:r>
            <a:r>
              <a:rPr lang="en-US" dirty="0"/>
              <a:t> during the bootstrap process by adding </a:t>
            </a:r>
            <a:r>
              <a:rPr lang="en-US" b="1" dirty="0">
                <a:latin typeface="Courier New" charset="0"/>
                <a:ea typeface="Courier New" charset="0"/>
                <a:cs typeface="Courier New" charset="0"/>
              </a:rPr>
              <a:t>-r "recipe[</a:t>
            </a:r>
            <a:r>
              <a:rPr lang="en-US" b="1" dirty="0" err="1">
                <a:latin typeface="Courier New" charset="0"/>
                <a:ea typeface="Courier New" charset="0"/>
                <a:cs typeface="Courier New" charset="0"/>
              </a:rPr>
              <a:t>myiis</a:t>
            </a:r>
            <a:r>
              <a:rPr lang="en-US" b="1" dirty="0">
                <a:latin typeface="Courier New" charset="0"/>
                <a:ea typeface="Courier New" charset="0"/>
                <a:cs typeface="Courier New" charset="0"/>
              </a:rPr>
              <a:t>]"</a:t>
            </a:r>
            <a:r>
              <a:rPr lang="en-US" dirty="0"/>
              <a:t>.</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217</a:t>
            </a:fld>
            <a:endParaRPr lang="en-US" dirty="0"/>
          </a:p>
        </p:txBody>
      </p:sp>
      <p:sp>
        <p:nvSpPr>
          <p:cNvPr id="6" name="Rectangle 5"/>
          <p:cNvSpPr/>
          <p:nvPr/>
        </p:nvSpPr>
        <p:spPr>
          <a:xfrm>
            <a:off x="1691640" y="5427363"/>
            <a:ext cx="14092646" cy="755723"/>
          </a:xfrm>
          <a:prstGeom prst="rect">
            <a:avLst/>
          </a:prstGeom>
          <a:solidFill>
            <a:schemeClr val="tx2"/>
          </a:solidFill>
        </p:spPr>
        <p:txBody>
          <a:bodyPr wrap="square" anchor="ctr">
            <a:noAutofit/>
          </a:bodyPr>
          <a:lstStyle/>
          <a:p>
            <a:r>
              <a:rPr lang="en-US" b="1" dirty="0">
                <a:solidFill>
                  <a:schemeClr val="bg1"/>
                </a:solidFill>
                <a:latin typeface="Courier New" panose="02070309020205020404" pitchFamily="49" charset="0"/>
                <a:cs typeface="Courier New" panose="02070309020205020404" pitchFamily="49" charset="0"/>
              </a:rPr>
              <a:t>knife bootstrap windows </a:t>
            </a:r>
            <a:r>
              <a:rPr lang="en-US" b="1" dirty="0" err="1">
                <a:solidFill>
                  <a:schemeClr val="bg1"/>
                </a:solidFill>
                <a:latin typeface="Courier New" panose="02070309020205020404" pitchFamily="49" charset="0"/>
                <a:cs typeface="Courier New" panose="02070309020205020404" pitchFamily="49" charset="0"/>
              </a:rPr>
              <a:t>winrm</a:t>
            </a:r>
            <a:r>
              <a:rPr lang="en-US" b="1" dirty="0">
                <a:solidFill>
                  <a:schemeClr val="bg1"/>
                </a:solidFill>
                <a:latin typeface="Courier New" panose="02070309020205020404" pitchFamily="49" charset="0"/>
                <a:cs typeface="Courier New" panose="02070309020205020404" pitchFamily="49" charset="0"/>
              </a:rPr>
              <a:t> IP -x USER -P PWD -N </a:t>
            </a:r>
            <a:r>
              <a:rPr lang="en-US" b="1" dirty="0" smtClean="0">
                <a:solidFill>
                  <a:schemeClr val="bg1"/>
                </a:solidFill>
                <a:latin typeface="Courier New" panose="02070309020205020404" pitchFamily="49" charset="0"/>
                <a:cs typeface="Courier New" panose="02070309020205020404" pitchFamily="49" charset="0"/>
              </a:rPr>
              <a:t>web1 -</a:t>
            </a:r>
            <a:r>
              <a:rPr lang="en-US" b="1" dirty="0">
                <a:solidFill>
                  <a:schemeClr val="bg1"/>
                </a:solidFill>
                <a:latin typeface="Courier New" panose="02070309020205020404" pitchFamily="49" charset="0"/>
                <a:cs typeface="Courier New" panose="02070309020205020404" pitchFamily="49" charset="0"/>
              </a:rPr>
              <a:t>r "recipe[</a:t>
            </a:r>
            <a:r>
              <a:rPr lang="en-US" b="1" dirty="0" err="1">
                <a:solidFill>
                  <a:schemeClr val="bg1"/>
                </a:solidFill>
                <a:latin typeface="Courier New" panose="02070309020205020404" pitchFamily="49" charset="0"/>
                <a:cs typeface="Courier New" panose="02070309020205020404" pitchFamily="49" charset="0"/>
              </a:rPr>
              <a:t>myiis</a:t>
            </a:r>
            <a:r>
              <a:rPr lang="en-US"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27994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Another Web Node</a:t>
            </a:r>
          </a:p>
        </p:txBody>
      </p:sp>
      <p:sp>
        <p:nvSpPr>
          <p:cNvPr id="3" name="Subtitle 2"/>
          <p:cNvSpPr>
            <a:spLocks noGrp="1"/>
          </p:cNvSpPr>
          <p:nvPr>
            <p:ph type="subTitle" idx="1"/>
          </p:nvPr>
        </p:nvSpPr>
        <p:spPr>
          <a:xfrm>
            <a:off x="3013753" y="3506118"/>
            <a:ext cx="11893094" cy="3346421"/>
          </a:xfrm>
        </p:spPr>
        <p:txBody>
          <a:bodyPr/>
          <a:lstStyle/>
          <a:p>
            <a:pPr marL="609585" indent="-609585">
              <a:lnSpc>
                <a:spcPct val="120000"/>
              </a:lnSpc>
              <a:buFont typeface="Wingdings" charset="2"/>
              <a:buChar char="q"/>
            </a:pPr>
            <a:r>
              <a:rPr lang="en-US" dirty="0"/>
              <a:t>Bootstrap a new node, setting the run list of the to include the web server cookbook using the `</a:t>
            </a:r>
            <a:r>
              <a:rPr lang="en-US" dirty="0">
                <a:latin typeface="Courier" charset="0"/>
                <a:ea typeface="Courier" charset="0"/>
                <a:cs typeface="Courier" charset="0"/>
              </a:rPr>
              <a:t>-r</a:t>
            </a:r>
            <a:r>
              <a:rPr lang="en-US" dirty="0"/>
              <a:t>` flag</a:t>
            </a:r>
          </a:p>
          <a:p>
            <a:pPr marL="609585" indent="-609585">
              <a:lnSpc>
                <a:spcPct val="120000"/>
              </a:lnSpc>
              <a:buFont typeface="Wingdings" charset="2"/>
              <a:buChar char="q"/>
            </a:pPr>
            <a:r>
              <a:rPr lang="en-US" dirty="0"/>
              <a:t>Verify that the node's web server is functional </a:t>
            </a:r>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218</a:t>
            </a:fld>
            <a:endParaRPr lang="en-US" dirty="0"/>
          </a:p>
        </p:txBody>
      </p:sp>
    </p:spTree>
    <p:extLst>
      <p:ext uri="{BB962C8B-B14F-4D97-AF65-F5344CB8AC3E}">
        <p14:creationId xmlns:p14="http://schemas.microsoft.com/office/powerpoint/2010/main" val="202695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17521"/>
            <a:ext cx="14545616" cy="4937760"/>
          </a:xfrm>
        </p:spPr>
        <p:txBody>
          <a:bodyPr/>
          <a:lstStyle/>
          <a:p>
            <a:r>
              <a:rPr lang="en-US" sz="2200" dirty="0"/>
              <a:t>Creating new client for </a:t>
            </a:r>
            <a:r>
              <a:rPr lang="en-US" sz="2200" dirty="0" smtClean="0"/>
              <a:t>web2</a:t>
            </a:r>
            <a:endParaRPr lang="en-US" sz="2200" dirty="0"/>
          </a:p>
          <a:p>
            <a:r>
              <a:rPr lang="en-US" sz="2200" dirty="0"/>
              <a:t>Creating new node for </a:t>
            </a:r>
            <a:r>
              <a:rPr lang="en-US" sz="2200" dirty="0" smtClean="0"/>
              <a:t>web2</a:t>
            </a:r>
            <a:endParaRPr lang="en-US" sz="2200" dirty="0"/>
          </a:p>
          <a:p>
            <a:r>
              <a:rPr lang="en-US" sz="2200" dirty="0"/>
              <a:t>Waiting for remote response before bootstrap.54.146.147.44 .</a:t>
            </a:r>
          </a:p>
          <a:p>
            <a:r>
              <a:rPr lang="en-US" sz="2200" dirty="0"/>
              <a:t>54.146.147.44 Response received.</a:t>
            </a:r>
          </a:p>
          <a:p>
            <a:r>
              <a:rPr lang="en-US" sz="2200" dirty="0"/>
              <a:t>Remote node responded after 0.02 minutes.</a:t>
            </a:r>
          </a:p>
          <a:p>
            <a:r>
              <a:rPr lang="en-US" sz="2200" dirty="0"/>
              <a:t>Bootstrapping Chef on 54.146.147.44</a:t>
            </a:r>
          </a:p>
          <a:p>
            <a:r>
              <a:rPr lang="en-US" sz="2200" dirty="0"/>
              <a:t>…</a:t>
            </a:r>
          </a:p>
          <a:p>
            <a:r>
              <a:rPr lang="en-US" sz="2200" dirty="0"/>
              <a:t>54.146.147.44 Running handlers complete</a:t>
            </a:r>
          </a:p>
          <a:p>
            <a:r>
              <a:rPr lang="en-US" sz="2200" dirty="0"/>
              <a:t>54.146.147.44 [2018-09-20T18:06:10+00:00] INFO: Report handlers complete</a:t>
            </a:r>
          </a:p>
          <a:p>
            <a:r>
              <a:rPr lang="en-US" sz="2200" dirty="0"/>
              <a:t>54.146.147.44 Chef Client finished, 2/4 resources updated in 01 minutes 02 seconds</a:t>
            </a:r>
          </a:p>
        </p:txBody>
      </p:sp>
      <p:sp>
        <p:nvSpPr>
          <p:cNvPr id="3" name="Title 2"/>
          <p:cNvSpPr>
            <a:spLocks noGrp="1"/>
          </p:cNvSpPr>
          <p:nvPr>
            <p:ph type="title"/>
          </p:nvPr>
        </p:nvSpPr>
        <p:spPr/>
        <p:txBody>
          <a:bodyPr/>
          <a:lstStyle/>
          <a:p>
            <a:r>
              <a:rPr lang="en-US" dirty="0"/>
              <a:t>Lab: Bootstrap the New Node</a:t>
            </a:r>
          </a:p>
        </p:txBody>
      </p:sp>
      <p:sp>
        <p:nvSpPr>
          <p:cNvPr id="4" name="Text Placeholder 3"/>
          <p:cNvSpPr>
            <a:spLocks noGrp="1"/>
          </p:cNvSpPr>
          <p:nvPr>
            <p:ph type="body" sz="quarter" idx="11"/>
          </p:nvPr>
        </p:nvSpPr>
        <p:spPr>
          <a:xfrm>
            <a:off x="1121103" y="1337149"/>
            <a:ext cx="14544441" cy="1131731"/>
          </a:xfrm>
        </p:spPr>
        <p:txBody>
          <a:bodyPr/>
          <a:lstStyle/>
          <a:p>
            <a:pPr marL="457200" indent="-457200" defTabSz="914400">
              <a:spcBef>
                <a:spcPts val="0"/>
              </a:spcBef>
              <a:buSzTx/>
            </a:pPr>
            <a:r>
              <a:rPr lang="en-US" sz="3000" dirty="0"/>
              <a:t>&gt; knife bootstrap windows </a:t>
            </a:r>
            <a:r>
              <a:rPr lang="en-US" sz="3000" dirty="0" err="1"/>
              <a:t>winrm</a:t>
            </a:r>
            <a:r>
              <a:rPr lang="en-US" sz="3000" dirty="0"/>
              <a:t> </a:t>
            </a:r>
            <a:r>
              <a:rPr lang="en-US" sz="3000" dirty="0" smtClean="0"/>
              <a:t>IP_OF_web2 </a:t>
            </a:r>
            <a:r>
              <a:rPr lang="en-US" sz="3000" dirty="0"/>
              <a:t>-x USER -P PWD  </a:t>
            </a:r>
            <a:r>
              <a:rPr lang="en-US" sz="3000" dirty="0" smtClean="0"/>
              <a:t/>
            </a:r>
            <a:br>
              <a:rPr lang="en-US" sz="3000" dirty="0" smtClean="0"/>
            </a:br>
            <a:r>
              <a:rPr lang="en-US" sz="3000" dirty="0" smtClean="0"/>
              <a:t> </a:t>
            </a:r>
            <a:r>
              <a:rPr lang="en-US" sz="3000" dirty="0"/>
              <a:t>-N </a:t>
            </a:r>
            <a:r>
              <a:rPr lang="en-US" sz="3000" dirty="0" smtClean="0"/>
              <a:t>web2 </a:t>
            </a:r>
            <a:r>
              <a:rPr lang="en-US" sz="3200" dirty="0" smtClean="0"/>
              <a:t>-</a:t>
            </a:r>
            <a:r>
              <a:rPr lang="en-US" sz="3200" dirty="0"/>
              <a:t>r "recipe[</a:t>
            </a:r>
            <a:r>
              <a:rPr lang="en-US" sz="3200" dirty="0" err="1"/>
              <a:t>myiis</a:t>
            </a:r>
            <a:r>
              <a:rPr lang="en-US" sz="3200" dirty="0"/>
              <a:t>]"</a:t>
            </a:r>
            <a:endParaRPr lang="en-US" sz="3000"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219</a:t>
            </a:fld>
            <a:endParaRPr lang="en-US" dirty="0"/>
          </a:p>
        </p:txBody>
      </p:sp>
    </p:spTree>
    <p:extLst>
      <p:ext uri="{BB962C8B-B14F-4D97-AF65-F5344CB8AC3E}">
        <p14:creationId xmlns:p14="http://schemas.microsoft.com/office/powerpoint/2010/main" val="189613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t> with </a:t>
            </a:r>
            <a:r>
              <a:rPr lang="en-US" sz="3200" b="1" dirty="0">
                <a:solidFill>
                  <a:schemeClr val="accent6"/>
                </a:solidFill>
              </a:rPr>
              <a:t>PROPERTIES</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3684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SzTx/>
              <a:defRPr/>
            </a:pPr>
            <a:r>
              <a:rPr lang="en-US" dirty="0"/>
              <a:t>Node Name:   </a:t>
            </a:r>
            <a:r>
              <a:rPr lang="en-US" dirty="0" smtClean="0"/>
              <a:t>web2</a:t>
            </a:r>
            <a:endParaRPr lang="en-US" dirty="0"/>
          </a:p>
          <a:p>
            <a:pPr>
              <a:buSzTx/>
              <a:defRPr/>
            </a:pPr>
            <a:r>
              <a:rPr lang="en-US" dirty="0"/>
              <a:t>Environment: _default</a:t>
            </a:r>
          </a:p>
          <a:p>
            <a:pPr>
              <a:buSzTx/>
              <a:defRPr/>
            </a:pPr>
            <a:r>
              <a:rPr lang="en-US" dirty="0"/>
              <a:t>FQDN:        WIN-DQFQCUFHDCP.ec2.internal</a:t>
            </a:r>
          </a:p>
          <a:p>
            <a:pPr>
              <a:buSzTx/>
              <a:defRPr/>
            </a:pPr>
            <a:r>
              <a:rPr lang="en-US" dirty="0"/>
              <a:t>IP:          54.146.147.44</a:t>
            </a:r>
          </a:p>
          <a:p>
            <a:pPr>
              <a:buSzTx/>
              <a:defRPr/>
            </a:pPr>
            <a:r>
              <a:rPr lang="en-US" dirty="0"/>
              <a:t>Run List:    recipe[</a:t>
            </a:r>
            <a:r>
              <a:rPr lang="en-US" dirty="0" err="1"/>
              <a:t>myiis</a:t>
            </a:r>
            <a:r>
              <a:rPr lang="en-US" dirty="0"/>
              <a:t>]</a:t>
            </a:r>
          </a:p>
          <a:p>
            <a:pPr>
              <a:buSzTx/>
              <a:defRPr/>
            </a:pPr>
            <a:r>
              <a:rPr lang="en-US" dirty="0"/>
              <a:t>Roles:</a:t>
            </a:r>
          </a:p>
          <a:p>
            <a:pPr>
              <a:buSzTx/>
              <a:defRPr/>
            </a:pPr>
            <a:r>
              <a:rPr lang="en-US" dirty="0"/>
              <a:t>Recipes:     </a:t>
            </a:r>
            <a:r>
              <a:rPr lang="en-US" dirty="0" err="1"/>
              <a:t>myiis</a:t>
            </a:r>
            <a:r>
              <a:rPr lang="en-US" dirty="0"/>
              <a:t>, </a:t>
            </a:r>
            <a:r>
              <a:rPr lang="en-US" dirty="0" err="1"/>
              <a:t>myiis</a:t>
            </a:r>
            <a:r>
              <a:rPr lang="en-US" dirty="0"/>
              <a:t>::default, </a:t>
            </a:r>
            <a:r>
              <a:rPr lang="en-US" dirty="0" err="1"/>
              <a:t>myiis</a:t>
            </a:r>
            <a:r>
              <a:rPr lang="en-US" dirty="0"/>
              <a:t>::server</a:t>
            </a:r>
          </a:p>
          <a:p>
            <a:pPr>
              <a:buSzTx/>
              <a:defRPr/>
            </a:pPr>
            <a:r>
              <a:rPr lang="en-US" dirty="0"/>
              <a:t>Platform:    windows 6.3.9600</a:t>
            </a:r>
          </a:p>
          <a:p>
            <a:pPr>
              <a:buSzTx/>
              <a:defRPr/>
            </a:pPr>
            <a:r>
              <a:rPr lang="en-US" dirty="0"/>
              <a:t>Tags:</a:t>
            </a:r>
          </a:p>
        </p:txBody>
      </p:sp>
      <p:sp>
        <p:nvSpPr>
          <p:cNvPr id="3" name="Title 2"/>
          <p:cNvSpPr>
            <a:spLocks noGrp="1"/>
          </p:cNvSpPr>
          <p:nvPr>
            <p:ph type="title"/>
          </p:nvPr>
        </p:nvSpPr>
        <p:spPr/>
        <p:txBody>
          <a:bodyPr/>
          <a:lstStyle/>
          <a:p>
            <a:r>
              <a:rPr lang="en-US" dirty="0"/>
              <a:t>Lab: Verify the New Node</a:t>
            </a:r>
          </a:p>
        </p:txBody>
      </p:sp>
      <p:sp>
        <p:nvSpPr>
          <p:cNvPr id="4" name="Text Placeholder 3"/>
          <p:cNvSpPr>
            <a:spLocks noGrp="1"/>
          </p:cNvSpPr>
          <p:nvPr>
            <p:ph type="body" sz="quarter" idx="11"/>
          </p:nvPr>
        </p:nvSpPr>
        <p:spPr>
          <a:xfrm>
            <a:off x="1121104" y="1367629"/>
            <a:ext cx="14422528" cy="729785"/>
          </a:xfrm>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web2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220</a:t>
            </a:fld>
            <a:endParaRPr lang="en-US" dirty="0"/>
          </a:p>
        </p:txBody>
      </p:sp>
    </p:spTree>
    <p:extLst>
      <p:ext uri="{BB962C8B-B14F-4D97-AF65-F5344CB8AC3E}">
        <p14:creationId xmlns:p14="http://schemas.microsoft.com/office/powerpoint/2010/main" val="156355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221</a:t>
            </a:fld>
            <a:endParaRPr lang="en-US" dirty="0"/>
          </a:p>
        </p:txBody>
      </p:sp>
      <p:sp>
        <p:nvSpPr>
          <p:cNvPr id="5" name="Title 2"/>
          <p:cNvSpPr>
            <a:spLocks noGrp="1"/>
          </p:cNvSpPr>
          <p:nvPr>
            <p:ph type="title"/>
          </p:nvPr>
        </p:nvSpPr>
        <p:spPr>
          <a:xfrm>
            <a:off x="609600" y="270933"/>
            <a:ext cx="14935200" cy="827577"/>
          </a:xfrm>
        </p:spPr>
        <p:txBody>
          <a:bodyPr/>
          <a:lstStyle/>
          <a:p>
            <a:r>
              <a:rPr lang="en-US" dirty="0"/>
              <a:t>Verify that the New Node Serves the Page</a:t>
            </a:r>
          </a:p>
        </p:txBody>
      </p:sp>
      <p:pic>
        <p:nvPicPr>
          <p:cNvPr id="2" name="Picture 1">
            <a:extLst>
              <a:ext uri="{FF2B5EF4-FFF2-40B4-BE49-F238E27FC236}">
                <a16:creationId xmlns="" xmlns:a16="http://schemas.microsoft.com/office/drawing/2014/main" id="{865E5168-8737-457F-B2F0-30DC74AA4157}"/>
              </a:ext>
            </a:extLst>
          </p:cNvPr>
          <p:cNvPicPr>
            <a:picLocks noChangeAspect="1"/>
          </p:cNvPicPr>
          <p:nvPr/>
        </p:nvPicPr>
        <p:blipFill>
          <a:blip r:embed="rId3"/>
          <a:stretch>
            <a:fillRect/>
          </a:stretch>
        </p:blipFill>
        <p:spPr>
          <a:xfrm>
            <a:off x="3738513" y="1971674"/>
            <a:ext cx="8778974" cy="5543295"/>
          </a:xfrm>
          <a:prstGeom prst="rect">
            <a:avLst/>
          </a:prstGeom>
          <a:ln>
            <a:solidFill>
              <a:schemeClr val="accent1"/>
            </a:solidFill>
          </a:ln>
        </p:spPr>
      </p:pic>
      <p:sp>
        <p:nvSpPr>
          <p:cNvPr id="6" name="Rectangle 5"/>
          <p:cNvSpPr/>
          <p:nvPr/>
        </p:nvSpPr>
        <p:spPr bwMode="auto">
          <a:xfrm>
            <a:off x="3856758" y="5480520"/>
            <a:ext cx="2116514" cy="56451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397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3" y="3505071"/>
            <a:ext cx="10974132" cy="4385862"/>
          </a:xfrm>
        </p:spPr>
        <p:txBody>
          <a:bodyPr/>
          <a:lstStyle/>
          <a:p>
            <a:r>
              <a:rPr lang="en-US" dirty="0"/>
              <a:t>What is the benefit of storing cookbooks in a central repository?</a:t>
            </a:r>
          </a:p>
          <a:p>
            <a:endParaRPr lang="en-US" dirty="0"/>
          </a:p>
          <a:p>
            <a:r>
              <a:rPr lang="en-US" dirty="0"/>
              <a:t>What is the primary tool for communicating with the Chef Server?</a:t>
            </a:r>
          </a:p>
          <a:p>
            <a:endParaRPr lang="en-US" dirty="0"/>
          </a:p>
          <a:p>
            <a:r>
              <a:rPr lang="en-US" dirty="0"/>
              <a:t>How did you add a node </a:t>
            </a:r>
            <a:r>
              <a:rPr lang="en-US"/>
              <a:t>to your </a:t>
            </a:r>
            <a:r>
              <a:rPr lang="en-US" dirty="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222</a:t>
            </a:fld>
            <a:endParaRPr lang="en-US" dirty="0"/>
          </a:p>
        </p:txBody>
      </p:sp>
    </p:spTree>
    <p:extLst>
      <p:ext uri="{BB962C8B-B14F-4D97-AF65-F5344CB8AC3E}">
        <p14:creationId xmlns:p14="http://schemas.microsoft.com/office/powerpoint/2010/main" val="43138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a:xfrm>
            <a:off x="3013753" y="3505071"/>
            <a:ext cx="10974132" cy="3877862"/>
          </a:xfrm>
        </p:spPr>
        <p:txBody>
          <a:bodyPr/>
          <a:lstStyle/>
          <a:p>
            <a:r>
              <a:rPr lang="en-US" dirty="0"/>
              <a:t>What questions can you help you answer?</a:t>
            </a:r>
          </a:p>
          <a:p>
            <a:endParaRPr lang="en-US" dirty="0"/>
          </a:p>
          <a:p>
            <a:pPr marL="571500" indent="-571500">
              <a:buFont typeface="Arial"/>
              <a:buChar char="•"/>
            </a:pPr>
            <a:r>
              <a:rPr lang="en-US" dirty="0"/>
              <a:t>Chef Server</a:t>
            </a:r>
          </a:p>
          <a:p>
            <a:pPr marL="571500" indent="-571500">
              <a:buFont typeface="Arial"/>
              <a:buChar char="•"/>
            </a:pPr>
            <a:r>
              <a:rPr lang="en-US" dirty="0"/>
              <a:t>Managed Chef</a:t>
            </a:r>
          </a:p>
          <a:p>
            <a:pPr marL="571500" indent="-571500">
              <a:buFont typeface="Arial"/>
              <a:buChar char="•"/>
            </a:pPr>
            <a:r>
              <a:rPr lang="en-US" dirty="0"/>
              <a:t>Berkshelf</a:t>
            </a:r>
          </a:p>
          <a:p>
            <a:pPr marL="571500" indent="-571500">
              <a:buFont typeface="Arial"/>
              <a:buChar char="•"/>
            </a:pPr>
            <a:r>
              <a:rPr lang="en-US" dirty="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223</a:t>
            </a:fld>
            <a:endParaRPr lang="en-US" dirty="0"/>
          </a:p>
        </p:txBody>
      </p:sp>
    </p:spTree>
    <p:extLst>
      <p:ext uri="{BB962C8B-B14F-4D97-AF65-F5344CB8AC3E}">
        <p14:creationId xmlns:p14="http://schemas.microsoft.com/office/powerpoint/2010/main" val="101971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0751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Roles</a:t>
            </a:r>
          </a:p>
        </p:txBody>
      </p:sp>
      <p:sp>
        <p:nvSpPr>
          <p:cNvPr id="3" name="Subtitle 2"/>
          <p:cNvSpPr>
            <a:spLocks noGrp="1"/>
          </p:cNvSpPr>
          <p:nvPr>
            <p:ph type="subTitle" idx="1"/>
          </p:nvPr>
        </p:nvSpPr>
        <p:spPr bwMode="auto"/>
        <p:txBody>
          <a:bodyPr/>
          <a:lstStyle/>
          <a:p>
            <a:r>
              <a:rPr lang="en-US" dirty="0"/>
              <a:t>Giving your Nodes a Role</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203999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226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manner.</a:t>
            </a:r>
          </a:p>
          <a:p>
            <a:pPr marL="309025" lvl="1"/>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17356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mn-lt"/>
                <a:cs typeface="Inconsolata"/>
              </a:rPr>
              <a:t>Roles</a:t>
            </a:r>
          </a:p>
        </p:txBody>
      </p:sp>
      <p:sp>
        <p:nvSpPr>
          <p:cNvPr id="3" name="Subtitle 2"/>
          <p:cNvSpPr>
            <a:spLocks noGrp="1"/>
          </p:cNvSpPr>
          <p:nvPr>
            <p:ph type="subTitle" idx="1"/>
          </p:nvPr>
        </p:nvSpPr>
        <p:spPr/>
        <p:txBody>
          <a:bodyPr/>
          <a:lstStyle/>
          <a:p>
            <a:r>
              <a:rPr lang="en-US" dirty="0"/>
              <a:t>A role describes a run list of recipes that are executed on the node. It may also define new attribute defaults or define overrides for existing attribute values. </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227</a:t>
            </a:fld>
            <a:endParaRPr lang="en-US" dirty="0"/>
          </a:p>
        </p:txBody>
      </p:sp>
    </p:spTree>
    <p:extLst>
      <p:ext uri="{BB962C8B-B14F-4D97-AF65-F5344CB8AC3E}">
        <p14:creationId xmlns:p14="http://schemas.microsoft.com/office/powerpoint/2010/main" val="42257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mn-lt"/>
                <a:cs typeface="Inconsolata"/>
              </a:rPr>
              <a:t>Roles</a:t>
            </a:r>
          </a:p>
        </p:txBody>
      </p:sp>
      <p:sp>
        <p:nvSpPr>
          <p:cNvPr id="3" name="Subtitle 2"/>
          <p:cNvSpPr>
            <a:spLocks noGrp="1"/>
          </p:cNvSpPr>
          <p:nvPr>
            <p:ph type="subTitle" idx="1"/>
          </p:nvPr>
        </p:nvSpPr>
        <p:spPr/>
        <p:txBody>
          <a:bodyPr/>
          <a:lstStyle/>
          <a:p>
            <a:r>
              <a:rPr lang="en-US" dirty="0"/>
              <a:t>When you assign a role to a node you do so in its run list. </a:t>
            </a:r>
          </a:p>
          <a:p>
            <a:endParaRPr lang="en-US" dirty="0"/>
          </a:p>
          <a:p>
            <a:r>
              <a:rPr lang="en-US" dirty="0"/>
              <a:t>This allows you to configure many nodes in a similar fashion.</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228</a:t>
            </a:fld>
            <a:endParaRPr lang="en-US" dirty="0"/>
          </a:p>
        </p:txBody>
      </p:sp>
    </p:spTree>
    <p:extLst>
      <p:ext uri="{BB962C8B-B14F-4D97-AF65-F5344CB8AC3E}">
        <p14:creationId xmlns:p14="http://schemas.microsoft.com/office/powerpoint/2010/main" val="411512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GL: Define a Web Role</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q"/>
            </a:pPr>
            <a:r>
              <a:rPr lang="en-US" dirty="0"/>
              <a:t>Create and upload a role named "web" that has the run list "recipe[</a:t>
            </a:r>
            <a:r>
              <a:rPr lang="en-US" dirty="0" err="1"/>
              <a:t>myiis</a:t>
            </a:r>
            <a:r>
              <a:rPr lang="en-US" dirty="0"/>
              <a:t>]"</a:t>
            </a:r>
          </a:p>
          <a:p>
            <a:pPr marL="342900" indent="-342900">
              <a:buFont typeface="Wingdings" charset="2"/>
              <a:buChar char="q"/>
            </a:pPr>
            <a:r>
              <a:rPr lang="en-US" dirty="0"/>
              <a:t>Set </a:t>
            </a:r>
            <a:r>
              <a:rPr lang="en-US" dirty="0" smtClean="0"/>
              <a:t>web1</a:t>
            </a:r>
            <a:r>
              <a:rPr lang="en-US" dirty="0"/>
              <a:t>'s run list to be "role[web]"</a:t>
            </a:r>
          </a:p>
          <a:p>
            <a:pPr marL="342900" indent="-342900">
              <a:buFont typeface="Wingdings" charset="2"/>
              <a:buChar char="q"/>
            </a:pPr>
            <a:r>
              <a:rPr lang="en-US" dirty="0"/>
              <a:t>Set </a:t>
            </a:r>
            <a:r>
              <a:rPr lang="en-US" dirty="0" smtClean="0"/>
              <a:t>web2</a:t>
            </a:r>
            <a:r>
              <a:rPr lang="en-US" dirty="0"/>
              <a:t>'s run list to be "role[web]"</a:t>
            </a:r>
          </a:p>
          <a:p>
            <a:pPr marL="342900" indent="-342900">
              <a:buFont typeface="Wingdings" charset="2"/>
              <a:buChar char="q"/>
            </a:pPr>
            <a:r>
              <a:rPr lang="en-US" dirty="0"/>
              <a:t>Converge all the nodes that have been assigned the web role</a:t>
            </a:r>
          </a:p>
        </p:txBody>
      </p:sp>
      <p:sp>
        <p:nvSpPr>
          <p:cNvPr id="11" name="Content Placeholder 10"/>
          <p:cNvSpPr>
            <a:spLocks noGrp="1"/>
          </p:cNvSpPr>
          <p:nvPr>
            <p:ph sz="quarter" idx="11"/>
          </p:nvPr>
        </p:nvSpPr>
        <p:spPr/>
        <p:txBody>
          <a:bodyPr/>
          <a:lstStyle/>
          <a:p>
            <a:r>
              <a:rPr lang="en-US" dirty="0"/>
              <a:t>A role would be a better way to describe what are obviously the </a:t>
            </a:r>
            <a:r>
              <a:rPr lang="en-US" b="1" dirty="0"/>
              <a:t>web</a:t>
            </a:r>
            <a:r>
              <a:rPr lang="en-US" dirty="0"/>
              <a:t>servers.</a:t>
            </a: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5" name="Slide Number Placeholder 4"/>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229</a:t>
            </a:fld>
            <a:endParaRPr lang="en-US" dirty="0"/>
          </a:p>
        </p:txBody>
      </p:sp>
    </p:spTree>
    <p:extLst>
      <p:ext uri="{BB962C8B-B14F-4D97-AF65-F5344CB8AC3E}">
        <p14:creationId xmlns:p14="http://schemas.microsoft.com/office/powerpoint/2010/main" val="26758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end</a:t>
            </a: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PROPERTIES</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4955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p>
        </p:txBody>
      </p:sp>
      <p:sp>
        <p:nvSpPr>
          <p:cNvPr id="3" name="Title 2"/>
          <p:cNvSpPr>
            <a:spLocks noGrp="1"/>
          </p:cNvSpPr>
          <p:nvPr>
            <p:ph type="title"/>
          </p:nvPr>
        </p:nvSpPr>
        <p:spPr/>
        <p:txBody>
          <a:bodyPr>
            <a:normAutofit fontScale="90000"/>
          </a:bodyPr>
          <a:lstStyle/>
          <a:p>
            <a:r>
              <a:rPr lang="fi-FI" dirty="0"/>
              <a:t>GL: </a:t>
            </a:r>
            <a:r>
              <a:rPr lang="en-US" dirty="0"/>
              <a:t>What Can '</a:t>
            </a:r>
            <a:r>
              <a:rPr lang="en-US" dirty="0">
                <a:latin typeface="+mn-lt"/>
              </a:rPr>
              <a:t>knife role' </a:t>
            </a:r>
            <a:r>
              <a:rPr lang="en-US" dirty="0"/>
              <a:t>Do?</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&gt; cd ~\chef-repo</a:t>
            </a:r>
          </a:p>
          <a:p>
            <a:r>
              <a:rPr lang="en-US" dirty="0">
                <a:latin typeface="Courier New" panose="02070309020205020404" pitchFamily="49" charset="0"/>
                <a:cs typeface="Courier New" panose="02070309020205020404" pitchFamily="49" charset="0"/>
              </a:rPr>
              <a:t>&gt; knife role --help</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230</a:t>
            </a:fld>
            <a:endParaRPr lang="en-US" dirty="0"/>
          </a:p>
        </p:txBody>
      </p:sp>
    </p:spTree>
    <p:extLst>
      <p:ext uri="{BB962C8B-B14F-4D97-AF65-F5344CB8AC3E}">
        <p14:creationId xmlns:p14="http://schemas.microsoft.com/office/powerpoint/2010/main" val="425417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fi-FI" dirty="0"/>
              <a:t>GL: </a:t>
            </a:r>
            <a:r>
              <a:rPr lang="en-US" dirty="0"/>
              <a:t>Run 'knife role list'</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role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231</a:t>
            </a:fld>
            <a:endParaRPr lang="en-US" dirty="0"/>
          </a:p>
        </p:txBody>
      </p:sp>
    </p:spTree>
    <p:extLst>
      <p:ext uri="{BB962C8B-B14F-4D97-AF65-F5344CB8AC3E}">
        <p14:creationId xmlns:p14="http://schemas.microsoft.com/office/powerpoint/2010/main" val="203832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GL: Create the Web Role</a:t>
            </a:r>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web</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Web Server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a:t>
            </a:r>
            <a:r>
              <a:rPr lang="en-US" dirty="0" err="1">
                <a:latin typeface="Courier New" panose="02070309020205020404" pitchFamily="49" charset="0"/>
                <a:cs typeface="Courier New" panose="02070309020205020404" pitchFamily="49" charset="0"/>
              </a:rPr>
              <a:t>myiis</a:t>
            </a:r>
            <a:r>
              <a:rPr lang="en-US" dirty="0">
                <a:latin typeface="Courier New" panose="02070309020205020404" pitchFamily="49" charset="0"/>
                <a:cs typeface="Courier New" panose="02070309020205020404" pitchFamily="49" charset="0"/>
              </a:rPr>
              <a:t>]</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err="1">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232</a:t>
            </a:fld>
            <a:endParaRPr lang="en-US" dirty="0"/>
          </a:p>
        </p:txBody>
      </p:sp>
    </p:spTree>
    <p:extLst>
      <p:ext uri="{BB962C8B-B14F-4D97-AF65-F5344CB8AC3E}">
        <p14:creationId xmlns:p14="http://schemas.microsoft.com/office/powerpoint/2010/main" val="281004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a:t>GL: Upload the Role to the Chef Server</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role from file web.rb</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233</a:t>
            </a:fld>
            <a:endParaRPr lang="en-US" dirty="0"/>
          </a:p>
        </p:txBody>
      </p:sp>
    </p:spTree>
    <p:extLst>
      <p:ext uri="{BB962C8B-B14F-4D97-AF65-F5344CB8AC3E}">
        <p14:creationId xmlns:p14="http://schemas.microsoft.com/office/powerpoint/2010/main" val="88032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a:latin typeface="Courier New" panose="02070309020205020404" pitchFamily="49" charset="0"/>
                <a:cs typeface="Courier New" panose="02070309020205020404" pitchFamily="49" charset="0"/>
              </a:rPr>
              <a:t>web</a:t>
            </a:r>
          </a:p>
        </p:txBody>
      </p:sp>
      <p:sp>
        <p:nvSpPr>
          <p:cNvPr id="3" name="Title 2"/>
          <p:cNvSpPr>
            <a:spLocks noGrp="1"/>
          </p:cNvSpPr>
          <p:nvPr>
            <p:ph type="title"/>
          </p:nvPr>
        </p:nvSpPr>
        <p:spPr/>
        <p:txBody>
          <a:bodyPr>
            <a:normAutofit fontScale="90000"/>
          </a:bodyPr>
          <a:lstStyle/>
          <a:p>
            <a:r>
              <a:rPr lang="en-US" dirty="0"/>
              <a:t>GL: Verify the Role on the Chef Server</a:t>
            </a:r>
            <a:br>
              <a:rPr lang="en-US" dirty="0"/>
            </a:br>
            <a:r>
              <a:rPr lang="en-US" dirty="0"/>
              <a:t> </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role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234</a:t>
            </a:fld>
            <a:endParaRPr lang="en-US" dirty="0"/>
          </a:p>
        </p:txBody>
      </p:sp>
    </p:spTree>
    <p:extLst>
      <p:ext uri="{BB962C8B-B14F-4D97-AF65-F5344CB8AC3E}">
        <p14:creationId xmlns:p14="http://schemas.microsoft.com/office/powerpoint/2010/main" val="363583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err="1"/>
              <a:t>chef_type</a:t>
            </a:r>
            <a:r>
              <a:rPr lang="en-US" dirty="0"/>
              <a:t>:           role</a:t>
            </a:r>
          </a:p>
          <a:p>
            <a:r>
              <a:rPr lang="en-US" dirty="0" err="1"/>
              <a:t>default_attributes</a:t>
            </a:r>
            <a:r>
              <a:rPr lang="en-US" dirty="0"/>
              <a:t>:</a:t>
            </a:r>
          </a:p>
          <a:p>
            <a:r>
              <a:rPr lang="en-US" dirty="0"/>
              <a:t>description:         Web Server</a:t>
            </a:r>
          </a:p>
          <a:p>
            <a:r>
              <a:rPr lang="en-US" dirty="0" err="1"/>
              <a:t>env_run_lists</a:t>
            </a:r>
            <a:r>
              <a:rPr lang="en-US" dirty="0"/>
              <a:t>:</a:t>
            </a:r>
          </a:p>
          <a:p>
            <a:r>
              <a:rPr lang="en-US" dirty="0" err="1"/>
              <a:t>json_class</a:t>
            </a:r>
            <a:r>
              <a:rPr lang="en-US" dirty="0"/>
              <a:t>:          Chef::Role</a:t>
            </a:r>
          </a:p>
          <a:p>
            <a:r>
              <a:rPr lang="en-US" dirty="0"/>
              <a:t>name:                web</a:t>
            </a:r>
          </a:p>
          <a:p>
            <a:r>
              <a:rPr lang="en-US" dirty="0" err="1"/>
              <a:t>override_attributes</a:t>
            </a:r>
            <a:r>
              <a:rPr lang="en-US" dirty="0"/>
              <a:t>:</a:t>
            </a:r>
          </a:p>
          <a:p>
            <a:r>
              <a:rPr lang="en-US" dirty="0" err="1"/>
              <a:t>run_list</a:t>
            </a:r>
            <a:r>
              <a:rPr lang="en-US" dirty="0"/>
              <a:t>:            recipe[</a:t>
            </a:r>
            <a:r>
              <a:rPr lang="en-US" dirty="0" err="1"/>
              <a:t>myiis</a:t>
            </a:r>
            <a:r>
              <a:rPr lang="en-US" dirty="0"/>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GL: Verify Specific Information About the Role</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role show web</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235</a:t>
            </a:fld>
            <a:endParaRPr lang="en-US" dirty="0"/>
          </a:p>
        </p:txBody>
      </p:sp>
    </p:spTree>
    <p:extLst>
      <p:ext uri="{BB962C8B-B14F-4D97-AF65-F5344CB8AC3E}">
        <p14:creationId xmlns:p14="http://schemas.microsoft.com/office/powerpoint/2010/main" val="169033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GL: Define a Web Role</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Create and upload a role named "web" that has the run list "recipe[</a:t>
            </a:r>
            <a:r>
              <a:rPr lang="en-US" dirty="0" err="1"/>
              <a:t>myiis</a:t>
            </a:r>
            <a:r>
              <a:rPr lang="en-US" dirty="0"/>
              <a:t>]"</a:t>
            </a:r>
          </a:p>
          <a:p>
            <a:pPr marL="342900" indent="-342900">
              <a:buFont typeface="Wingdings" charset="2"/>
              <a:buChar char="q"/>
            </a:pPr>
            <a:r>
              <a:rPr lang="en-US" dirty="0"/>
              <a:t>Set </a:t>
            </a:r>
            <a:r>
              <a:rPr lang="en-US" dirty="0" smtClean="0"/>
              <a:t>web1's </a:t>
            </a:r>
            <a:r>
              <a:rPr lang="en-US" dirty="0"/>
              <a:t>run list to be "role[web]"</a:t>
            </a:r>
          </a:p>
          <a:p>
            <a:pPr marL="342900" indent="-342900">
              <a:buFont typeface="Wingdings" charset="2"/>
              <a:buChar char="q"/>
            </a:pPr>
            <a:r>
              <a:rPr lang="en-US" dirty="0"/>
              <a:t>Set </a:t>
            </a:r>
            <a:r>
              <a:rPr lang="en-US" dirty="0" smtClean="0"/>
              <a:t>web2'</a:t>
            </a:r>
            <a:r>
              <a:rPr lang="en-US" dirty="0"/>
              <a:t>s run list to be "role[web]"</a:t>
            </a:r>
          </a:p>
          <a:p>
            <a:pPr marL="342900" indent="-342900">
              <a:buFont typeface="Wingdings" charset="2"/>
              <a:buChar char="q"/>
            </a:pPr>
            <a:r>
              <a:rPr lang="en-US" dirty="0"/>
              <a:t>Converge all the nodes that have been assigned the web role</a:t>
            </a:r>
          </a:p>
        </p:txBody>
      </p:sp>
      <p:sp>
        <p:nvSpPr>
          <p:cNvPr id="11" name="Content Placeholder 10"/>
          <p:cNvSpPr>
            <a:spLocks noGrp="1"/>
          </p:cNvSpPr>
          <p:nvPr>
            <p:ph sz="quarter" idx="11"/>
          </p:nvPr>
        </p:nvSpPr>
        <p:spPr/>
        <p:txBody>
          <a:bodyPr/>
          <a:lstStyle/>
          <a:p>
            <a:r>
              <a:rPr lang="en-US" dirty="0"/>
              <a:t>A role would be a better way to describe what are obviously the </a:t>
            </a:r>
            <a:r>
              <a:rPr lang="en-US" b="1" dirty="0"/>
              <a:t>web</a:t>
            </a:r>
            <a:r>
              <a:rPr lang="en-US" dirty="0"/>
              <a:t>servers.</a:t>
            </a: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5" name="Slide Number Placeholder 4"/>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236</a:t>
            </a:fld>
            <a:endParaRPr lang="en-US" dirty="0"/>
          </a:p>
        </p:txBody>
      </p:sp>
    </p:spTree>
    <p:extLst>
      <p:ext uri="{BB962C8B-B14F-4D97-AF65-F5344CB8AC3E}">
        <p14:creationId xmlns:p14="http://schemas.microsoft.com/office/powerpoint/2010/main" val="326371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a:t>
            </a:r>
            <a:r>
              <a:rPr lang="en-US" dirty="0" smtClean="0"/>
              <a:t>web1</a:t>
            </a:r>
            <a:endParaRPr lang="en-US" dirty="0"/>
          </a:p>
          <a:p>
            <a:r>
              <a:rPr lang="en-US" dirty="0"/>
              <a:t>Environment: _default</a:t>
            </a:r>
          </a:p>
          <a:p>
            <a:r>
              <a:rPr lang="en-US" dirty="0"/>
              <a:t>FQDN:        WIN-DQFQCUFHDCP.ec2.internal</a:t>
            </a:r>
          </a:p>
          <a:p>
            <a:r>
              <a:rPr lang="en-US" dirty="0"/>
              <a:t>IP:          174.129.71.79</a:t>
            </a:r>
          </a:p>
          <a:p>
            <a:r>
              <a:rPr lang="en-US" dirty="0"/>
              <a:t>Run List:    recipe[</a:t>
            </a:r>
            <a:r>
              <a:rPr lang="en-US" dirty="0" err="1"/>
              <a:t>myiis</a:t>
            </a:r>
            <a:r>
              <a:rPr lang="en-US" dirty="0"/>
              <a:t>]</a:t>
            </a:r>
          </a:p>
          <a:p>
            <a:r>
              <a:rPr lang="en-US" dirty="0"/>
              <a:t>Roles:</a:t>
            </a:r>
          </a:p>
          <a:p>
            <a:r>
              <a:rPr lang="en-US" dirty="0"/>
              <a:t>Recipes:     </a:t>
            </a:r>
            <a:r>
              <a:rPr lang="en-US" dirty="0" err="1"/>
              <a:t>myiis</a:t>
            </a:r>
            <a:r>
              <a:rPr lang="en-US" dirty="0"/>
              <a:t>, </a:t>
            </a:r>
            <a:r>
              <a:rPr lang="en-US" dirty="0" err="1"/>
              <a:t>myiis</a:t>
            </a:r>
            <a:r>
              <a:rPr lang="en-US" dirty="0"/>
              <a:t>::default, </a:t>
            </a:r>
            <a:r>
              <a:rPr lang="en-US" dirty="0" err="1"/>
              <a:t>myiis</a:t>
            </a:r>
            <a:r>
              <a:rPr lang="en-US" dirty="0"/>
              <a:t>::server</a:t>
            </a:r>
          </a:p>
          <a:p>
            <a:r>
              <a:rPr lang="en-US" dirty="0"/>
              <a:t>Platform:    windows 6.3.9600</a:t>
            </a:r>
          </a:p>
          <a:p>
            <a:r>
              <a:rPr lang="en-US" dirty="0"/>
              <a:t>Tags:</a:t>
            </a:r>
          </a:p>
        </p:txBody>
      </p:sp>
      <p:sp>
        <p:nvSpPr>
          <p:cNvPr id="3" name="Title 2"/>
          <p:cNvSpPr>
            <a:spLocks noGrp="1"/>
          </p:cNvSpPr>
          <p:nvPr>
            <p:ph type="title"/>
          </p:nvPr>
        </p:nvSpPr>
        <p:spPr/>
        <p:txBody>
          <a:bodyPr/>
          <a:lstStyle/>
          <a:p>
            <a:r>
              <a:rPr lang="en-US" dirty="0"/>
              <a:t>GL: View </a:t>
            </a:r>
            <a:r>
              <a:rPr lang="en-US" dirty="0" smtClean="0"/>
              <a:t>web1</a:t>
            </a:r>
            <a:endParaRPr lang="en-US" dirty="0"/>
          </a:p>
        </p:txBody>
      </p:sp>
      <p:sp>
        <p:nvSpPr>
          <p:cNvPr id="4" name="Text Placeholder 3"/>
          <p:cNvSpPr>
            <a:spLocks noGrp="1"/>
          </p:cNvSpPr>
          <p:nvPr>
            <p:ph type="body" sz="quarter" idx="11"/>
          </p:nvPr>
        </p:nvSpPr>
        <p:spPr/>
        <p:txBody>
          <a:bodyPr/>
          <a:lstStyle/>
          <a:p>
            <a:r>
              <a:rPr lang="en-US" dirty="0"/>
              <a:t>&gt; knife node show </a:t>
            </a:r>
            <a:r>
              <a:rPr lang="en-US" dirty="0" smtClean="0"/>
              <a:t>web1</a:t>
            </a:r>
            <a:endParaRPr lang="en-US" dirty="0"/>
          </a:p>
        </p:txBody>
      </p:sp>
      <p:sp>
        <p:nvSpPr>
          <p:cNvPr id="5" name="Footer Placeholder 4"/>
          <p:cNvSpPr>
            <a:spLocks noGrp="1"/>
          </p:cNvSpPr>
          <p:nvPr>
            <p:ph type="ftr" sz="quarter" idx="12"/>
          </p:nvPr>
        </p:nvSpPr>
        <p:spPr/>
        <p:txBody>
          <a:bodyPr/>
          <a:lstStyle/>
          <a:p>
            <a:pPr algn="l"/>
            <a:r>
              <a:rPr lang="en-US" dirty="0"/>
              <a:t>©</a:t>
            </a:r>
            <a:r>
              <a:rPr lang="is-IS" dirty="0"/>
              <a:t>2018</a:t>
            </a:r>
            <a:r>
              <a:rPr lang="en-US" dirty="0"/>
              <a:t> Chef Software Inc.</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237</a:t>
            </a:fld>
            <a:endParaRPr lang="en-US" dirty="0"/>
          </a:p>
        </p:txBody>
      </p:sp>
      <p:sp>
        <p:nvSpPr>
          <p:cNvPr id="18" name="Rectangle 17"/>
          <p:cNvSpPr/>
          <p:nvPr/>
        </p:nvSpPr>
        <p:spPr bwMode="auto">
          <a:xfrm>
            <a:off x="1122159" y="4167543"/>
            <a:ext cx="14431939" cy="51719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6070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smtClean="0">
                <a:latin typeface="Courier New" panose="02070309020205020404" pitchFamily="49" charset="0"/>
                <a:cs typeface="Courier New" panose="02070309020205020404" pitchFamily="49" charset="0"/>
              </a:rPr>
              <a:t>web1:</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GL: Set </a:t>
            </a:r>
            <a:r>
              <a:rPr lang="en-US" dirty="0" smtClean="0"/>
              <a:t>web1's </a:t>
            </a:r>
            <a:r>
              <a:rPr lang="en-US" dirty="0"/>
              <a:t>Run List </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node run_list set </a:t>
            </a:r>
            <a:r>
              <a:rPr lang="en-US" dirty="0" smtClean="0">
                <a:latin typeface="Courier New" panose="02070309020205020404" pitchFamily="49" charset="0"/>
                <a:cs typeface="Courier New" panose="02070309020205020404" pitchFamily="49" charset="0"/>
              </a:rPr>
              <a:t>web1 "</a:t>
            </a:r>
            <a:r>
              <a:rPr lang="en-US" dirty="0">
                <a:latin typeface="Courier New" panose="02070309020205020404" pitchFamily="49" charset="0"/>
                <a:cs typeface="Courier New" panose="02070309020205020404" pitchFamily="49" charset="0"/>
              </a:rPr>
              <a:t>role[web]"</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238</a:t>
            </a:fld>
            <a:endParaRPr lang="en-US" dirty="0"/>
          </a:p>
        </p:txBody>
      </p:sp>
      <p:sp>
        <p:nvSpPr>
          <p:cNvPr id="7" name="Rectangle 6"/>
          <p:cNvSpPr/>
          <p:nvPr/>
        </p:nvSpPr>
        <p:spPr bwMode="auto">
          <a:xfrm>
            <a:off x="1122159" y="2727050"/>
            <a:ext cx="14431939" cy="59234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3014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90000"/>
              </a:lnSpc>
              <a:spcBef>
                <a:spcPts val="0"/>
              </a:spcBef>
              <a:spcAft>
                <a:spcPts val="444"/>
              </a:spcAft>
              <a:buSzTx/>
              <a:defRPr/>
            </a:pPr>
            <a:r>
              <a:rPr lang="en-US" dirty="0"/>
              <a:t>Node Name:   </a:t>
            </a:r>
            <a:r>
              <a:rPr lang="en-US" dirty="0" smtClean="0"/>
              <a:t>web1</a:t>
            </a:r>
            <a:endParaRPr lang="en-US" dirty="0"/>
          </a:p>
          <a:p>
            <a:pPr>
              <a:lnSpc>
                <a:spcPct val="90000"/>
              </a:lnSpc>
              <a:spcBef>
                <a:spcPts val="0"/>
              </a:spcBef>
              <a:spcAft>
                <a:spcPts val="444"/>
              </a:spcAft>
              <a:buSzTx/>
              <a:defRPr/>
            </a:pPr>
            <a:r>
              <a:rPr lang="en-US" dirty="0"/>
              <a:t>Environment: _default</a:t>
            </a:r>
          </a:p>
          <a:p>
            <a:pPr>
              <a:lnSpc>
                <a:spcPct val="90000"/>
              </a:lnSpc>
              <a:spcBef>
                <a:spcPts val="0"/>
              </a:spcBef>
              <a:spcAft>
                <a:spcPts val="444"/>
              </a:spcAft>
              <a:buSzTx/>
              <a:defRPr/>
            </a:pPr>
            <a:r>
              <a:rPr lang="en-US" dirty="0"/>
              <a:t>FQDN:        WIN-DQFQCUFHDCP.ec2.internal</a:t>
            </a:r>
          </a:p>
          <a:p>
            <a:pPr>
              <a:lnSpc>
                <a:spcPct val="90000"/>
              </a:lnSpc>
              <a:spcBef>
                <a:spcPts val="0"/>
              </a:spcBef>
              <a:spcAft>
                <a:spcPts val="444"/>
              </a:spcAft>
              <a:buSzTx/>
              <a:defRPr/>
            </a:pPr>
            <a:r>
              <a:rPr lang="en-US" dirty="0"/>
              <a:t>IP:          174.129.71.79</a:t>
            </a:r>
          </a:p>
          <a:p>
            <a:pPr>
              <a:lnSpc>
                <a:spcPct val="90000"/>
              </a:lnSpc>
              <a:spcBef>
                <a:spcPts val="0"/>
              </a:spcBef>
              <a:spcAft>
                <a:spcPts val="444"/>
              </a:spcAft>
              <a:buSzTx/>
              <a:defRPr/>
            </a:pPr>
            <a:r>
              <a:rPr lang="en-US" dirty="0"/>
              <a:t>Run List:    role[web]</a:t>
            </a:r>
          </a:p>
          <a:p>
            <a:pPr>
              <a:lnSpc>
                <a:spcPct val="90000"/>
              </a:lnSpc>
              <a:spcBef>
                <a:spcPts val="0"/>
              </a:spcBef>
              <a:spcAft>
                <a:spcPts val="444"/>
              </a:spcAft>
              <a:buSzTx/>
              <a:defRPr/>
            </a:pPr>
            <a:r>
              <a:rPr lang="en-US" dirty="0"/>
              <a:t>Roles:</a:t>
            </a:r>
          </a:p>
          <a:p>
            <a:pPr>
              <a:lnSpc>
                <a:spcPct val="90000"/>
              </a:lnSpc>
              <a:spcBef>
                <a:spcPts val="0"/>
              </a:spcBef>
              <a:spcAft>
                <a:spcPts val="444"/>
              </a:spcAft>
              <a:buSzTx/>
              <a:defRPr/>
            </a:pPr>
            <a:r>
              <a:rPr lang="en-US" dirty="0"/>
              <a:t>Recipes:     </a:t>
            </a:r>
            <a:r>
              <a:rPr lang="en-US" dirty="0" err="1"/>
              <a:t>myiis</a:t>
            </a:r>
            <a:r>
              <a:rPr lang="en-US" dirty="0"/>
              <a:t>, </a:t>
            </a:r>
            <a:r>
              <a:rPr lang="en-US" dirty="0" err="1"/>
              <a:t>myiis</a:t>
            </a:r>
            <a:r>
              <a:rPr lang="en-US" dirty="0"/>
              <a:t>::default, </a:t>
            </a:r>
            <a:r>
              <a:rPr lang="en-US" dirty="0" err="1"/>
              <a:t>myiis</a:t>
            </a:r>
            <a:r>
              <a:rPr lang="en-US" dirty="0"/>
              <a:t>::server</a:t>
            </a:r>
          </a:p>
          <a:p>
            <a:pPr>
              <a:lnSpc>
                <a:spcPct val="90000"/>
              </a:lnSpc>
              <a:spcBef>
                <a:spcPts val="0"/>
              </a:spcBef>
              <a:spcAft>
                <a:spcPts val="444"/>
              </a:spcAft>
              <a:buSzTx/>
              <a:defRPr/>
            </a:pPr>
            <a:r>
              <a:rPr lang="en-US" dirty="0"/>
              <a:t>Platform:    windows 6.3.9600</a:t>
            </a:r>
          </a:p>
          <a:p>
            <a:pPr>
              <a:lnSpc>
                <a:spcPct val="90000"/>
              </a:lnSpc>
              <a:spcBef>
                <a:spcPts val="0"/>
              </a:spcBef>
              <a:spcAft>
                <a:spcPts val="444"/>
              </a:spcAft>
              <a:buSzTx/>
              <a:defRPr/>
            </a:pPr>
            <a:r>
              <a:rPr lang="en-US" dirty="0"/>
              <a:t>Tags:</a:t>
            </a:r>
          </a:p>
        </p:txBody>
      </p:sp>
      <p:sp>
        <p:nvSpPr>
          <p:cNvPr id="3" name="Title 2"/>
          <p:cNvSpPr>
            <a:spLocks noGrp="1"/>
          </p:cNvSpPr>
          <p:nvPr>
            <p:ph type="title"/>
          </p:nvPr>
        </p:nvSpPr>
        <p:spPr/>
        <p:txBody>
          <a:bodyPr/>
          <a:lstStyle/>
          <a:p>
            <a:r>
              <a:rPr lang="en-US" dirty="0"/>
              <a:t>GL: View </a:t>
            </a:r>
            <a:r>
              <a:rPr lang="en-US" dirty="0" smtClean="0"/>
              <a:t>web1 again</a:t>
            </a:r>
            <a:endParaRPr lang="en-US" dirty="0"/>
          </a:p>
        </p:txBody>
      </p:sp>
      <p:sp>
        <p:nvSpPr>
          <p:cNvPr id="4" name="Text Placeholder 3"/>
          <p:cNvSpPr>
            <a:spLocks noGrp="1"/>
          </p:cNvSpPr>
          <p:nvPr>
            <p:ph type="body" sz="quarter" idx="11"/>
          </p:nvPr>
        </p:nvSpPr>
        <p:spPr>
          <a:xfrm>
            <a:off x="1121104" y="1367629"/>
            <a:ext cx="14422528" cy="729785"/>
          </a:xfrm>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web1</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239</a:t>
            </a:fld>
            <a:endParaRPr lang="en-US" dirty="0"/>
          </a:p>
        </p:txBody>
      </p:sp>
      <p:sp>
        <p:nvSpPr>
          <p:cNvPr id="9" name="Rectangle 8"/>
          <p:cNvSpPr/>
          <p:nvPr/>
        </p:nvSpPr>
        <p:spPr bwMode="auto">
          <a:xfrm>
            <a:off x="1122159" y="3754184"/>
            <a:ext cx="14431939" cy="59234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502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end</a:t>
            </a:r>
          </a:p>
        </p:txBody>
      </p:sp>
      <p:cxnSp>
        <p:nvCxnSpPr>
          <p:cNvPr id="7" name="Straight Connector 6"/>
          <p:cNvCxnSpPr/>
          <p:nvPr/>
        </p:nvCxnSpPr>
        <p:spPr>
          <a:xfrm>
            <a:off x="4705208" y="4183421"/>
            <a:ext cx="3668771"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629346" cy="249976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PROPERTIES</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68896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GL: Define a Web Role</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Create and upload a role named "web" that has the run list "recipe[</a:t>
            </a:r>
            <a:r>
              <a:rPr lang="en-US" dirty="0" err="1"/>
              <a:t>myiis</a:t>
            </a:r>
            <a:r>
              <a:rPr lang="en-US" dirty="0"/>
              <a:t>]"</a:t>
            </a:r>
          </a:p>
          <a:p>
            <a:pPr marL="342900" indent="-342900">
              <a:buFont typeface="Wingdings" charset="2"/>
              <a:buChar char="ü"/>
            </a:pPr>
            <a:r>
              <a:rPr lang="en-US" dirty="0"/>
              <a:t>Set </a:t>
            </a:r>
            <a:r>
              <a:rPr lang="en-US" dirty="0" smtClean="0"/>
              <a:t>web1's </a:t>
            </a:r>
            <a:r>
              <a:rPr lang="en-US" dirty="0"/>
              <a:t>run list to be "role[web]"</a:t>
            </a:r>
          </a:p>
          <a:p>
            <a:pPr marL="342900" indent="-342900">
              <a:buFont typeface="Wingdings" charset="2"/>
              <a:buChar char="q"/>
            </a:pPr>
            <a:r>
              <a:rPr lang="en-US" dirty="0"/>
              <a:t>Set </a:t>
            </a:r>
            <a:r>
              <a:rPr lang="en-US" dirty="0" smtClean="0"/>
              <a:t>web2'</a:t>
            </a:r>
            <a:r>
              <a:rPr lang="en-US" dirty="0"/>
              <a:t>s run list to be "role[web]"</a:t>
            </a:r>
          </a:p>
          <a:p>
            <a:pPr marL="342900" indent="-342900">
              <a:buFont typeface="Wingdings" charset="2"/>
              <a:buChar char="q"/>
            </a:pPr>
            <a:r>
              <a:rPr lang="en-US" dirty="0"/>
              <a:t>Converge all the nodes that have been assigned the web role</a:t>
            </a:r>
          </a:p>
        </p:txBody>
      </p:sp>
      <p:sp>
        <p:nvSpPr>
          <p:cNvPr id="11" name="Content Placeholder 10"/>
          <p:cNvSpPr>
            <a:spLocks noGrp="1"/>
          </p:cNvSpPr>
          <p:nvPr>
            <p:ph sz="quarter" idx="11"/>
          </p:nvPr>
        </p:nvSpPr>
        <p:spPr/>
        <p:txBody>
          <a:bodyPr/>
          <a:lstStyle/>
          <a:p>
            <a:r>
              <a:rPr lang="en-US" dirty="0"/>
              <a:t>A role would be a better way to describe what are obviously the </a:t>
            </a:r>
            <a:r>
              <a:rPr lang="en-US" b="1" dirty="0"/>
              <a:t>web</a:t>
            </a:r>
            <a:r>
              <a:rPr lang="en-US" dirty="0"/>
              <a:t>servers.</a:t>
            </a: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5" name="Slide Number Placeholder 4"/>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240</a:t>
            </a:fld>
            <a:endParaRPr lang="en-US" dirty="0"/>
          </a:p>
        </p:txBody>
      </p:sp>
    </p:spTree>
    <p:extLst>
      <p:ext uri="{BB962C8B-B14F-4D97-AF65-F5344CB8AC3E}">
        <p14:creationId xmlns:p14="http://schemas.microsoft.com/office/powerpoint/2010/main" val="237288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a:t>
            </a:r>
            <a:r>
              <a:rPr lang="en-US" dirty="0" smtClean="0"/>
              <a:t>web2</a:t>
            </a:r>
            <a:endParaRPr lang="en-US" dirty="0"/>
          </a:p>
          <a:p>
            <a:r>
              <a:rPr lang="en-US" dirty="0"/>
              <a:t>Environment: _default</a:t>
            </a:r>
          </a:p>
          <a:p>
            <a:r>
              <a:rPr lang="en-US" dirty="0"/>
              <a:t>FQDN:        WIN-DQFQCUFHDCP.ec2.internal</a:t>
            </a:r>
          </a:p>
          <a:p>
            <a:r>
              <a:rPr lang="en-US" dirty="0"/>
              <a:t>IP:          54.146.147.44</a:t>
            </a:r>
          </a:p>
          <a:p>
            <a:r>
              <a:rPr lang="en-US" dirty="0"/>
              <a:t>Run List:    recipe[</a:t>
            </a:r>
            <a:r>
              <a:rPr lang="en-US" dirty="0" err="1"/>
              <a:t>myiis</a:t>
            </a:r>
            <a:r>
              <a:rPr lang="en-US" dirty="0"/>
              <a:t>]</a:t>
            </a:r>
          </a:p>
          <a:p>
            <a:r>
              <a:rPr lang="en-US" dirty="0"/>
              <a:t>Roles:</a:t>
            </a:r>
          </a:p>
          <a:p>
            <a:r>
              <a:rPr lang="en-US" dirty="0"/>
              <a:t>Recipes:     </a:t>
            </a:r>
            <a:r>
              <a:rPr lang="en-US" dirty="0" err="1"/>
              <a:t>myiis</a:t>
            </a:r>
            <a:r>
              <a:rPr lang="en-US" dirty="0"/>
              <a:t>, </a:t>
            </a:r>
            <a:r>
              <a:rPr lang="en-US" dirty="0" err="1"/>
              <a:t>myiis</a:t>
            </a:r>
            <a:r>
              <a:rPr lang="en-US" dirty="0"/>
              <a:t>::default, </a:t>
            </a:r>
            <a:r>
              <a:rPr lang="en-US" dirty="0" err="1"/>
              <a:t>myiis</a:t>
            </a:r>
            <a:r>
              <a:rPr lang="en-US" dirty="0"/>
              <a:t>::server</a:t>
            </a:r>
          </a:p>
          <a:p>
            <a:r>
              <a:rPr lang="en-US" dirty="0"/>
              <a:t>Platform:    windows 6.3.9600</a:t>
            </a:r>
          </a:p>
          <a:p>
            <a:r>
              <a:rPr lang="en-US" dirty="0"/>
              <a:t>Tags:</a:t>
            </a:r>
          </a:p>
        </p:txBody>
      </p:sp>
      <p:sp>
        <p:nvSpPr>
          <p:cNvPr id="3" name="Title 2"/>
          <p:cNvSpPr>
            <a:spLocks noGrp="1"/>
          </p:cNvSpPr>
          <p:nvPr>
            <p:ph type="title"/>
          </p:nvPr>
        </p:nvSpPr>
        <p:spPr/>
        <p:txBody>
          <a:bodyPr/>
          <a:lstStyle/>
          <a:p>
            <a:r>
              <a:rPr lang="en-US" dirty="0"/>
              <a:t>GL: View node2</a:t>
            </a:r>
          </a:p>
        </p:txBody>
      </p:sp>
      <p:sp>
        <p:nvSpPr>
          <p:cNvPr id="4" name="Text Placeholder 3"/>
          <p:cNvSpPr>
            <a:spLocks noGrp="1"/>
          </p:cNvSpPr>
          <p:nvPr>
            <p:ph type="body" sz="quarter" idx="11"/>
          </p:nvPr>
        </p:nvSpPr>
        <p:spPr/>
        <p:txBody>
          <a:bodyPr/>
          <a:lstStyle/>
          <a:p>
            <a:r>
              <a:rPr lang="en-US" dirty="0"/>
              <a:t>&gt; knife node show </a:t>
            </a:r>
            <a:r>
              <a:rPr lang="en-US" dirty="0" smtClean="0"/>
              <a:t>web2</a:t>
            </a:r>
            <a:endParaRPr lang="en-US" dirty="0"/>
          </a:p>
        </p:txBody>
      </p:sp>
      <p:sp>
        <p:nvSpPr>
          <p:cNvPr id="5" name="Footer Placeholder 4"/>
          <p:cNvSpPr>
            <a:spLocks noGrp="1"/>
          </p:cNvSpPr>
          <p:nvPr>
            <p:ph type="ftr" sz="quarter" idx="12"/>
          </p:nvPr>
        </p:nvSpPr>
        <p:spPr/>
        <p:txBody>
          <a:bodyPr/>
          <a:lstStyle/>
          <a:p>
            <a:pPr algn="l"/>
            <a:r>
              <a:rPr lang="en-US" dirty="0"/>
              <a:t>©</a:t>
            </a:r>
            <a:r>
              <a:rPr lang="is-IS" dirty="0"/>
              <a:t>2018</a:t>
            </a:r>
            <a:r>
              <a:rPr lang="en-US" dirty="0"/>
              <a:t> Chef Software Inc.</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241</a:t>
            </a:fld>
            <a:endParaRPr lang="en-US" dirty="0"/>
          </a:p>
        </p:txBody>
      </p:sp>
      <p:sp>
        <p:nvSpPr>
          <p:cNvPr id="18" name="Rectangle 17"/>
          <p:cNvSpPr/>
          <p:nvPr/>
        </p:nvSpPr>
        <p:spPr bwMode="auto">
          <a:xfrm>
            <a:off x="1122159" y="4167543"/>
            <a:ext cx="14431939" cy="51719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0185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smtClean="0">
                <a:latin typeface="Courier New" panose="02070309020205020404" pitchFamily="49" charset="0"/>
                <a:cs typeface="Courier New" panose="02070309020205020404" pitchFamily="49" charset="0"/>
              </a:rPr>
              <a:t>web2:</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GL: Set </a:t>
            </a:r>
            <a:r>
              <a:rPr lang="en-US" dirty="0" smtClean="0"/>
              <a:t>web2's </a:t>
            </a:r>
            <a:r>
              <a:rPr lang="en-US" dirty="0"/>
              <a:t>Run List </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node run_list set </a:t>
            </a:r>
            <a:r>
              <a:rPr lang="en-US" dirty="0" smtClean="0">
                <a:latin typeface="Courier New" panose="02070309020205020404" pitchFamily="49" charset="0"/>
                <a:cs typeface="Courier New" panose="02070309020205020404" pitchFamily="49" charset="0"/>
              </a:rPr>
              <a:t>web2 "</a:t>
            </a:r>
            <a:r>
              <a:rPr lang="en-US" dirty="0">
                <a:latin typeface="Courier New" panose="02070309020205020404" pitchFamily="49" charset="0"/>
                <a:cs typeface="Courier New" panose="02070309020205020404" pitchFamily="49" charset="0"/>
              </a:rPr>
              <a:t>role[web]"</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242</a:t>
            </a:fld>
            <a:endParaRPr lang="en-US" dirty="0"/>
          </a:p>
        </p:txBody>
      </p:sp>
      <p:sp>
        <p:nvSpPr>
          <p:cNvPr id="7" name="Rectangle 6"/>
          <p:cNvSpPr/>
          <p:nvPr/>
        </p:nvSpPr>
        <p:spPr bwMode="auto">
          <a:xfrm>
            <a:off x="1122159" y="2727050"/>
            <a:ext cx="14431939" cy="59234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9864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90000"/>
              </a:lnSpc>
              <a:spcBef>
                <a:spcPts val="0"/>
              </a:spcBef>
              <a:spcAft>
                <a:spcPts val="444"/>
              </a:spcAft>
              <a:buSzTx/>
              <a:defRPr/>
            </a:pPr>
            <a:r>
              <a:rPr lang="en-US" dirty="0"/>
              <a:t>Node Name:   </a:t>
            </a:r>
            <a:r>
              <a:rPr lang="en-US" dirty="0" smtClean="0"/>
              <a:t>web2</a:t>
            </a:r>
            <a:endParaRPr lang="en-US" dirty="0"/>
          </a:p>
          <a:p>
            <a:pPr>
              <a:lnSpc>
                <a:spcPct val="90000"/>
              </a:lnSpc>
              <a:spcBef>
                <a:spcPts val="0"/>
              </a:spcBef>
              <a:spcAft>
                <a:spcPts val="444"/>
              </a:spcAft>
              <a:buSzTx/>
              <a:defRPr/>
            </a:pPr>
            <a:r>
              <a:rPr lang="en-US" dirty="0"/>
              <a:t>Environment: _default</a:t>
            </a:r>
          </a:p>
          <a:p>
            <a:pPr>
              <a:lnSpc>
                <a:spcPct val="90000"/>
              </a:lnSpc>
              <a:spcBef>
                <a:spcPts val="0"/>
              </a:spcBef>
              <a:spcAft>
                <a:spcPts val="444"/>
              </a:spcAft>
              <a:buSzTx/>
              <a:defRPr/>
            </a:pPr>
            <a:r>
              <a:rPr lang="en-US" dirty="0"/>
              <a:t>FQDN:        WIN-DQFQCUFHDCP.ec2.internal</a:t>
            </a:r>
          </a:p>
          <a:p>
            <a:pPr>
              <a:lnSpc>
                <a:spcPct val="90000"/>
              </a:lnSpc>
              <a:spcBef>
                <a:spcPts val="0"/>
              </a:spcBef>
              <a:spcAft>
                <a:spcPts val="444"/>
              </a:spcAft>
              <a:buSzTx/>
              <a:defRPr/>
            </a:pPr>
            <a:r>
              <a:rPr lang="en-US" dirty="0"/>
              <a:t>IP:          54.146.147.44</a:t>
            </a:r>
          </a:p>
          <a:p>
            <a:pPr>
              <a:lnSpc>
                <a:spcPct val="90000"/>
              </a:lnSpc>
              <a:spcBef>
                <a:spcPts val="0"/>
              </a:spcBef>
              <a:spcAft>
                <a:spcPts val="444"/>
              </a:spcAft>
              <a:buSzTx/>
              <a:defRPr/>
            </a:pPr>
            <a:r>
              <a:rPr lang="en-US" dirty="0"/>
              <a:t>Run List:    role[web]</a:t>
            </a:r>
          </a:p>
          <a:p>
            <a:pPr>
              <a:lnSpc>
                <a:spcPct val="90000"/>
              </a:lnSpc>
              <a:spcBef>
                <a:spcPts val="0"/>
              </a:spcBef>
              <a:spcAft>
                <a:spcPts val="444"/>
              </a:spcAft>
              <a:buSzTx/>
              <a:defRPr/>
            </a:pPr>
            <a:r>
              <a:rPr lang="en-US" dirty="0"/>
              <a:t>Roles:</a:t>
            </a:r>
          </a:p>
          <a:p>
            <a:pPr>
              <a:lnSpc>
                <a:spcPct val="90000"/>
              </a:lnSpc>
              <a:spcBef>
                <a:spcPts val="0"/>
              </a:spcBef>
              <a:spcAft>
                <a:spcPts val="444"/>
              </a:spcAft>
              <a:buSzTx/>
              <a:defRPr/>
            </a:pPr>
            <a:r>
              <a:rPr lang="en-US" dirty="0"/>
              <a:t>Recipes:     </a:t>
            </a:r>
            <a:r>
              <a:rPr lang="en-US" dirty="0" err="1"/>
              <a:t>myiis</a:t>
            </a:r>
            <a:r>
              <a:rPr lang="en-US" dirty="0"/>
              <a:t>, </a:t>
            </a:r>
            <a:r>
              <a:rPr lang="en-US" dirty="0" err="1"/>
              <a:t>myiis</a:t>
            </a:r>
            <a:r>
              <a:rPr lang="en-US" dirty="0"/>
              <a:t>::default, </a:t>
            </a:r>
            <a:r>
              <a:rPr lang="en-US" dirty="0" err="1"/>
              <a:t>myiis</a:t>
            </a:r>
            <a:r>
              <a:rPr lang="en-US" dirty="0"/>
              <a:t>::server</a:t>
            </a:r>
          </a:p>
          <a:p>
            <a:pPr>
              <a:lnSpc>
                <a:spcPct val="90000"/>
              </a:lnSpc>
              <a:spcBef>
                <a:spcPts val="0"/>
              </a:spcBef>
              <a:spcAft>
                <a:spcPts val="444"/>
              </a:spcAft>
              <a:buSzTx/>
              <a:defRPr/>
            </a:pPr>
            <a:r>
              <a:rPr lang="en-US" dirty="0"/>
              <a:t>Platform:    windows 6.3.9600</a:t>
            </a:r>
          </a:p>
          <a:p>
            <a:pPr>
              <a:lnSpc>
                <a:spcPct val="90000"/>
              </a:lnSpc>
              <a:spcBef>
                <a:spcPts val="0"/>
              </a:spcBef>
              <a:spcAft>
                <a:spcPts val="444"/>
              </a:spcAft>
              <a:buSzTx/>
              <a:defRPr/>
            </a:pPr>
            <a:r>
              <a:rPr lang="en-US" dirty="0"/>
              <a:t>Tags:</a:t>
            </a:r>
          </a:p>
        </p:txBody>
      </p:sp>
      <p:sp>
        <p:nvSpPr>
          <p:cNvPr id="3" name="Title 2"/>
          <p:cNvSpPr>
            <a:spLocks noGrp="1"/>
          </p:cNvSpPr>
          <p:nvPr>
            <p:ph type="title"/>
          </p:nvPr>
        </p:nvSpPr>
        <p:spPr/>
        <p:txBody>
          <a:bodyPr/>
          <a:lstStyle/>
          <a:p>
            <a:r>
              <a:rPr lang="en-US" dirty="0"/>
              <a:t>GL: View </a:t>
            </a:r>
            <a:r>
              <a:rPr lang="en-US" dirty="0" smtClean="0"/>
              <a:t>web2 again</a:t>
            </a:r>
            <a:endParaRPr lang="en-US" dirty="0"/>
          </a:p>
        </p:txBody>
      </p:sp>
      <p:sp>
        <p:nvSpPr>
          <p:cNvPr id="4" name="Text Placeholder 3"/>
          <p:cNvSpPr>
            <a:spLocks noGrp="1"/>
          </p:cNvSpPr>
          <p:nvPr>
            <p:ph type="body" sz="quarter" idx="11"/>
          </p:nvPr>
        </p:nvSpPr>
        <p:spPr>
          <a:xfrm>
            <a:off x="1121104" y="1367629"/>
            <a:ext cx="14422528" cy="729785"/>
          </a:xfrm>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web2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243</a:t>
            </a:fld>
            <a:endParaRPr lang="en-US" dirty="0"/>
          </a:p>
        </p:txBody>
      </p:sp>
      <p:sp>
        <p:nvSpPr>
          <p:cNvPr id="9" name="Rectangle 8"/>
          <p:cNvSpPr/>
          <p:nvPr/>
        </p:nvSpPr>
        <p:spPr bwMode="auto">
          <a:xfrm>
            <a:off x="1122159" y="3754184"/>
            <a:ext cx="14431939" cy="59234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259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GL: Define a Web Role</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Create and upload a role named "web" that has the run list "recipe[</a:t>
            </a:r>
            <a:r>
              <a:rPr lang="en-US" dirty="0" err="1"/>
              <a:t>myiis</a:t>
            </a:r>
            <a:r>
              <a:rPr lang="en-US" dirty="0"/>
              <a:t>]"</a:t>
            </a:r>
          </a:p>
          <a:p>
            <a:pPr marL="342900" indent="-342900">
              <a:buFont typeface="Wingdings" charset="2"/>
              <a:buChar char="ü"/>
            </a:pPr>
            <a:r>
              <a:rPr lang="en-US" dirty="0"/>
              <a:t>Set </a:t>
            </a:r>
            <a:r>
              <a:rPr lang="en-US" dirty="0" smtClean="0"/>
              <a:t>web1's </a:t>
            </a:r>
            <a:r>
              <a:rPr lang="en-US" dirty="0"/>
              <a:t>run list to be "role[web]"</a:t>
            </a:r>
          </a:p>
          <a:p>
            <a:pPr marL="342900" indent="-342900">
              <a:buFont typeface="Wingdings" charset="2"/>
              <a:buChar char="ü"/>
            </a:pPr>
            <a:r>
              <a:rPr lang="en-US" dirty="0"/>
              <a:t>Set </a:t>
            </a:r>
            <a:r>
              <a:rPr lang="en-US" dirty="0" smtClean="0"/>
              <a:t>web2'</a:t>
            </a:r>
            <a:r>
              <a:rPr lang="en-US" dirty="0"/>
              <a:t>s run list to be "role[web]"</a:t>
            </a:r>
          </a:p>
          <a:p>
            <a:pPr marL="342900" indent="-342900">
              <a:buFont typeface="Wingdings" charset="2"/>
              <a:buChar char="q"/>
            </a:pPr>
            <a:r>
              <a:rPr lang="en-US" dirty="0"/>
              <a:t>Converge all the nodes that have been assigned the web role</a:t>
            </a:r>
          </a:p>
          <a:p>
            <a:pPr marL="342900" indent="-342900">
              <a:buFont typeface="Wingdings" charset="2"/>
              <a:buChar char="ü"/>
            </a:pPr>
            <a:endParaRPr lang="en-US" dirty="0"/>
          </a:p>
        </p:txBody>
      </p:sp>
      <p:sp>
        <p:nvSpPr>
          <p:cNvPr id="11" name="Content Placeholder 10"/>
          <p:cNvSpPr>
            <a:spLocks noGrp="1"/>
          </p:cNvSpPr>
          <p:nvPr>
            <p:ph sz="quarter" idx="11"/>
          </p:nvPr>
        </p:nvSpPr>
        <p:spPr/>
        <p:txBody>
          <a:bodyPr/>
          <a:lstStyle/>
          <a:p>
            <a:r>
              <a:rPr lang="en-US" dirty="0"/>
              <a:t>A role would be a better way to describe what are obviously the </a:t>
            </a:r>
            <a:r>
              <a:rPr lang="en-US" b="1" dirty="0"/>
              <a:t>web</a:t>
            </a:r>
            <a:r>
              <a:rPr lang="en-US" dirty="0"/>
              <a:t>servers.</a:t>
            </a: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5" name="Slide Number Placeholder 4"/>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244</a:t>
            </a:fld>
            <a:endParaRPr lang="en-US" dirty="0"/>
          </a:p>
        </p:txBody>
      </p:sp>
    </p:spTree>
    <p:extLst>
      <p:ext uri="{BB962C8B-B14F-4D97-AF65-F5344CB8AC3E}">
        <p14:creationId xmlns:p14="http://schemas.microsoft.com/office/powerpoint/2010/main" val="387096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web1:</a:t>
            </a:r>
            <a:endParaRPr lang="en-US" dirty="0"/>
          </a:p>
          <a:p>
            <a:r>
              <a:rPr lang="en-US" dirty="0"/>
              <a:t>  cloud:</a:t>
            </a:r>
          </a:p>
          <a:p>
            <a:r>
              <a:rPr lang="en-US" dirty="0"/>
              <a:t>    </a:t>
            </a:r>
            <a:r>
              <a:rPr lang="en-US" dirty="0" err="1"/>
              <a:t>local_hostname</a:t>
            </a:r>
            <a:r>
              <a:rPr lang="en-US" dirty="0"/>
              <a:t>:    ip-172-31-0-169.ec2.internal</a:t>
            </a:r>
          </a:p>
          <a:p>
            <a:r>
              <a:rPr lang="en-US" dirty="0"/>
              <a:t>    local_ipv4:        172.31.0.169</a:t>
            </a:r>
          </a:p>
          <a:p>
            <a:r>
              <a:rPr lang="en-US" dirty="0"/>
              <a:t>    local_ipv4_addrs:  172.31.0.169</a:t>
            </a:r>
          </a:p>
          <a:p>
            <a:r>
              <a:rPr lang="en-US" dirty="0"/>
              <a:t>    provider:          ec2</a:t>
            </a:r>
          </a:p>
          <a:p>
            <a:r>
              <a:rPr lang="en-US" dirty="0"/>
              <a:t>    </a:t>
            </a:r>
            <a:r>
              <a:rPr lang="en-US" dirty="0" err="1"/>
              <a:t>public_hostname</a:t>
            </a:r>
            <a:r>
              <a:rPr lang="en-US" dirty="0"/>
              <a:t>:   ec2-174-129-71-79.compute-1.amazonaws.com</a:t>
            </a:r>
          </a:p>
          <a:p>
            <a:r>
              <a:rPr lang="en-US" dirty="0"/>
              <a:t>    public_ipv4:       174.129.71.79</a:t>
            </a:r>
          </a:p>
          <a:p>
            <a:r>
              <a:rPr lang="en-US" dirty="0"/>
              <a:t>    public_ipv4_addrs: 174.129.71.79</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fi-FI" dirty="0"/>
              <a:t>GL: </a:t>
            </a:r>
            <a:r>
              <a:rPr lang="en-US" dirty="0"/>
              <a:t>Capture Node's Public Host Name and IP</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web1 -</a:t>
            </a:r>
            <a:r>
              <a:rPr lang="en-US" dirty="0">
                <a:latin typeface="Courier New" panose="02070309020205020404" pitchFamily="49" charset="0"/>
                <a:cs typeface="Courier New" panose="02070309020205020404" pitchFamily="49" charset="0"/>
              </a:rPr>
              <a:t>a cloud</a:t>
            </a: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245</a:t>
            </a:fld>
            <a:endParaRPr lang="en-US" dirty="0"/>
          </a:p>
        </p:txBody>
      </p:sp>
    </p:spTree>
    <p:extLst>
      <p:ext uri="{BB962C8B-B14F-4D97-AF65-F5344CB8AC3E}">
        <p14:creationId xmlns:p14="http://schemas.microsoft.com/office/powerpoint/2010/main" val="276850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690866"/>
          </a:xfrm>
        </p:spPr>
        <p:txBody>
          <a:bodyPr/>
          <a:lstStyle/>
          <a:p>
            <a:r>
              <a:rPr lang="en-US" sz="3200" dirty="0" smtClean="0"/>
              <a:t>web1:</a:t>
            </a:r>
            <a:endParaRPr lang="en-US" sz="3200" dirty="0"/>
          </a:p>
          <a:p>
            <a:r>
              <a:rPr lang="en-US" sz="3200" dirty="0"/>
              <a:t>  cloud.public_ipv4: 174.129.71.79</a:t>
            </a:r>
          </a:p>
        </p:txBody>
      </p:sp>
      <p:sp>
        <p:nvSpPr>
          <p:cNvPr id="3" name="Title 2"/>
          <p:cNvSpPr>
            <a:spLocks noGrp="1"/>
          </p:cNvSpPr>
          <p:nvPr>
            <p:ph type="title"/>
          </p:nvPr>
        </p:nvSpPr>
        <p:spPr/>
        <p:txBody>
          <a:bodyPr>
            <a:normAutofit/>
          </a:bodyPr>
          <a:lstStyle/>
          <a:p>
            <a:r>
              <a:rPr lang="fi-FI" dirty="0"/>
              <a:t>GL: </a:t>
            </a:r>
            <a:r>
              <a:rPr lang="en-US" dirty="0"/>
              <a:t>Capture Nodes’ IP</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web1 -</a:t>
            </a:r>
            <a:r>
              <a:rPr lang="en-US" dirty="0">
                <a:latin typeface="Courier New" panose="02070309020205020404" pitchFamily="49" charset="0"/>
                <a:cs typeface="Courier New" panose="02070309020205020404" pitchFamily="49" charset="0"/>
              </a:rPr>
              <a:t>a cloud.public_ipv4</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246</a:t>
            </a:fld>
            <a:endParaRPr lang="en-US" dirty="0"/>
          </a:p>
        </p:txBody>
      </p:sp>
      <p:sp>
        <p:nvSpPr>
          <p:cNvPr id="7" name="Content Placeholder 1"/>
          <p:cNvSpPr txBox="1">
            <a:spLocks/>
          </p:cNvSpPr>
          <p:nvPr/>
        </p:nvSpPr>
        <p:spPr bwMode="white">
          <a:xfrm>
            <a:off x="1121104" y="5249924"/>
            <a:ext cx="14423693" cy="1668971"/>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R="0" indent="0" fontAlgn="auto">
              <a:lnSpc>
                <a:spcPct val="100000"/>
              </a:lnSpc>
              <a:spcBef>
                <a:spcPts val="800"/>
              </a:spcBef>
              <a:spcAft>
                <a:spcPts val="0"/>
              </a:spcAft>
              <a:buClrTx/>
              <a:buSzPct val="90000"/>
              <a:buFont typeface="Arial" pitchFamily="34" charset="0"/>
              <a:buNone/>
              <a:tabLst/>
              <a:defRPr sz="3200" b="1" baseline="0">
                <a:solidFill>
                  <a:srgbClr val="FFFFFF"/>
                </a:solidFill>
                <a:latin typeface="Courier New" panose="02070309020205020404" pitchFamily="49" charset="0"/>
                <a:cs typeface="Courier New" panose="02070309020205020404" pitchFamily="49" charset="0"/>
              </a:defRPr>
            </a:lvl1pPr>
            <a:lvl2pPr marL="309026" indent="0">
              <a:lnSpc>
                <a:spcPct val="100000"/>
              </a:lnSpc>
              <a:spcBef>
                <a:spcPts val="800"/>
              </a:spcBef>
              <a:buSzPct val="90000"/>
              <a:buFont typeface="Arial" pitchFamily="34" charset="0"/>
              <a:buNone/>
              <a:defRPr sz="3733" baseline="0">
                <a:solidFill>
                  <a:schemeClr val="accent3">
                    <a:lumMod val="50000"/>
                  </a:schemeClr>
                </a:solidFill>
              </a:defRPr>
            </a:lvl2pPr>
            <a:lvl3pPr marL="609585" indent="0">
              <a:lnSpc>
                <a:spcPct val="100000"/>
              </a:lnSpc>
              <a:spcBef>
                <a:spcPts val="800"/>
              </a:spcBef>
              <a:buSzPct val="90000"/>
              <a:buFont typeface="Arial" pitchFamily="34" charset="0"/>
              <a:buNone/>
              <a:defRPr sz="3200" baseline="0">
                <a:solidFill>
                  <a:schemeClr val="accent3">
                    <a:lumMod val="50000"/>
                  </a:schemeClr>
                </a:solidFill>
              </a:defRPr>
            </a:lvl3pPr>
            <a:lvl4pPr marL="840296" indent="0">
              <a:lnSpc>
                <a:spcPct val="100000"/>
              </a:lnSpc>
              <a:spcBef>
                <a:spcPts val="800"/>
              </a:spcBef>
              <a:buSzPct val="90000"/>
              <a:buFont typeface="Arial" pitchFamily="34" charset="0"/>
              <a:buNone/>
              <a:defRPr sz="2667" baseline="0">
                <a:solidFill>
                  <a:schemeClr val="accent3">
                    <a:lumMod val="50000"/>
                  </a:schemeClr>
                </a:solidFill>
              </a:defRPr>
            </a:lvl4pPr>
            <a:lvl5pPr marL="1068889" indent="0">
              <a:lnSpc>
                <a:spcPct val="100000"/>
              </a:lnSpc>
              <a:spcBef>
                <a:spcPts val="800"/>
              </a:spcBef>
              <a:buSzPct val="90000"/>
              <a:buFont typeface="Arial" pitchFamily="34" charset="0"/>
              <a:buNone/>
              <a:defRPr baseline="0">
                <a:solidFill>
                  <a:schemeClr val="accent3">
                    <a:lumMod val="50000"/>
                  </a:schemeClr>
                </a:solidFill>
              </a:defRPr>
            </a:lvl5pPr>
            <a:lvl6pPr marL="3352582" indent="-304780">
              <a:spcBef>
                <a:spcPct val="20000"/>
              </a:spcBef>
              <a:buFont typeface="Arial" pitchFamily="34" charset="0"/>
              <a:buChar char="•"/>
              <a:defRPr sz="2667"/>
            </a:lvl6pPr>
            <a:lvl7pPr marL="3962142" indent="-304780">
              <a:spcBef>
                <a:spcPct val="20000"/>
              </a:spcBef>
              <a:buFont typeface="Arial" pitchFamily="34" charset="0"/>
              <a:buChar char="•"/>
              <a:defRPr sz="2667"/>
            </a:lvl7pPr>
            <a:lvl8pPr marL="4571703" indent="-304780">
              <a:spcBef>
                <a:spcPct val="20000"/>
              </a:spcBef>
              <a:buFont typeface="Arial" pitchFamily="34" charset="0"/>
              <a:buChar char="•"/>
              <a:defRPr sz="2667"/>
            </a:lvl8pPr>
            <a:lvl9pPr marL="5181264" indent="-304780">
              <a:spcBef>
                <a:spcPct val="20000"/>
              </a:spcBef>
              <a:buFont typeface="Arial" pitchFamily="34" charset="0"/>
              <a:buChar char="•"/>
              <a:defRPr sz="2667"/>
            </a:lvl9pPr>
          </a:lstStyle>
          <a:p>
            <a:r>
              <a:rPr lang="en-US" dirty="0" smtClean="0"/>
              <a:t>web2:</a:t>
            </a:r>
            <a:endParaRPr lang="en-US" dirty="0"/>
          </a:p>
          <a:p>
            <a:r>
              <a:rPr lang="en-US" dirty="0"/>
              <a:t>  cloud.public_ipv4: 54.146.147.44</a:t>
            </a:r>
          </a:p>
        </p:txBody>
      </p:sp>
      <p:sp>
        <p:nvSpPr>
          <p:cNvPr id="8" name="Text Placeholder 3"/>
          <p:cNvSpPr txBox="1">
            <a:spLocks/>
          </p:cNvSpPr>
          <p:nvPr/>
        </p:nvSpPr>
        <p:spPr bwMode="white">
          <a:xfrm>
            <a:off x="1121104" y="4271111"/>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b="1" kern="1200" baseline="0">
                <a:solidFill>
                  <a:schemeClr val="bg1"/>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web2 -</a:t>
            </a:r>
            <a:r>
              <a:rPr lang="en-US" dirty="0">
                <a:latin typeface="Courier New" panose="02070309020205020404" pitchFamily="49" charset="0"/>
                <a:cs typeface="Courier New" panose="02070309020205020404" pitchFamily="49" charset="0"/>
              </a:rPr>
              <a:t>a cloud.public_ipv4</a:t>
            </a:r>
          </a:p>
        </p:txBody>
      </p:sp>
      <p:sp>
        <p:nvSpPr>
          <p:cNvPr id="9" name="Text Placeholder 4"/>
          <p:cNvSpPr txBox="1">
            <a:spLocks/>
          </p:cNvSpPr>
          <p:nvPr/>
        </p:nvSpPr>
        <p:spPr>
          <a:xfrm>
            <a:off x="1204351" y="7072163"/>
            <a:ext cx="14342724" cy="985285"/>
          </a:xfrm>
          <a:prstGeom prst="rect">
            <a:avLst/>
          </a:prstGeom>
        </p:spPr>
        <p:txBody>
          <a:bodyPr vert="horz" lIns="91440" tIns="45720" rIns="91440" bIns="45720" rtlCol="0" anchor="ctr"/>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600" b="1" dirty="0"/>
              <a:t>Issue: </a:t>
            </a:r>
            <a:r>
              <a:rPr lang="en-US" sz="3600" dirty="0"/>
              <a:t>We will use the </a:t>
            </a:r>
            <a:r>
              <a:rPr lang="en-US" sz="3600" dirty="0">
                <a:latin typeface="Courier New"/>
                <a:cs typeface="Courier New"/>
              </a:rPr>
              <a:t>node['cloud']['public_ipv4']</a:t>
            </a:r>
            <a:r>
              <a:rPr lang="en-US" sz="3600" dirty="0"/>
              <a:t> attribute value</a:t>
            </a:r>
          </a:p>
        </p:txBody>
      </p:sp>
    </p:spTree>
    <p:extLst>
      <p:ext uri="{BB962C8B-B14F-4D97-AF65-F5344CB8AC3E}">
        <p14:creationId xmlns:p14="http://schemas.microsoft.com/office/powerpoint/2010/main" val="290974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000" dirty="0"/>
              <a:t>54.146.147.44 Starting Chef Client, version 13.4.24</a:t>
            </a:r>
          </a:p>
          <a:p>
            <a:r>
              <a:rPr lang="en-US" sz="2000" dirty="0"/>
              <a:t>…</a:t>
            </a:r>
          </a:p>
          <a:p>
            <a:r>
              <a:rPr lang="en-US" sz="2000" dirty="0"/>
              <a:t>54.146.147.44 [2018-09-20T19:01:24+00:00] INFO: Run List is [role[web]]</a:t>
            </a:r>
          </a:p>
          <a:p>
            <a:r>
              <a:rPr lang="en-US" sz="2000" dirty="0"/>
              <a:t>54.146.147.44 [2018-09-20T19:01:24+00:00] INFO: Run List expands to [</a:t>
            </a:r>
            <a:r>
              <a:rPr lang="en-US" sz="2000" dirty="0" err="1"/>
              <a:t>myiis</a:t>
            </a:r>
            <a:r>
              <a:rPr lang="en-US" sz="2000" dirty="0"/>
              <a:t>]</a:t>
            </a:r>
          </a:p>
          <a:p>
            <a:r>
              <a:rPr lang="en-US" sz="2000" dirty="0"/>
              <a:t>54.146.147.44 [2018-09-20T19:01:24+00:00] INFO: Starting Chef Run for </a:t>
            </a:r>
            <a:r>
              <a:rPr lang="en-US" sz="2000" dirty="0" smtClean="0"/>
              <a:t>web2</a:t>
            </a:r>
            <a:endParaRPr lang="en-US" sz="2000" dirty="0"/>
          </a:p>
          <a:p>
            <a:r>
              <a:rPr lang="en-US" sz="2000" dirty="0"/>
              <a:t>…</a:t>
            </a:r>
          </a:p>
          <a:p>
            <a:r>
              <a:rPr lang="en-US" sz="2000" dirty="0"/>
              <a:t>74.129.71.79 Starting Chef Client, version 13.4.24</a:t>
            </a:r>
          </a:p>
          <a:p>
            <a:r>
              <a:rPr lang="en-US" sz="2000" dirty="0"/>
              <a:t>…</a:t>
            </a:r>
          </a:p>
          <a:p>
            <a:r>
              <a:rPr lang="en-US" sz="2000" dirty="0"/>
              <a:t>174.129.71.79 [2018-09-20T19:01:33+00:00] INFO: Run List is [role[web]]</a:t>
            </a:r>
          </a:p>
          <a:p>
            <a:r>
              <a:rPr lang="en-US" sz="2000" dirty="0"/>
              <a:t>174.129.71.79 [2018-09-20T19:01:33+00:00] INFO: Run List expands to [</a:t>
            </a:r>
            <a:r>
              <a:rPr lang="en-US" sz="2000" dirty="0" err="1"/>
              <a:t>myiis</a:t>
            </a:r>
            <a:r>
              <a:rPr lang="en-US" sz="2000" dirty="0"/>
              <a:t>]</a:t>
            </a:r>
          </a:p>
          <a:p>
            <a:r>
              <a:rPr lang="en-US" sz="2000" dirty="0"/>
              <a:t>174.129.71.79 [2018-09-20T19:01:33+00:00] INFO: Starting Chef Run for </a:t>
            </a:r>
            <a:r>
              <a:rPr lang="en-US" sz="2000" dirty="0" smtClean="0"/>
              <a:t>web1</a:t>
            </a:r>
            <a:endParaRPr lang="en-US" sz="2000" dirty="0"/>
          </a:p>
          <a:p>
            <a:r>
              <a:rPr lang="en-US" sz="2000" dirty="0"/>
              <a:t>174.129.71.79 [2018-09-20T19:01:33+00:00] INFO: Running start handlers</a:t>
            </a:r>
          </a:p>
          <a:p>
            <a:r>
              <a:rPr lang="en-US" sz="2000" dirty="0"/>
              <a:t>...</a:t>
            </a:r>
          </a:p>
        </p:txBody>
      </p:sp>
      <p:sp>
        <p:nvSpPr>
          <p:cNvPr id="3" name="Title 2"/>
          <p:cNvSpPr>
            <a:spLocks noGrp="1"/>
          </p:cNvSpPr>
          <p:nvPr>
            <p:ph type="title"/>
          </p:nvPr>
        </p:nvSpPr>
        <p:spPr/>
        <p:txBody>
          <a:bodyPr/>
          <a:lstStyle/>
          <a:p>
            <a:r>
              <a:rPr lang="en-US" dirty="0"/>
              <a:t>GL: Converge All Web Nodes</a:t>
            </a:r>
          </a:p>
        </p:txBody>
      </p:sp>
      <p:sp>
        <p:nvSpPr>
          <p:cNvPr id="4" name="Text Placeholder 3"/>
          <p:cNvSpPr>
            <a:spLocks noGrp="1"/>
          </p:cNvSpPr>
          <p:nvPr>
            <p:ph type="body" sz="quarter" idx="11"/>
          </p:nvPr>
        </p:nvSpPr>
        <p:spPr>
          <a:xfrm>
            <a:off x="1121104" y="1320216"/>
            <a:ext cx="14422528" cy="762583"/>
          </a:xfrm>
        </p:spPr>
        <p:txBody>
          <a:bodyPr/>
          <a:lstStyle/>
          <a:p>
            <a:r>
              <a:rPr lang="en-US" sz="2400" dirty="0"/>
              <a:t>&gt; knife </a:t>
            </a:r>
            <a:r>
              <a:rPr lang="en-US" sz="2400" dirty="0" err="1"/>
              <a:t>winrm</a:t>
            </a:r>
            <a:r>
              <a:rPr lang="en-US" sz="2400" dirty="0"/>
              <a:t> "</a:t>
            </a:r>
            <a:r>
              <a:rPr lang="en-US" sz="2400" dirty="0" err="1"/>
              <a:t>role:web</a:t>
            </a:r>
            <a:r>
              <a:rPr lang="en-US" sz="2400" dirty="0"/>
              <a:t>" –a cloud.public_ipv4 -x USER -P PWD "chef-client"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247</a:t>
            </a:fld>
            <a:endParaRPr lang="en-US" dirty="0"/>
          </a:p>
        </p:txBody>
      </p:sp>
      <p:sp>
        <p:nvSpPr>
          <p:cNvPr id="7" name="Rectangle 6">
            <a:extLst>
              <a:ext uri="{FF2B5EF4-FFF2-40B4-BE49-F238E27FC236}">
                <a16:creationId xmlns:a16="http://schemas.microsoft.com/office/drawing/2014/main" xmlns="" id="{6015F4F6-EC5F-4A4A-82E8-9D466C700BBE}"/>
              </a:ext>
            </a:extLst>
          </p:cNvPr>
          <p:cNvSpPr/>
          <p:nvPr/>
        </p:nvSpPr>
        <p:spPr bwMode="auto">
          <a:xfrm>
            <a:off x="11706061" y="3942339"/>
            <a:ext cx="1079500" cy="55992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xmlns="" id="{C63D6BE9-AE55-4B60-B80D-2724E2E386D5}"/>
              </a:ext>
            </a:extLst>
          </p:cNvPr>
          <p:cNvSpPr/>
          <p:nvPr/>
        </p:nvSpPr>
        <p:spPr bwMode="auto">
          <a:xfrm>
            <a:off x="11747374" y="6399675"/>
            <a:ext cx="911187" cy="48372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3055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a:bodyPr>
          <a:lstStyle/>
          <a:p>
            <a:r>
              <a:rPr lang="en-US" dirty="0"/>
              <a:t>What are the benefits of using roles? What are the drawbacks?</a:t>
            </a:r>
          </a:p>
          <a:p>
            <a:endParaRPr lang="en-US" dirty="0"/>
          </a:p>
          <a:p>
            <a:r>
              <a:rPr lang="en-US" dirty="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248</a:t>
            </a:fld>
            <a:endParaRPr lang="en-US" dirty="0"/>
          </a:p>
        </p:txBody>
      </p:sp>
    </p:spTree>
    <p:extLst>
      <p:ext uri="{BB962C8B-B14F-4D97-AF65-F5344CB8AC3E}">
        <p14:creationId xmlns:p14="http://schemas.microsoft.com/office/powerpoint/2010/main" val="11683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249</a:t>
            </a:fld>
            <a:endParaRPr lang="en-US" dirty="0"/>
          </a:p>
        </p:txBody>
      </p:sp>
    </p:spTree>
    <p:extLst>
      <p:ext uri="{BB962C8B-B14F-4D97-AF65-F5344CB8AC3E}">
        <p14:creationId xmlns:p14="http://schemas.microsoft.com/office/powerpoint/2010/main" val="44619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end</a:t>
            </a:r>
          </a:p>
        </p:txBody>
      </p:sp>
      <p:cxnSp>
        <p:nvCxnSpPr>
          <p:cNvPr id="10" name="Straight Connector 9"/>
          <p:cNvCxnSpPr/>
          <p:nvPr/>
        </p:nvCxnSpPr>
        <p:spPr>
          <a:xfrm>
            <a:off x="3639176" y="5328416"/>
            <a:ext cx="6405115"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38383" y="5347694"/>
            <a:ext cx="4389148" cy="1359206"/>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PROPERTIES</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39644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30343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a:xfrm>
            <a:off x="3013752" y="3451138"/>
            <a:ext cx="10972800" cy="560884"/>
          </a:xfrm>
        </p:spPr>
        <p:txBody>
          <a:bodyPr/>
          <a:lstStyle/>
          <a:p>
            <a:r>
              <a:rPr lang="en-US" dirty="0"/>
              <a:t>Introducing the chef-client cookbook &amp; wrapper cookbooks</a:t>
            </a:r>
          </a:p>
        </p:txBody>
      </p:sp>
    </p:spTree>
    <p:extLst>
      <p:ext uri="{BB962C8B-B14F-4D97-AF65-F5344CB8AC3E}">
        <p14:creationId xmlns:p14="http://schemas.microsoft.com/office/powerpoint/2010/main" val="223581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p:txBody>
          <a:bodyPr/>
          <a:lstStyle/>
          <a:p>
            <a:r>
              <a:rPr lang="en-US"/>
              <a:t>Lesson Objectives</a:t>
            </a:r>
            <a:endParaRPr lang="en-US" dirty="0"/>
          </a:p>
        </p:txBody>
      </p:sp>
      <p:sp>
        <p:nvSpPr>
          <p:cNvPr id="25602" name="Rectangle 2"/>
          <p:cNvSpPr>
            <a:spLocks noGrp="1" noChangeArrowheads="1"/>
          </p:cNvSpPr>
          <p:nvPr>
            <p:ph type="body" sz="quarter" idx="12"/>
          </p:nvPr>
        </p:nvSpPr>
        <p:spPr/>
        <p:txBody>
          <a:bodyPr/>
          <a:lstStyle/>
          <a:p>
            <a:r>
              <a:rPr lang="en-US" sz="4000" dirty="0"/>
              <a:t>After completing this module, you should be able to:</a:t>
            </a:r>
          </a:p>
          <a:p>
            <a:endParaRPr lang="en-US" sz="4000" dirty="0"/>
          </a:p>
          <a:p>
            <a:pPr marL="880526" lvl="1" indent="-571500">
              <a:buFont typeface="Wingdings" charset="2"/>
              <a:buChar char="Ø"/>
            </a:pPr>
            <a:r>
              <a:rPr lang="en-US" sz="4000" dirty="0"/>
              <a:t>Find and preview cookbooks on the Chef Supermarket</a:t>
            </a:r>
          </a:p>
          <a:p>
            <a:pPr marL="880526" lvl="1" indent="-571500">
              <a:buFont typeface="Wingdings" charset="2"/>
              <a:buChar char="Ø"/>
            </a:pPr>
            <a:r>
              <a:rPr lang="en-US" sz="4000" dirty="0"/>
              <a:t>Override community cookbook defaults using wrapper cookbooks</a:t>
            </a:r>
          </a:p>
          <a:p>
            <a:pPr marL="880526" lvl="1" indent="-571500">
              <a:buFont typeface="Wingdings" charset="2"/>
              <a:buChar char="Ø"/>
            </a:pPr>
            <a:r>
              <a:rPr lang="en-US" sz="4000" dirty="0"/>
              <a:t>Upload community cookbooks to Chef Server</a:t>
            </a:r>
          </a:p>
          <a:p>
            <a:pPr marL="880526" lvl="1" indent="-571500">
              <a:buFont typeface="Wingdings" charset="2"/>
              <a:buChar char="Ø"/>
            </a:pPr>
            <a:r>
              <a:rPr lang="en-US" sz="4000" dirty="0"/>
              <a:t>Run chef-client as a service/task</a:t>
            </a:r>
          </a:p>
        </p:txBody>
      </p:sp>
    </p:spTree>
    <p:extLst>
      <p:ext uri="{BB962C8B-B14F-4D97-AF65-F5344CB8AC3E}">
        <p14:creationId xmlns:p14="http://schemas.microsoft.com/office/powerpoint/2010/main" val="42523378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Running chef-client</a:t>
            </a:r>
            <a:endParaRPr lang="en-US" dirty="0"/>
          </a:p>
        </p:txBody>
      </p:sp>
      <p:sp>
        <p:nvSpPr>
          <p:cNvPr id="3" name="Subtitle 2"/>
          <p:cNvSpPr>
            <a:spLocks noGrp="1"/>
          </p:cNvSpPr>
          <p:nvPr>
            <p:ph type="subTitle" idx="1"/>
          </p:nvPr>
        </p:nvSpPr>
        <p:spPr/>
        <p:txBody>
          <a:bodyPr/>
          <a:lstStyle/>
          <a:p>
            <a:r>
              <a:rPr lang="en-US" dirty="0"/>
              <a:t>Manually executing chef-client is fine but how can we set up a node to converge automatically.</a:t>
            </a:r>
          </a:p>
          <a:p>
            <a:endParaRPr lang="en-US" dirty="0"/>
          </a:p>
          <a:p>
            <a:pPr marL="457200" indent="-457200">
              <a:buFont typeface="Wingdings" charset="2"/>
              <a:buChar char="q"/>
            </a:pPr>
            <a:r>
              <a:rPr lang="en-US" dirty="0"/>
              <a:t>How can I run chef-client as a service or Windows task?</a:t>
            </a:r>
          </a:p>
          <a:p>
            <a:pPr marL="457200" indent="-457200">
              <a:buFont typeface="Wingdings" charset="2"/>
              <a:buChar char="q"/>
            </a:pPr>
            <a:r>
              <a:rPr lang="en-US" dirty="0"/>
              <a:t>Where can I configure logging?</a:t>
            </a:r>
          </a:p>
        </p:txBody>
      </p:sp>
    </p:spTree>
    <p:extLst>
      <p:ext uri="{BB962C8B-B14F-4D97-AF65-F5344CB8AC3E}">
        <p14:creationId xmlns:p14="http://schemas.microsoft.com/office/powerpoint/2010/main" val="3394346724"/>
      </p:ext>
    </p:extLst>
  </p:cSld>
  <p:clrMapOvr>
    <a:masterClrMapping/>
  </p:clrMapOvr>
  <p:transition xmlns:p14="http://schemas.microsoft.com/office/powerpoint/2010/main" spd="med">
    <p:fad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GL: View How chef-client is Configured</a:t>
            </a:r>
          </a:p>
        </p:txBody>
      </p:sp>
      <p:sp>
        <p:nvSpPr>
          <p:cNvPr id="3" name="Subtitle 2"/>
          <p:cNvSpPr>
            <a:spLocks noGrp="1"/>
          </p:cNvSpPr>
          <p:nvPr>
            <p:ph type="body" sz="quarter" idx="10"/>
          </p:nvPr>
        </p:nvSpPr>
        <p:spPr/>
        <p:txBody>
          <a:bodyPr/>
          <a:lstStyle/>
          <a:p>
            <a:pPr marL="342900" indent="-342900">
              <a:buFont typeface="Wingdings" charset="2"/>
              <a:buChar char="q"/>
            </a:pPr>
            <a:r>
              <a:rPr lang="en-US" dirty="0"/>
              <a:t>Review the overview of the chef-client run</a:t>
            </a:r>
          </a:p>
          <a:p>
            <a:pPr marL="342900" indent="-342900">
              <a:buFont typeface="Wingdings" charset="2"/>
              <a:buChar char="q"/>
            </a:pPr>
            <a:r>
              <a:rPr lang="en-US" dirty="0"/>
              <a:t>Review the chef-client configuration file</a:t>
            </a:r>
          </a:p>
        </p:txBody>
      </p:sp>
    </p:spTree>
    <p:extLst>
      <p:ext uri="{BB962C8B-B14F-4D97-AF65-F5344CB8AC3E}">
        <p14:creationId xmlns:p14="http://schemas.microsoft.com/office/powerpoint/2010/main" val="420793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Chef Client Run</a:t>
            </a:r>
          </a:p>
        </p:txBody>
      </p:sp>
      <p:sp>
        <p:nvSpPr>
          <p:cNvPr id="6" name="Text Placeholder 5"/>
          <p:cNvSpPr>
            <a:spLocks noGrp="1"/>
          </p:cNvSpPr>
          <p:nvPr>
            <p:ph type="body" sz="quarter" idx="12"/>
          </p:nvPr>
        </p:nvSpPr>
        <p:spPr/>
        <p:txBody>
          <a:bodyPr/>
          <a:lstStyle/>
          <a:p>
            <a:endParaRPr lang="en-US"/>
          </a:p>
        </p:txBody>
      </p:sp>
      <p:sp>
        <p:nvSpPr>
          <p:cNvPr id="7" name="object 40"/>
          <p:cNvSpPr/>
          <p:nvPr/>
        </p:nvSpPr>
        <p:spPr>
          <a:xfrm>
            <a:off x="787854" y="1206510"/>
            <a:ext cx="14680293" cy="673098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2067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GL: View How chef-client is Configured</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Review the overview of the chef-client run</a:t>
            </a:r>
          </a:p>
          <a:p>
            <a:pPr marL="342900" indent="-342900">
              <a:buFont typeface="Wingdings" charset="2"/>
              <a:buChar char="q"/>
            </a:pPr>
            <a:r>
              <a:rPr lang="en-US" dirty="0"/>
              <a:t>Review the chef-client configuration file</a:t>
            </a:r>
          </a:p>
        </p:txBody>
      </p:sp>
    </p:spTree>
    <p:extLst>
      <p:ext uri="{BB962C8B-B14F-4D97-AF65-F5344CB8AC3E}">
        <p14:creationId xmlns:p14="http://schemas.microsoft.com/office/powerpoint/2010/main" val="421174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591787"/>
            <a:ext cx="14423693" cy="5573264"/>
          </a:xfrm>
        </p:spPr>
        <p:txBody>
          <a:bodyPr/>
          <a:lstStyle/>
          <a:p>
            <a:r>
              <a:rPr lang="en-US" sz="2000" b="1" dirty="0">
                <a:latin typeface="Courier New" charset="0"/>
                <a:ea typeface="Courier New" charset="0"/>
                <a:cs typeface="Courier New" charset="0"/>
              </a:rPr>
              <a:t>54.146.147.44  Volume in drive C has no label.</a:t>
            </a:r>
          </a:p>
          <a:p>
            <a:r>
              <a:rPr lang="en-US" sz="2000" b="1" dirty="0">
                <a:latin typeface="Courier New" charset="0"/>
                <a:ea typeface="Courier New" charset="0"/>
                <a:cs typeface="Courier New" charset="0"/>
              </a:rPr>
              <a:t>54.146.147.44  Volume Serial Number is D4E5-7A7A</a:t>
            </a:r>
          </a:p>
          <a:p>
            <a:r>
              <a:rPr lang="en-US" sz="2000" b="1" dirty="0">
                <a:latin typeface="Courier New" charset="0"/>
                <a:ea typeface="Courier New" charset="0"/>
                <a:cs typeface="Courier New" charset="0"/>
              </a:rPr>
              <a:t>54.146.147.44</a:t>
            </a:r>
          </a:p>
          <a:p>
            <a:r>
              <a:rPr lang="en-US" sz="2000" b="1" dirty="0">
                <a:latin typeface="Courier New" charset="0"/>
                <a:ea typeface="Courier New" charset="0"/>
                <a:cs typeface="Courier New" charset="0"/>
              </a:rPr>
              <a:t>54.146.147.44  Directory of C:\chef</a:t>
            </a:r>
          </a:p>
          <a:p>
            <a:r>
              <a:rPr lang="en-US" sz="2000" b="1" dirty="0">
                <a:latin typeface="Courier New" charset="0"/>
                <a:ea typeface="Courier New" charset="0"/>
                <a:cs typeface="Courier New" charset="0"/>
              </a:rPr>
              <a:t>54.146.147.44</a:t>
            </a:r>
          </a:p>
          <a:p>
            <a:r>
              <a:rPr lang="en-US" sz="2000" b="1" dirty="0">
                <a:latin typeface="Courier New" charset="0"/>
                <a:ea typeface="Courier New" charset="0"/>
                <a:cs typeface="Courier New" charset="0"/>
              </a:rPr>
              <a:t>54.146.147.44 09/20/2018  06:05 PM               332 </a:t>
            </a:r>
            <a:r>
              <a:rPr lang="en-US" sz="2000" b="1" dirty="0" err="1">
                <a:latin typeface="Courier New" charset="0"/>
                <a:ea typeface="Courier New" charset="0"/>
                <a:cs typeface="Courier New" charset="0"/>
              </a:rPr>
              <a:t>client.rb</a:t>
            </a:r>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54.146.147.44                1 File(s)            332 bytes</a:t>
            </a:r>
          </a:p>
          <a:p>
            <a:r>
              <a:rPr lang="en-US" sz="2000" b="1" dirty="0">
                <a:latin typeface="Courier New" charset="0"/>
                <a:ea typeface="Courier New" charset="0"/>
                <a:cs typeface="Courier New" charset="0"/>
              </a:rPr>
              <a:t>54.146.147.44                0 Dir(s)  11,205,259,264 bytes free</a:t>
            </a:r>
          </a:p>
          <a:p>
            <a:r>
              <a:rPr lang="en-US" sz="2000" b="1" dirty="0">
                <a:latin typeface="Courier New" charset="0"/>
                <a:ea typeface="Courier New" charset="0"/>
                <a:cs typeface="Courier New" charset="0"/>
              </a:rPr>
              <a:t>174.129.71.79  Volume in drive C has no label.</a:t>
            </a:r>
          </a:p>
          <a:p>
            <a:r>
              <a:rPr lang="en-US" sz="2000" b="1" dirty="0">
                <a:latin typeface="Courier New" charset="0"/>
                <a:ea typeface="Courier New" charset="0"/>
                <a:cs typeface="Courier New" charset="0"/>
              </a:rPr>
              <a:t>174.129.71.79  Volume Serial Number is D4E5-7A7A</a:t>
            </a:r>
          </a:p>
          <a:p>
            <a:r>
              <a:rPr lang="en-US" sz="2000" b="1" dirty="0">
                <a:latin typeface="Courier New" charset="0"/>
                <a:ea typeface="Courier New" charset="0"/>
                <a:cs typeface="Courier New" charset="0"/>
              </a:rPr>
              <a:t>174.129.71.79</a:t>
            </a:r>
          </a:p>
          <a:p>
            <a:r>
              <a:rPr lang="en-US" sz="2000" b="1" dirty="0">
                <a:latin typeface="Courier New" charset="0"/>
                <a:ea typeface="Courier New" charset="0"/>
                <a:cs typeface="Courier New" charset="0"/>
              </a:rPr>
              <a:t>174.129.71.79  Directory of C:\chef</a:t>
            </a:r>
          </a:p>
          <a:p>
            <a:r>
              <a:rPr lang="en-US" sz="2000" b="1" dirty="0">
                <a:latin typeface="Courier New" charset="0"/>
                <a:ea typeface="Courier New" charset="0"/>
                <a:cs typeface="Courier New" charset="0"/>
              </a:rPr>
              <a:t>174.129.71.79</a:t>
            </a:r>
          </a:p>
          <a:p>
            <a:r>
              <a:rPr lang="en-US" sz="2000" b="1" dirty="0">
                <a:latin typeface="Courier New" charset="0"/>
                <a:ea typeface="Courier New" charset="0"/>
                <a:cs typeface="Courier New" charset="0"/>
              </a:rPr>
              <a:t>174.129.71.79 09/20/2018  05:27 PM               332 </a:t>
            </a:r>
            <a:r>
              <a:rPr lang="en-US" sz="2000" b="1" dirty="0" err="1">
                <a:latin typeface="Courier New" charset="0"/>
                <a:ea typeface="Courier New" charset="0"/>
                <a:cs typeface="Courier New" charset="0"/>
              </a:rPr>
              <a:t>client.rb</a:t>
            </a:r>
            <a:r>
              <a:rPr lang="en-US" sz="2000" b="1" dirty="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
        <p:nvSpPr>
          <p:cNvPr id="3" name="Title 2"/>
          <p:cNvSpPr>
            <a:spLocks noGrp="1"/>
          </p:cNvSpPr>
          <p:nvPr>
            <p:ph type="title"/>
          </p:nvPr>
        </p:nvSpPr>
        <p:spPr/>
        <p:txBody>
          <a:bodyPr/>
          <a:lstStyle/>
          <a:p>
            <a:r>
              <a:rPr lang="en-US"/>
              <a:t>GL: View chef-client config Directory</a:t>
            </a:r>
            <a:endParaRPr lang="en-US" dirty="0"/>
          </a:p>
        </p:txBody>
      </p:sp>
      <p:sp>
        <p:nvSpPr>
          <p:cNvPr id="4" name="Text Placeholder 3"/>
          <p:cNvSpPr>
            <a:spLocks noGrp="1"/>
          </p:cNvSpPr>
          <p:nvPr>
            <p:ph type="body" sz="quarter" idx="11"/>
          </p:nvPr>
        </p:nvSpPr>
        <p:spPr>
          <a:xfrm>
            <a:off x="1121103" y="1527109"/>
            <a:ext cx="14423693" cy="1004839"/>
          </a:xfrm>
        </p:spPr>
        <p:txBody>
          <a:bodyPr/>
          <a:lstStyle/>
          <a:p>
            <a:r>
              <a:rPr lang="en-US" sz="2800" b="1" dirty="0">
                <a:latin typeface="Courier New" charset="0"/>
                <a:ea typeface="Courier New" charset="0"/>
                <a:cs typeface="Courier New" charset="0"/>
              </a:rPr>
              <a:t>&gt; knife </a:t>
            </a:r>
            <a:r>
              <a:rPr lang="en-US" sz="2800" b="1" dirty="0" err="1">
                <a:latin typeface="Courier New" charset="0"/>
                <a:ea typeface="Courier New" charset="0"/>
                <a:cs typeface="Courier New" charset="0"/>
              </a:rPr>
              <a:t>winrm</a:t>
            </a:r>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role:web</a:t>
            </a:r>
            <a:r>
              <a:rPr lang="en-US" sz="2800" b="1" dirty="0">
                <a:latin typeface="Courier New" charset="0"/>
                <a:ea typeface="Courier New" charset="0"/>
                <a:cs typeface="Courier New" charset="0"/>
              </a:rPr>
              <a:t> </a:t>
            </a:r>
            <a:r>
              <a:rPr lang="mr-IN" sz="2800" b="1" dirty="0">
                <a:latin typeface="Courier New" charset="0"/>
                <a:ea typeface="Courier New" charset="0"/>
                <a:cs typeface="Courier New" charset="0"/>
              </a:rPr>
              <a:t>–</a:t>
            </a:r>
            <a:r>
              <a:rPr lang="en-US" sz="2800" b="1" dirty="0">
                <a:latin typeface="Courier New" charset="0"/>
                <a:ea typeface="Courier New" charset="0"/>
                <a:cs typeface="Courier New" charset="0"/>
              </a:rPr>
              <a:t>a cloud.public_ipv4 -x USER -P PWD      "</a:t>
            </a:r>
            <a:r>
              <a:rPr lang="en-US" sz="2800" b="1" dirty="0" err="1">
                <a:latin typeface="Courier New" charset="0"/>
                <a:ea typeface="Courier New" charset="0"/>
                <a:cs typeface="Courier New" charset="0"/>
              </a:rPr>
              <a:t>dir</a:t>
            </a:r>
            <a:r>
              <a:rPr lang="en-US" sz="2800" b="1" dirty="0">
                <a:latin typeface="Courier New" charset="0"/>
                <a:ea typeface="Courier New" charset="0"/>
                <a:cs typeface="Courier New" charset="0"/>
              </a:rPr>
              <a:t> C:\chef\client.rb"</a:t>
            </a:r>
          </a:p>
        </p:txBody>
      </p:sp>
      <p:sp>
        <p:nvSpPr>
          <p:cNvPr id="7" name="TextBox 6"/>
          <p:cNvSpPr txBox="1"/>
          <p:nvPr/>
        </p:nvSpPr>
        <p:spPr bwMode="white">
          <a:xfrm>
            <a:off x="-818147" y="-1660358"/>
            <a:ext cx="914400" cy="914400"/>
          </a:xfrm>
          <a:prstGeom prst="rect">
            <a:avLst/>
          </a:prstGeom>
        </p:spPr>
        <p:txBody>
          <a:bodyPr vert="horz" wrap="none" lIns="91440" tIns="91440" rIns="91440" bIns="91440" rtlCol="0">
            <a:normAutofit/>
          </a:bodyPr>
          <a:lstStyle/>
          <a:p>
            <a:endParaRPr lang="en-US" dirty="0"/>
          </a:p>
        </p:txBody>
      </p:sp>
    </p:spTree>
    <p:extLst>
      <p:ext uri="{BB962C8B-B14F-4D97-AF65-F5344CB8AC3E}">
        <p14:creationId xmlns:p14="http://schemas.microsoft.com/office/powerpoint/2010/main" val="12693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12384"/>
            <a:ext cx="14423693" cy="5529167"/>
          </a:xfrm>
        </p:spPr>
        <p:txBody>
          <a:bodyPr/>
          <a:lstStyle/>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chef_server_url</a:t>
            </a:r>
            <a:r>
              <a:rPr lang="en-US" sz="2000" b="1" dirty="0">
                <a:latin typeface="Courier New" panose="02070309020205020404" pitchFamily="49" charset="0"/>
                <a:cs typeface="Courier New" panose="02070309020205020404" pitchFamily="49" charset="0"/>
              </a:rPr>
              <a:t>  "https://api.chef.io/organizations/janesmith11org"</a:t>
            </a:r>
          </a:p>
          <a:p>
            <a:r>
              <a:rPr lang="en-US" sz="2000" b="1" dirty="0">
                <a:latin typeface="Courier New" panose="02070309020205020404" pitchFamily="49" charset="0"/>
                <a:cs typeface="Courier New" panose="02070309020205020404" pitchFamily="49" charset="0"/>
              </a:rPr>
              <a:t>54.146.147.44 validation_</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client_name</a:t>
            </a:r>
            <a:r>
              <a:rPr lang="en-US" sz="2000" b="1" dirty="0">
                <a:latin typeface="Courier New" panose="02070309020205020404" pitchFamily="49" charset="0"/>
                <a:cs typeface="Courier New" panose="02070309020205020404" pitchFamily="49" charset="0"/>
              </a:rPr>
              <a:t> "chef-validator"</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file_cache_path</a:t>
            </a:r>
            <a:r>
              <a:rPr lang="en-US" sz="2000" b="1" dirty="0">
                <a:latin typeface="Courier New" panose="02070309020205020404" pitchFamily="49" charset="0"/>
                <a:cs typeface="Courier New" panose="02070309020205020404" pitchFamily="49" charset="0"/>
              </a:rPr>
              <a:t>   "c:/chef/cache"</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file_backup_path</a:t>
            </a:r>
            <a:r>
              <a:rPr lang="en-US" sz="2000" b="1" dirty="0">
                <a:latin typeface="Courier New" panose="02070309020205020404" pitchFamily="49" charset="0"/>
                <a:cs typeface="Courier New" panose="02070309020205020404" pitchFamily="49" charset="0"/>
              </a:rPr>
              <a:t>  "c:/chef/backup"</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cache_options</a:t>
            </a:r>
            <a:r>
              <a:rPr lang="en-US" sz="2000" b="1" dirty="0">
                <a:latin typeface="Courier New" panose="02070309020205020404" pitchFamily="49" charset="0"/>
                <a:cs typeface="Courier New" panose="02070309020205020404" pitchFamily="49" charset="0"/>
              </a:rPr>
              <a:t>     ({:path =&gt; "c:/chef/cache/checksums", :</a:t>
            </a:r>
            <a:r>
              <a:rPr lang="en-US" sz="2000" b="1" dirty="0" err="1">
                <a:latin typeface="Courier New" panose="02070309020205020404" pitchFamily="49" charset="0"/>
                <a:cs typeface="Courier New" panose="02070309020205020404" pitchFamily="49" charset="0"/>
              </a:rPr>
              <a:t>skip_expires</a:t>
            </a:r>
            <a:r>
              <a:rPr lang="en-US" sz="2000" b="1" dirty="0">
                <a:latin typeface="Courier New" panose="02070309020205020404" pitchFamily="49" charset="0"/>
                <a:cs typeface="Courier New" panose="02070309020205020404" pitchFamily="49" charset="0"/>
              </a:rPr>
              <a:t> =&gt; true})</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node_name</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”web2"</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log_level</a:t>
            </a:r>
            <a:r>
              <a:rPr lang="en-US" sz="2000" b="1" dirty="0">
                <a:latin typeface="Courier New" panose="02070309020205020404" pitchFamily="49" charset="0"/>
                <a:cs typeface="Courier New" panose="02070309020205020404" pitchFamily="49" charset="0"/>
              </a:rPr>
              <a:t>        :info</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log_location</a:t>
            </a:r>
            <a:r>
              <a:rPr lang="en-US" sz="2000" b="1" dirty="0">
                <a:latin typeface="Courier New" panose="02070309020205020404" pitchFamily="49" charset="0"/>
                <a:cs typeface="Courier New" panose="02070309020205020404" pitchFamily="49" charset="0"/>
              </a:rPr>
              <a:t>       STDOUT</a:t>
            </a:r>
          </a:p>
          <a:p>
            <a:r>
              <a:rPr lang="en-US" sz="2000" b="1" dirty="0">
                <a:latin typeface="Courier New" panose="02070309020205020404" pitchFamily="49" charset="0"/>
                <a:cs typeface="Courier New" panose="02070309020205020404" pitchFamily="49" charset="0"/>
              </a:rPr>
              <a:t>174.129.71.79 </a:t>
            </a:r>
            <a:r>
              <a:rPr lang="en-US" sz="2000" b="1" dirty="0" err="1">
                <a:latin typeface="Courier New" panose="02070309020205020404" pitchFamily="49" charset="0"/>
                <a:cs typeface="Courier New" panose="02070309020205020404" pitchFamily="49" charset="0"/>
              </a:rPr>
              <a:t>chef_server_url</a:t>
            </a:r>
            <a:r>
              <a:rPr lang="en-US" sz="2000" b="1" dirty="0">
                <a:latin typeface="Courier New" panose="02070309020205020404" pitchFamily="49" charset="0"/>
                <a:cs typeface="Courier New" panose="02070309020205020404" pitchFamily="49" charset="0"/>
              </a:rPr>
              <a:t>  "https://api.chef.io/organizations/janesmith11org"</a:t>
            </a:r>
          </a:p>
          <a:p>
            <a:r>
              <a:rPr lang="en-US" sz="2000" b="1" dirty="0">
                <a:latin typeface="Courier New" panose="02070309020205020404" pitchFamily="49" charset="0"/>
                <a:cs typeface="Courier New" panose="02070309020205020404" pitchFamily="49" charset="0"/>
              </a:rPr>
              <a:t>174.129.71.79 validation_</a:t>
            </a:r>
          </a:p>
          <a:p>
            <a:r>
              <a:rPr lang="en-US" sz="2000" b="1" dirty="0">
                <a:latin typeface="Courier New" panose="02070309020205020404" pitchFamily="49" charset="0"/>
                <a:cs typeface="Courier New" panose="02070309020205020404" pitchFamily="49" charset="0"/>
              </a:rPr>
              <a:t>174.129.71.79 </a:t>
            </a:r>
            <a:r>
              <a:rPr lang="en-US" sz="2000" b="1" dirty="0" err="1">
                <a:latin typeface="Courier New" panose="02070309020205020404" pitchFamily="49" charset="0"/>
                <a:cs typeface="Courier New" panose="02070309020205020404" pitchFamily="49" charset="0"/>
              </a:rPr>
              <a:t>client_name</a:t>
            </a:r>
            <a:r>
              <a:rPr lang="en-US" sz="2000" b="1" dirty="0">
                <a:latin typeface="Courier New" panose="02070309020205020404" pitchFamily="49" charset="0"/>
                <a:cs typeface="Courier New" panose="02070309020205020404" pitchFamily="49" charset="0"/>
              </a:rPr>
              <a:t> "chef-validator"</a:t>
            </a:r>
          </a:p>
          <a:p>
            <a:r>
              <a:rPr lang="en-US" sz="2000" b="1" dirty="0">
                <a:latin typeface="Courier New" panose="02070309020205020404" pitchFamily="49" charset="0"/>
                <a:cs typeface="Courier New" panose="02070309020205020404" pitchFamily="49" charset="0"/>
              </a:rPr>
              <a:t>174.129.71.79 </a:t>
            </a:r>
            <a:r>
              <a:rPr lang="en-US" sz="2000" b="1" dirty="0" err="1">
                <a:latin typeface="Courier New" panose="02070309020205020404" pitchFamily="49" charset="0"/>
                <a:cs typeface="Courier New" panose="02070309020205020404" pitchFamily="49" charset="0"/>
              </a:rPr>
              <a:t>file_cache_path</a:t>
            </a:r>
            <a:r>
              <a:rPr lang="en-US" sz="2000" b="1" dirty="0">
                <a:latin typeface="Courier New" panose="02070309020205020404" pitchFamily="49" charset="0"/>
                <a:cs typeface="Courier New" panose="02070309020205020404" pitchFamily="49" charset="0"/>
              </a:rPr>
              <a:t>   "c:/chef/cache"</a:t>
            </a:r>
          </a:p>
          <a:p>
            <a:r>
              <a:rPr lang="en-US" sz="2000" b="1" dirty="0">
                <a:latin typeface="Courier New" panose="02070309020205020404" pitchFamily="49" charset="0"/>
                <a:cs typeface="Courier New" panose="02070309020205020404" pitchFamily="49" charset="0"/>
              </a:rPr>
              <a:t>174.129.71.79 </a:t>
            </a:r>
            <a:r>
              <a:rPr lang="en-US" sz="2000" b="1" dirty="0" err="1">
                <a:latin typeface="Courier New" panose="02070309020205020404" pitchFamily="49" charset="0"/>
                <a:cs typeface="Courier New" panose="02070309020205020404" pitchFamily="49" charset="0"/>
              </a:rPr>
              <a:t>file_backup_path</a:t>
            </a:r>
            <a:r>
              <a:rPr lang="en-US" sz="2000" b="1" dirty="0">
                <a:latin typeface="Courier New" panose="02070309020205020404" pitchFamily="49" charset="0"/>
                <a:cs typeface="Courier New" panose="02070309020205020404" pitchFamily="49" charset="0"/>
              </a:rPr>
              <a:t>  "c:/chef/backup" …</a:t>
            </a:r>
          </a:p>
        </p:txBody>
      </p:sp>
      <p:sp>
        <p:nvSpPr>
          <p:cNvPr id="3" name="Title 2"/>
          <p:cNvSpPr>
            <a:spLocks noGrp="1"/>
          </p:cNvSpPr>
          <p:nvPr>
            <p:ph type="title"/>
          </p:nvPr>
        </p:nvSpPr>
        <p:spPr/>
        <p:txBody>
          <a:bodyPr>
            <a:normAutofit/>
          </a:bodyPr>
          <a:lstStyle/>
          <a:p>
            <a:r>
              <a:rPr lang="en-US" dirty="0"/>
              <a:t>GL: View chef-client Configuration</a:t>
            </a:r>
          </a:p>
        </p:txBody>
      </p:sp>
      <p:sp>
        <p:nvSpPr>
          <p:cNvPr id="4" name="Text Placeholder 3"/>
          <p:cNvSpPr>
            <a:spLocks noGrp="1"/>
          </p:cNvSpPr>
          <p:nvPr>
            <p:ph type="body" sz="quarter" idx="11"/>
          </p:nvPr>
        </p:nvSpPr>
        <p:spPr>
          <a:xfrm>
            <a:off x="1121104" y="1320216"/>
            <a:ext cx="14422528" cy="1104329"/>
          </a:xfrm>
        </p:spPr>
        <p:txBody>
          <a:bodyPr/>
          <a:lstStyle/>
          <a:p>
            <a:pPr marL="457200" lvl="0" indent="-457200" defTabSz="914400">
              <a:spcBef>
                <a:spcPts val="0"/>
              </a:spcBef>
              <a:buSzTx/>
            </a:pPr>
            <a:r>
              <a:rPr lang="en-US" sz="2800" b="1" dirty="0">
                <a:latin typeface="Courier New" panose="02070309020205020404" pitchFamily="49" charset="0"/>
                <a:cs typeface="Courier New" panose="02070309020205020404" pitchFamily="49" charset="0"/>
              </a:rPr>
              <a:t>&gt; knife </a:t>
            </a:r>
            <a:r>
              <a:rPr lang="en-US" sz="2800" b="1" dirty="0" err="1">
                <a:latin typeface="Courier New" panose="02070309020205020404" pitchFamily="49" charset="0"/>
                <a:cs typeface="Courier New" panose="02070309020205020404" pitchFamily="49" charset="0"/>
              </a:rPr>
              <a:t>winrm</a:t>
            </a:r>
            <a:r>
              <a:rPr lang="en-US" sz="2800" b="1" dirty="0">
                <a:latin typeface="Courier New" panose="02070309020205020404" pitchFamily="49" charset="0"/>
                <a:cs typeface="Courier New" panose="02070309020205020404" pitchFamily="49" charset="0"/>
              </a:rPr>
              <a:t> </a:t>
            </a:r>
            <a:r>
              <a:rPr lang="en-US" sz="2800" b="1" dirty="0" err="1">
                <a:latin typeface="Courier New" panose="02070309020205020404" pitchFamily="49" charset="0"/>
                <a:cs typeface="Courier New" panose="02070309020205020404" pitchFamily="49" charset="0"/>
              </a:rPr>
              <a:t>role:web</a:t>
            </a:r>
            <a:r>
              <a:rPr lang="en-US" sz="2800" b="1" dirty="0">
                <a:latin typeface="Courier New" panose="02070309020205020404" pitchFamily="49" charset="0"/>
                <a:cs typeface="Courier New" panose="02070309020205020404" pitchFamily="49" charset="0"/>
              </a:rPr>
              <a:t> </a:t>
            </a:r>
            <a:r>
              <a:rPr lang="mr-IN" sz="2800" b="1" dirty="0">
                <a:latin typeface="Courier New" panose="02070309020205020404" pitchFamily="49" charset="0"/>
                <a:cs typeface="Courier New" panose="02070309020205020404" pitchFamily="49" charset="0"/>
              </a:rPr>
              <a:t>–</a:t>
            </a:r>
            <a:r>
              <a:rPr lang="en-US" sz="2800" b="1" dirty="0">
                <a:latin typeface="Courier New" panose="02070309020205020404" pitchFamily="49" charset="0"/>
                <a:cs typeface="Courier New" panose="02070309020205020404" pitchFamily="49" charset="0"/>
              </a:rPr>
              <a:t>a cloud.public_ipv4 -x USER -P PWD     "type C:\chef\client.rb"</a:t>
            </a:r>
          </a:p>
        </p:txBody>
      </p:sp>
    </p:spTree>
    <p:extLst>
      <p:ext uri="{BB962C8B-B14F-4D97-AF65-F5344CB8AC3E}">
        <p14:creationId xmlns:p14="http://schemas.microsoft.com/office/powerpoint/2010/main" val="20154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GL: View How chef-client is Configured</a:t>
            </a:r>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Review the overview of the chef-client run</a:t>
            </a:r>
          </a:p>
          <a:p>
            <a:pPr marL="342900" indent="-342900">
              <a:buFont typeface="Wingdings" charset="2"/>
              <a:buChar char="ü"/>
            </a:pPr>
            <a:r>
              <a:rPr lang="en-US" dirty="0"/>
              <a:t>Review the chef-client configuration file</a:t>
            </a:r>
          </a:p>
        </p:txBody>
      </p:sp>
    </p:spTree>
    <p:extLst>
      <p:ext uri="{BB962C8B-B14F-4D97-AF65-F5344CB8AC3E}">
        <p14:creationId xmlns:p14="http://schemas.microsoft.com/office/powerpoint/2010/main" val="144050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end</a:t>
            </a: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PROPERTIES</a:t>
            </a:r>
          </a:p>
        </p:txBody>
      </p:sp>
      <p:sp>
        <p:nvSpPr>
          <p:cNvPr id="5" name="Footer Placeholder 4"/>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cxnSp>
        <p:nvCxnSpPr>
          <p:cNvPr id="15" name="Straight Connector 14"/>
          <p:cNvCxnSpPr/>
          <p:nvPr/>
        </p:nvCxnSpPr>
        <p:spPr>
          <a:xfrm>
            <a:off x="3639176" y="4682238"/>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7664299" y="4656950"/>
            <a:ext cx="6282942" cy="216136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986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Managing chef-client</a:t>
            </a:r>
          </a:p>
        </p:txBody>
      </p:sp>
      <p:sp>
        <p:nvSpPr>
          <p:cNvPr id="3" name="Subtitle 2"/>
          <p:cNvSpPr>
            <a:spLocks noGrp="1"/>
          </p:cNvSpPr>
          <p:nvPr>
            <p:ph type="subTitle" idx="1"/>
          </p:nvPr>
        </p:nvSpPr>
        <p:spPr/>
        <p:txBody>
          <a:bodyPr/>
          <a:lstStyle/>
          <a:p>
            <a:r>
              <a:rPr lang="en-US" dirty="0"/>
              <a:t>chef-client is a complicated application. Reviewing the conceptual flow of the application and the location of the configuration file helps make it easier to understand. However, there is still much more to learn if you wanted to manage it with a recipe defined in a cookbook.</a:t>
            </a:r>
          </a:p>
        </p:txBody>
      </p:sp>
    </p:spTree>
    <p:extLst>
      <p:ext uri="{BB962C8B-B14F-4D97-AF65-F5344CB8AC3E}">
        <p14:creationId xmlns:p14="http://schemas.microsoft.com/office/powerpoint/2010/main" val="226264400"/>
      </p:ext>
    </p:extLst>
  </p:cSld>
  <p:clrMapOvr>
    <a:masterClrMapping/>
  </p:clrMapOvr>
  <p:transition xmlns:p14="http://schemas.microsoft.com/office/powerpoint/2010/main" spd="med">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a:t>Someone already wrote that cookbook?</a:t>
            </a:r>
          </a:p>
          <a:p>
            <a:endParaRPr lang="en-US" dirty="0"/>
          </a:p>
          <a:p>
            <a:r>
              <a:rPr lang="en-US" dirty="0"/>
              <a:t>Available through the community site called Supermarket</a:t>
            </a:r>
          </a:p>
          <a:p>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a:hlinkClick r:id="rId3"/>
              </a:rPr>
              <a:t>https://supermarket.chef.io</a:t>
            </a:r>
            <a:endParaRPr lang="en-US" dirty="0"/>
          </a:p>
          <a:p>
            <a:pPr algn="ctr"/>
            <a:endParaRPr lang="en-US" dirty="0"/>
          </a:p>
        </p:txBody>
      </p:sp>
    </p:spTree>
    <p:extLst>
      <p:ext uri="{BB962C8B-B14F-4D97-AF65-F5344CB8AC3E}">
        <p14:creationId xmlns:p14="http://schemas.microsoft.com/office/powerpoint/2010/main" val="355985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Community Cookbooks</a:t>
            </a:r>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a:t>Community cookbooks are managed by individuals.</a:t>
            </a:r>
          </a:p>
          <a:p>
            <a:pPr marL="1066785" lvl="2" indent="-457200">
              <a:buFont typeface="Arial" panose="020B0604020202020204" pitchFamily="34" charset="0"/>
              <a:buChar char="•"/>
            </a:pPr>
            <a:r>
              <a:rPr lang="en-US" dirty="0"/>
              <a:t>Chef does not verify or approve cookbooks in the Supermarket. </a:t>
            </a:r>
          </a:p>
          <a:p>
            <a:pPr marL="1066785" lvl="2" indent="-457200">
              <a:buFont typeface="Arial" panose="020B0604020202020204" pitchFamily="34" charset="0"/>
              <a:buChar char="•"/>
            </a:pPr>
            <a:r>
              <a:rPr lang="en-US" dirty="0"/>
              <a:t>Cookbooks may not work for various reasons.</a:t>
            </a:r>
          </a:p>
          <a:p>
            <a:pPr marL="1066785" lvl="2" indent="-457200">
              <a:buFont typeface="Arial" panose="020B0604020202020204" pitchFamily="34" charset="0"/>
              <a:buChar char="•"/>
            </a:pPr>
            <a:r>
              <a:rPr lang="en-US" dirty="0"/>
              <a:t>Still, there are real benefits to community cookbooks.</a:t>
            </a:r>
          </a:p>
          <a:p>
            <a:pPr marL="1066785" lvl="2" indent="-457200">
              <a:buFont typeface="Arial" panose="020B0604020202020204" pitchFamily="34" charset="0"/>
              <a:buChar char="•"/>
            </a:pPr>
            <a:endParaRPr lang="en-US" dirty="0"/>
          </a:p>
          <a:p>
            <a:pPr lvl="2"/>
            <a:endParaRPr lang="en-US" dirty="0"/>
          </a:p>
          <a:p>
            <a:pPr lvl="2"/>
            <a:endParaRPr lang="en-US" dirty="0"/>
          </a:p>
          <a:p>
            <a:pPr lvl="2"/>
            <a:endParaRPr lang="en-US" dirty="0"/>
          </a:p>
          <a:p>
            <a:pPr lvl="2"/>
            <a:endParaRPr lang="en-US" dirty="0"/>
          </a:p>
          <a:p>
            <a:pPr lvl="1"/>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71280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0972800" cy="1466073"/>
          </a:xfrm>
        </p:spPr>
        <p:txBody>
          <a:bodyPr>
            <a:normAutofit fontScale="90000"/>
          </a:bodyPr>
          <a:lstStyle/>
          <a:p>
            <a:r>
              <a:rPr lang="en-US" dirty="0"/>
              <a:t>Introducing the chef-client Cookbook</a:t>
            </a:r>
          </a:p>
        </p:txBody>
      </p:sp>
      <p:sp>
        <p:nvSpPr>
          <p:cNvPr id="4" name="Content Placeholder 3"/>
          <p:cNvSpPr>
            <a:spLocks noGrp="1"/>
          </p:cNvSpPr>
          <p:nvPr>
            <p:ph type="subTitle" idx="1"/>
          </p:nvPr>
        </p:nvSpPr>
        <p:spPr>
          <a:xfrm>
            <a:off x="3013753" y="4546471"/>
            <a:ext cx="10974132" cy="3047025"/>
          </a:xfrm>
        </p:spPr>
        <p:txBody>
          <a:bodyPr>
            <a:normAutofit fontScale="85000" lnSpcReduction="20000"/>
          </a:bodyPr>
          <a:lstStyle/>
          <a:p>
            <a:r>
              <a:rPr lang="en-US" dirty="0"/>
              <a:t>The chef-client cookbook allows you to manage and configure chef-client as a service on Linux-based nodes, or as a task on Windows nodes, configure logging, caching, etc.</a:t>
            </a:r>
          </a:p>
          <a:p>
            <a:endParaRPr lang="en-US" dirty="0"/>
          </a:p>
          <a:p>
            <a:r>
              <a:rPr lang="en-US" dirty="0"/>
              <a:t>Bootstrapping installs the chef-client executable.</a:t>
            </a:r>
          </a:p>
          <a:p>
            <a:endParaRPr lang="en-US" dirty="0"/>
          </a:p>
          <a:p>
            <a:r>
              <a:rPr lang="en-US" dirty="0"/>
              <a:t>The chef-client cookbook is used to configure chef-client. </a:t>
            </a:r>
          </a:p>
          <a:p>
            <a:endParaRPr lang="en-US" dirty="0"/>
          </a:p>
        </p:txBody>
      </p:sp>
    </p:spTree>
    <p:extLst>
      <p:ext uri="{BB962C8B-B14F-4D97-AF65-F5344CB8AC3E}">
        <p14:creationId xmlns:p14="http://schemas.microsoft.com/office/powerpoint/2010/main" val="1924628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Create a cookbook that wraps the chef-client cookbook</a:t>
            </a:r>
          </a:p>
          <a:p>
            <a:pPr marL="342900" indent="-342900">
              <a:buFont typeface="Wingdings" charset="2"/>
              <a:buChar char="q"/>
            </a:pPr>
            <a:r>
              <a:rPr lang="en-US" dirty="0"/>
              <a:t>Upload chef-client cookbook to Chef Server</a:t>
            </a:r>
          </a:p>
          <a:p>
            <a:pPr marL="342900" indent="-342900">
              <a:buFont typeface="Wingdings" charset="2"/>
              <a:buChar char="q"/>
            </a:pPr>
            <a:r>
              <a:rPr lang="en-US" dirty="0"/>
              <a:t>Configure each nodes to run chef-client as a service</a:t>
            </a:r>
          </a:p>
          <a:p>
            <a:pPr marL="342900" indent="-342900">
              <a:buFont typeface="Wingdings" charset="2"/>
              <a:buChar char="q"/>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2812365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Wrapper Cookbooks</a:t>
            </a:r>
          </a:p>
        </p:txBody>
      </p:sp>
      <p:sp>
        <p:nvSpPr>
          <p:cNvPr id="3" name="Text Placeholder 2"/>
          <p:cNvSpPr>
            <a:spLocks noGrp="1"/>
          </p:cNvSpPr>
          <p:nvPr>
            <p:ph type="subTitle" idx="1"/>
          </p:nvPr>
        </p:nvSpPr>
        <p:spPr>
          <a:xfrm>
            <a:off x="3013753" y="3646333"/>
            <a:ext cx="10974132" cy="3830699"/>
          </a:xfrm>
        </p:spPr>
        <p:txBody>
          <a:bodyPr/>
          <a:lstStyle/>
          <a:p>
            <a:r>
              <a:rPr lang="en-US" sz="3600" dirty="0"/>
              <a:t>Don't use forked community cookbooks in production, or you will miss out on upstream changes, and will have to rebase</a:t>
            </a:r>
          </a:p>
          <a:p>
            <a:endParaRPr lang="en-US" sz="3600" dirty="0"/>
          </a:p>
          <a:p>
            <a:r>
              <a:rPr lang="en-US" sz="3600" dirty="0"/>
              <a:t>Instead use </a:t>
            </a:r>
            <a:r>
              <a:rPr lang="en-US" sz="3600" b="1" dirty="0"/>
              <a:t>wrapper cookbooks </a:t>
            </a:r>
            <a:r>
              <a:rPr lang="en-US" sz="3600" dirty="0"/>
              <a:t>to wrap upstream cookbooks and change their behavior without forking</a:t>
            </a:r>
          </a:p>
        </p:txBody>
      </p:sp>
    </p:spTree>
    <p:extLst>
      <p:ext uri="{BB962C8B-B14F-4D97-AF65-F5344CB8AC3E}">
        <p14:creationId xmlns:p14="http://schemas.microsoft.com/office/powerpoint/2010/main" val="3190004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cookbook.</a:t>
            </a:r>
          </a:p>
          <a:p>
            <a:pPr lvl="1"/>
            <a:r>
              <a:rPr lang="en-US" sz="2800" dirty="0"/>
              <a:t>It defines new default values for the recipes.</a:t>
            </a:r>
          </a:p>
          <a:p>
            <a:pPr lvl="1"/>
            <a:endParaRPr lang="en-US" sz="2800" dirty="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3"/>
              </a:rPr>
              <a:t>https://docs.chef.io/supermarket.html#wrapper-cookbooks</a:t>
            </a:r>
            <a:endParaRPr lang="en-US" sz="3200" dirty="0"/>
          </a:p>
          <a:p>
            <a:pPr lvl="1" algn="ctr"/>
            <a:endParaRPr lang="en-US" sz="3200" dirty="0"/>
          </a:p>
          <a:p>
            <a:pPr lvl="1" algn="ctr"/>
            <a:r>
              <a:rPr lang="en-US" sz="3200" dirty="0">
                <a:hlinkClick r:id="rId4"/>
              </a:rPr>
              <a:t>https://www.chef.io/blog/2013/12/03/doing-wrapper-cookbooks-right/</a:t>
            </a:r>
            <a:endParaRPr lang="en-US" sz="3200" dirty="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r>
                <a:rPr lang="en-US" sz="2800" dirty="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a:ln w="0"/>
                  <a:solidFill>
                    <a:schemeClr val="tx1"/>
                  </a:solidFill>
                  <a:effectLst>
                    <a:outerShdw blurRad="38100" dist="19050" dir="2700000" algn="tl" rotWithShape="0">
                      <a:schemeClr val="dk1">
                        <a:alpha val="40000"/>
                      </a:schemeClr>
                    </a:outerShdw>
                  </a:effectLst>
                </a:rPr>
                <a:t>chef-client</a:t>
              </a:r>
            </a:p>
            <a:p>
              <a:pPr algn="ctr" defTabSz="914099"/>
              <a:r>
                <a:rPr lang="en-US" sz="4000" dirty="0">
                  <a:ln w="0"/>
                  <a:solidFill>
                    <a:schemeClr val="tx1"/>
                  </a:solidFill>
                  <a:effectLst>
                    <a:outerShdw blurRad="38100" dist="19050" dir="2700000" algn="tl" rotWithShape="0">
                      <a:schemeClr val="dk1">
                        <a:alpha val="40000"/>
                      </a:schemeClr>
                    </a:outerShdw>
                  </a:effectLst>
                </a:rPr>
                <a:t>cookbook</a:t>
              </a:r>
            </a:p>
            <a:p>
              <a:pPr algn="ctr" defTabSz="914099"/>
              <a:r>
                <a:rPr lang="en-US" sz="2800" dirty="0">
                  <a:ln w="0"/>
                  <a:solidFill>
                    <a:schemeClr val="tx1"/>
                  </a:solidFill>
                  <a:effectLst>
                    <a:outerShdw blurRad="38100" dist="19050" dir="2700000" algn="tl" rotWithShape="0">
                      <a:schemeClr val="dk1">
                        <a:alpha val="40000"/>
                      </a:schemeClr>
                    </a:outerShdw>
                  </a:effectLst>
                </a:rPr>
                <a:t>(Attributes)</a:t>
              </a:r>
            </a:p>
          </p:txBody>
        </p:sp>
      </p:grpSp>
      <p:sp>
        <p:nvSpPr>
          <p:cNvPr id="6" name="TextBox 5"/>
          <p:cNvSpPr txBox="1"/>
          <p:nvPr/>
        </p:nvSpPr>
        <p:spPr bwMode="white">
          <a:xfrm>
            <a:off x="7606145" y="9218815"/>
            <a:ext cx="914400" cy="914400"/>
          </a:xfrm>
          <a:prstGeom prst="rect">
            <a:avLst/>
          </a:prstGeom>
        </p:spPr>
        <p:txBody>
          <a:bodyPr vert="horz" wrap="none" lIns="91440" tIns="91440" rIns="91440" bIns="91440" rtlCol="0">
            <a:normAutofit/>
          </a:bodyPr>
          <a:lstStyle/>
          <a:p>
            <a:endParaRPr lang="en-US" dirty="0"/>
          </a:p>
        </p:txBody>
      </p:sp>
    </p:spTree>
    <p:extLst>
      <p:ext uri="{BB962C8B-B14F-4D97-AF65-F5344CB8AC3E}">
        <p14:creationId xmlns:p14="http://schemas.microsoft.com/office/powerpoint/2010/main" val="11072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94000"/>
            <a:ext cx="14423693" cy="5371051"/>
          </a:xfrm>
        </p:spPr>
        <p:txBody>
          <a:bodyPr/>
          <a:lstStyle/>
          <a:p>
            <a:r>
              <a:rPr lang="en-US" b="1" dirty="0">
                <a:latin typeface="Courier New" panose="02070309020205020404" pitchFamily="49" charset="0"/>
                <a:cs typeface="Courier New" panose="02070309020205020404" pitchFamily="49" charset="0"/>
              </a:rPr>
              <a:t>Generating cookbook </a:t>
            </a:r>
            <a:r>
              <a:rPr lang="en-US" b="1" dirty="0" err="1">
                <a:latin typeface="Courier New" panose="02070309020205020404" pitchFamily="49" charset="0"/>
                <a:cs typeface="Courier New" panose="02070309020205020404" pitchFamily="49" charset="0"/>
              </a:rPr>
              <a:t>my_chef_client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Ensuring correct cookbook file content</a:t>
            </a:r>
          </a:p>
          <a:p>
            <a:r>
              <a:rPr lang="en-US" b="1" dirty="0">
                <a:latin typeface="Courier New" panose="02070309020205020404" pitchFamily="49" charset="0"/>
                <a:cs typeface="Courier New" panose="02070309020205020404" pitchFamily="49" charset="0"/>
              </a:rPr>
              <a:t>- Committing cookbook files to git</a:t>
            </a:r>
          </a:p>
          <a:p>
            <a:r>
              <a:rPr lang="en-US" b="1" dirty="0">
                <a:latin typeface="Courier New" panose="02070309020205020404" pitchFamily="49" charset="0"/>
                <a:cs typeface="Courier New" panose="02070309020205020404" pitchFamily="49" charset="0"/>
              </a:rPr>
              <a:t>- Ensuring delivery configuration</a:t>
            </a:r>
          </a:p>
          <a:p>
            <a:r>
              <a:rPr lang="en-US" b="1" dirty="0">
                <a:latin typeface="Courier New" panose="02070309020205020404" pitchFamily="49" charset="0"/>
                <a:cs typeface="Courier New" panose="02070309020205020404" pitchFamily="49" charset="0"/>
              </a:rPr>
              <a:t>- Ensuring correct delivery build cookbook content</a:t>
            </a:r>
          </a:p>
          <a:p>
            <a:r>
              <a:rPr lang="en-US" b="1" dirty="0">
                <a:latin typeface="Courier New" panose="02070309020205020404" pitchFamily="49" charset="0"/>
                <a:cs typeface="Courier New" panose="02070309020205020404" pitchFamily="49" charset="0"/>
              </a:rPr>
              <a:t>- Adding delivery configuration to feature branch</a:t>
            </a:r>
          </a:p>
          <a:p>
            <a:r>
              <a:rPr lang="en-US" b="1" dirty="0">
                <a:latin typeface="Courier New" panose="02070309020205020404" pitchFamily="49" charset="0"/>
                <a:cs typeface="Courier New" panose="02070309020205020404" pitchFamily="49" charset="0"/>
              </a:rPr>
              <a:t>- Adding build cookbook to feature branch</a:t>
            </a:r>
          </a:p>
          <a:p>
            <a:r>
              <a:rPr lang="en-US" b="1" dirty="0">
                <a:latin typeface="Courier New" panose="02070309020205020404" pitchFamily="49" charset="0"/>
                <a:cs typeface="Courier New" panose="02070309020205020404" pitchFamily="49" charset="0"/>
              </a:rPr>
              <a:t>- Merging delivery content feature branch to master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Your cookbook is ready. Type `cd 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 to enter it.</a:t>
            </a:r>
          </a:p>
          <a:p>
            <a:r>
              <a:rPr lang="en-US" b="1"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a:xfrm>
            <a:off x="609600" y="304800"/>
            <a:ext cx="15646400" cy="827577"/>
          </a:xfrm>
        </p:spPr>
        <p:txBody>
          <a:bodyPr>
            <a:normAutofit fontScale="90000"/>
          </a:bodyPr>
          <a:lstStyle/>
          <a:p>
            <a:r>
              <a:rPr lang="en-US" dirty="0"/>
              <a:t>GL: Create </a:t>
            </a:r>
            <a:r>
              <a:rPr lang="en-US" dirty="0" err="1"/>
              <a:t>my_chef_client</a:t>
            </a:r>
            <a:r>
              <a:rPr lang="en-US" dirty="0"/>
              <a:t> Wrapper Cookbook</a:t>
            </a:r>
          </a:p>
        </p:txBody>
      </p:sp>
      <p:sp>
        <p:nvSpPr>
          <p:cNvPr id="4" name="Text Placeholder 3"/>
          <p:cNvSpPr>
            <a:spLocks noGrp="1"/>
          </p:cNvSpPr>
          <p:nvPr>
            <p:ph type="body" sz="quarter" idx="11"/>
          </p:nvPr>
        </p:nvSpPr>
        <p:spPr>
          <a:xfrm>
            <a:off x="1121104" y="1337149"/>
            <a:ext cx="14422528" cy="1250408"/>
          </a:xfrm>
        </p:spPr>
        <p:txBody>
          <a:bodyPr/>
          <a:lstStyle/>
          <a:p>
            <a:r>
              <a:rPr lang="en-US" sz="4000" dirty="0"/>
              <a:t>&gt; </a:t>
            </a:r>
            <a:r>
              <a:rPr lang="en-US" b="1" dirty="0">
                <a:latin typeface="Courier New" panose="02070309020205020404" pitchFamily="49" charset="0"/>
                <a:cs typeface="Courier New" panose="02070309020205020404" pitchFamily="49" charset="0"/>
              </a:rPr>
              <a:t>cd chef-repo</a:t>
            </a:r>
          </a:p>
          <a:p>
            <a:r>
              <a:rPr lang="en-US" sz="4000" dirty="0"/>
              <a:t>&gt; </a:t>
            </a:r>
            <a:r>
              <a:rPr lang="en-US" b="1" dirty="0">
                <a:latin typeface="Courier New" panose="02070309020205020404" pitchFamily="49" charset="0"/>
                <a:cs typeface="Courier New" panose="02070309020205020404" pitchFamily="49" charset="0"/>
              </a:rPr>
              <a:t>chef generate cookbook cookbooks\</a:t>
            </a:r>
            <a:r>
              <a:rPr lang="en-US" b="1" dirty="0" err="1">
                <a:latin typeface="Courier New" panose="02070309020205020404" pitchFamily="49" charset="0"/>
                <a:cs typeface="Courier New" panose="02070309020205020404" pitchFamily="49" charset="0"/>
              </a:rPr>
              <a:t>my_chef_client</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564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 Edit </a:t>
            </a:r>
            <a:r>
              <a:rPr lang="en-US" dirty="0" err="1"/>
              <a:t>my_chef_client</a:t>
            </a:r>
            <a:r>
              <a:rPr lang="en-US" dirty="0"/>
              <a:t> Default Recipe</a:t>
            </a:r>
          </a:p>
        </p:txBody>
      </p:sp>
      <p:sp>
        <p:nvSpPr>
          <p:cNvPr id="3" name="Content Placeholder 2"/>
          <p:cNvSpPr>
            <a:spLocks noGrp="1"/>
          </p:cNvSpPr>
          <p:nvPr>
            <p:ph sz="quarter" idx="10"/>
          </p:nvPr>
        </p:nvSpPr>
        <p:spPr>
          <a:xfrm>
            <a:off x="1121104" y="2113748"/>
            <a:ext cx="14423693" cy="4882797"/>
          </a:xfrm>
        </p:spPr>
        <p:txBody>
          <a:bodyPr>
            <a:normAutofit/>
          </a:bodyPr>
          <a:lstStyle/>
          <a:p>
            <a:pPr lvl="0"/>
            <a:r>
              <a:rPr lang="en-US" sz="2800" b="1" dirty="0">
                <a:latin typeface="Courier New" panose="02070309020205020404" pitchFamily="49" charset="0"/>
                <a:cs typeface="Courier New" panose="02070309020205020404" pitchFamily="49" charset="0"/>
                <a:sym typeface="Courier"/>
              </a:rPr>
              <a:t>#</a:t>
            </a:r>
          </a:p>
          <a:p>
            <a:pPr lvl="0"/>
            <a:r>
              <a:rPr lang="en-US" sz="2800" b="1" dirty="0">
                <a:latin typeface="Courier New" panose="02070309020205020404" pitchFamily="49" charset="0"/>
                <a:cs typeface="Courier New" panose="02070309020205020404" pitchFamily="49" charset="0"/>
                <a:sym typeface="Courier"/>
              </a:rPr>
              <a:t># Cookbook Name:: </a:t>
            </a:r>
            <a:r>
              <a:rPr lang="en-US" sz="2800" b="1" dirty="0" err="1">
                <a:latin typeface="Courier New" panose="02070309020205020404" pitchFamily="49" charset="0"/>
                <a:cs typeface="Courier New" panose="02070309020205020404" pitchFamily="49" charset="0"/>
                <a:sym typeface="Courier"/>
              </a:rPr>
              <a:t>my_chef_client</a:t>
            </a:r>
            <a:endParaRPr lang="en-US" sz="2800" b="1" dirty="0">
              <a:latin typeface="Courier New" panose="02070309020205020404" pitchFamily="49" charset="0"/>
              <a:cs typeface="Courier New" panose="02070309020205020404" pitchFamily="49" charset="0"/>
              <a:sym typeface="Courier"/>
            </a:endParaRPr>
          </a:p>
          <a:p>
            <a:pPr lvl="0"/>
            <a:r>
              <a:rPr lang="en-US" sz="2800" b="1" dirty="0">
                <a:latin typeface="Courier New" panose="02070309020205020404" pitchFamily="49" charset="0"/>
                <a:cs typeface="Courier New" panose="02070309020205020404" pitchFamily="49" charset="0"/>
                <a:sym typeface="Courier"/>
              </a:rPr>
              <a:t># Recipe:: default</a:t>
            </a:r>
          </a:p>
          <a:p>
            <a:pPr lvl="0"/>
            <a:r>
              <a:rPr lang="en-US" sz="2800" b="1" dirty="0">
                <a:latin typeface="Courier New" panose="02070309020205020404" pitchFamily="49" charset="0"/>
                <a:cs typeface="Courier New" panose="02070309020205020404" pitchFamily="49" charset="0"/>
                <a:sym typeface="Courier"/>
              </a:rPr>
              <a:t>#</a:t>
            </a:r>
          </a:p>
          <a:p>
            <a:pPr lvl="0"/>
            <a:r>
              <a:rPr lang="en-US" sz="2800" b="1" dirty="0">
                <a:latin typeface="Courier New" panose="02070309020205020404" pitchFamily="49" charset="0"/>
                <a:cs typeface="Courier New" panose="02070309020205020404" pitchFamily="49" charset="0"/>
                <a:sym typeface="Courier"/>
              </a:rPr>
              <a:t># Copyright (c) </a:t>
            </a:r>
            <a:r>
              <a:rPr lang="is-IS" sz="2800" b="1" dirty="0">
                <a:latin typeface="Courier New" panose="02070309020205020404" pitchFamily="49" charset="0"/>
                <a:cs typeface="Courier New" panose="02070309020205020404" pitchFamily="49" charset="0"/>
                <a:sym typeface="Courier"/>
              </a:rPr>
              <a:t>2018</a:t>
            </a:r>
            <a:r>
              <a:rPr lang="en-US" sz="2800" b="1" dirty="0">
                <a:latin typeface="Courier New" panose="02070309020205020404" pitchFamily="49" charset="0"/>
                <a:cs typeface="Courier New" panose="02070309020205020404" pitchFamily="49" charset="0"/>
                <a:sym typeface="Courier"/>
              </a:rPr>
              <a:t> The Authors, All Rights Reserved.</a:t>
            </a:r>
          </a:p>
          <a:p>
            <a:pPr lvl="0"/>
            <a:endParaRPr lang="en-US" sz="2800" b="1" dirty="0">
              <a:latin typeface="Courier New" panose="02070309020205020404" pitchFamily="49" charset="0"/>
              <a:cs typeface="Courier New" panose="02070309020205020404" pitchFamily="49" charset="0"/>
              <a:sym typeface="Courier"/>
            </a:endParaRPr>
          </a:p>
          <a:p>
            <a:pPr lvl="0"/>
            <a:endParaRPr lang="en-US" sz="2800" b="1" dirty="0">
              <a:latin typeface="Courier New" panose="02070309020205020404" pitchFamily="49" charset="0"/>
              <a:cs typeface="Courier New" panose="02070309020205020404" pitchFamily="49" charset="0"/>
              <a:sym typeface="Courier"/>
            </a:endParaRPr>
          </a:p>
          <a:p>
            <a:pPr lvl="0"/>
            <a:r>
              <a:rPr lang="en-US" sz="2800" b="1" dirty="0" err="1">
                <a:latin typeface="Courier New" panose="02070309020205020404" pitchFamily="49" charset="0"/>
                <a:cs typeface="Courier New" panose="02070309020205020404" pitchFamily="49" charset="0"/>
                <a:sym typeface="Courier"/>
              </a:rPr>
              <a:t>include_recipe</a:t>
            </a:r>
            <a:r>
              <a:rPr lang="en-US" sz="2800" b="1" dirty="0">
                <a:latin typeface="Courier New" panose="02070309020205020404" pitchFamily="49" charset="0"/>
                <a:cs typeface="Courier New" panose="02070309020205020404" pitchFamily="49" charset="0"/>
                <a:sym typeface="Courier"/>
              </a:rPr>
              <a:t> 'chef-client::default'</a:t>
            </a:r>
          </a:p>
        </p:txBody>
      </p:sp>
      <p:sp>
        <p:nvSpPr>
          <p:cNvPr id="4" name="Text Placeholder 3"/>
          <p:cNvSpPr>
            <a:spLocks noGrp="1"/>
          </p:cNvSpPr>
          <p:nvPr>
            <p:ph type="body" sz="quarter" idx="11"/>
          </p:nvPr>
        </p:nvSpPr>
        <p:spPr/>
        <p:txBody>
          <a:bodyPr>
            <a:normAutofit fontScale="77500" lnSpcReduction="20000"/>
          </a:bodyPr>
          <a:lstStyle/>
          <a:p>
            <a:pPr lvl="0"/>
            <a:r>
              <a:rPr lang="en-US" b="1" dirty="0">
                <a:latin typeface="Courier New" panose="02070309020205020404" pitchFamily="49" charset="0"/>
                <a:cs typeface="Courier New" panose="02070309020205020404" pitchFamily="49" charset="0"/>
              </a:rPr>
              <a:t>~\chef-repo\cookbooks\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\recipes\</a:t>
            </a:r>
            <a:r>
              <a:rPr lang="en-US" b="1" dirty="0" err="1">
                <a:latin typeface="Courier New" panose="02070309020205020404" pitchFamily="49" charset="0"/>
                <a:cs typeface="Courier New" panose="02070309020205020404" pitchFamily="49" charset="0"/>
              </a:rPr>
              <a:t>default.rb</a:t>
            </a:r>
            <a:endParaRPr lang="en-US" b="1"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3"/>
          </p:nvPr>
        </p:nvSpPr>
        <p:spPr>
          <a:xfrm>
            <a:off x="1135042" y="5740401"/>
            <a:ext cx="14404273" cy="863600"/>
          </a:xfrm>
        </p:spPr>
        <p:txBody>
          <a:bodyPr/>
          <a:lstStyle/>
          <a:p>
            <a:endParaRPr lang="en-US" b="1" dirty="0">
              <a:latin typeface="Courier New" panose="02070309020205020404" pitchFamily="49" charset="0"/>
              <a:cs typeface="Courier New" panose="02070309020205020404" pitchFamily="49" charset="0"/>
            </a:endParaRPr>
          </a:p>
        </p:txBody>
      </p:sp>
      <p:sp>
        <p:nvSpPr>
          <p:cNvPr id="17" name="Rectangle 16"/>
          <p:cNvSpPr/>
          <p:nvPr/>
        </p:nvSpPr>
        <p:spPr>
          <a:xfrm>
            <a:off x="1131455" y="7137314"/>
            <a:ext cx="14476763" cy="523220"/>
          </a:xfrm>
          <a:prstGeom prst="rect">
            <a:avLst/>
          </a:prstGeom>
        </p:spPr>
        <p:txBody>
          <a:bodyPr wrap="square">
            <a:spAutoFit/>
          </a:bodyPr>
          <a:lstStyle/>
          <a:p>
            <a:pPr lvl="0">
              <a:defRPr sz="1800"/>
            </a:pPr>
            <a:r>
              <a:rPr lang="en-US" sz="2800" dirty="0">
                <a:cs typeface="Courier New" panose="02070309020205020404" pitchFamily="49" charset="0"/>
              </a:rPr>
              <a:t>This recipe just calls the recipe </a:t>
            </a:r>
            <a:r>
              <a:rPr lang="en-US" sz="2800" b="1" dirty="0">
                <a:latin typeface="Courier New" panose="02070309020205020404" pitchFamily="49" charset="0"/>
                <a:cs typeface="Courier New" panose="02070309020205020404" pitchFamily="49" charset="0"/>
              </a:rPr>
              <a:t>chef-client::default</a:t>
            </a:r>
          </a:p>
        </p:txBody>
      </p:sp>
    </p:spTree>
    <p:extLst>
      <p:ext uri="{BB962C8B-B14F-4D97-AF65-F5344CB8AC3E}">
        <p14:creationId xmlns:p14="http://schemas.microsoft.com/office/powerpoint/2010/main" val="24241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GL: Update my_chef_client metadata.rb</a:t>
            </a:r>
            <a:endParaRPr lang="en-US" dirty="0"/>
          </a:p>
        </p:txBody>
      </p:sp>
      <p:sp>
        <p:nvSpPr>
          <p:cNvPr id="5" name="Content Placeholder 4"/>
          <p:cNvSpPr>
            <a:spLocks noGrp="1"/>
          </p:cNvSpPr>
          <p:nvPr>
            <p:ph sz="quarter" idx="10"/>
          </p:nvPr>
        </p:nvSpPr>
        <p:spPr/>
        <p:txBody>
          <a:bodyPr>
            <a:normAutofit/>
          </a:bodyPr>
          <a:lstStyle/>
          <a:p>
            <a:r>
              <a:rPr lang="en-US" sz="3200" b="1" dirty="0">
                <a:latin typeface="Courier New" panose="02070309020205020404" pitchFamily="49" charset="0"/>
                <a:cs typeface="Courier New" panose="02070309020205020404" pitchFamily="49" charset="0"/>
              </a:rPr>
              <a:t>name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maintainer       'The Authors'</a:t>
            </a:r>
          </a:p>
          <a:p>
            <a:r>
              <a:rPr lang="en-US" sz="3200" b="1" dirty="0" err="1">
                <a:latin typeface="Courier New" panose="02070309020205020404" pitchFamily="49" charset="0"/>
                <a:cs typeface="Courier New" panose="02070309020205020404" pitchFamily="49" charset="0"/>
              </a:rPr>
              <a:t>maintainer_email</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you@example.com</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license          '</a:t>
            </a:r>
            <a:r>
              <a:rPr lang="en-US" sz="3200" b="1" dirty="0" err="1">
                <a:latin typeface="Courier New" panose="02070309020205020404" pitchFamily="49" charset="0"/>
                <a:cs typeface="Courier New" panose="02070309020205020404" pitchFamily="49" charset="0"/>
              </a:rPr>
              <a:t>all_rights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description      'Installs/Configures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err="1">
                <a:latin typeface="Courier New" panose="02070309020205020404" pitchFamily="49" charset="0"/>
                <a:cs typeface="Courier New" panose="02070309020205020404" pitchFamily="49" charset="0"/>
              </a:rPr>
              <a:t>long_description</a:t>
            </a:r>
            <a:r>
              <a:rPr lang="en-US" sz="3200" b="1" dirty="0">
                <a:latin typeface="Courier New" panose="02070309020205020404" pitchFamily="49" charset="0"/>
                <a:cs typeface="Courier New" panose="02070309020205020404" pitchFamily="49" charset="0"/>
              </a:rPr>
              <a:t> 'Installs/Configures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version          '0.1.0'</a:t>
            </a:r>
          </a:p>
          <a:p>
            <a:endParaRPr lang="en-US" sz="3200" b="1" dirty="0">
              <a:latin typeface="Courier New" panose="02070309020205020404" pitchFamily="49" charset="0"/>
              <a:cs typeface="Courier New" panose="02070309020205020404" pitchFamily="49" charset="0"/>
            </a:endParaRPr>
          </a:p>
          <a:p>
            <a:pPr lvl="0"/>
            <a:r>
              <a:rPr lang="en-US" sz="3200" b="1" dirty="0">
                <a:latin typeface="Courier New" panose="02070309020205020404" pitchFamily="49" charset="0"/>
                <a:ea typeface="Courier"/>
                <a:cs typeface="Courier New" panose="02070309020205020404" pitchFamily="49" charset="0"/>
                <a:sym typeface="Courier"/>
              </a:rPr>
              <a:t>depends  'chef-client'</a:t>
            </a:r>
          </a:p>
        </p:txBody>
      </p:sp>
      <p:sp>
        <p:nvSpPr>
          <p:cNvPr id="6" name="Text Placeholder 5"/>
          <p:cNvSpPr>
            <a:spLocks noGrp="1"/>
          </p:cNvSpPr>
          <p:nvPr>
            <p:ph type="body" sz="quarter" idx="11"/>
          </p:nvPr>
        </p:nvSpPr>
        <p:spPr/>
        <p:txBody>
          <a:bodyPr>
            <a:normAutofit fontScale="85000" lnSpcReduction="20000"/>
          </a:bodyPr>
          <a:lstStyle/>
          <a:p>
            <a:r>
              <a:rPr lang="en-US" b="1" dirty="0">
                <a:latin typeface="Courier New" panose="02070309020205020404" pitchFamily="49" charset="0"/>
                <a:cs typeface="Courier New" panose="02070309020205020404" pitchFamily="49" charset="0"/>
              </a:rPr>
              <a:t>~\chef-repo\cookbooks\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metadata.rb</a:t>
            </a:r>
            <a:endParaRPr lang="en-US" b="1" dirty="0">
              <a:latin typeface="Courier New" panose="02070309020205020404" pitchFamily="49" charset="0"/>
              <a:cs typeface="Courier New" panose="02070309020205020404" pitchFamily="49" charset="0"/>
            </a:endParaRPr>
          </a:p>
        </p:txBody>
      </p:sp>
      <p:sp>
        <p:nvSpPr>
          <p:cNvPr id="10" name="Text Placeholder 9"/>
          <p:cNvSpPr>
            <a:spLocks noGrp="1"/>
          </p:cNvSpPr>
          <p:nvPr>
            <p:ph type="body" sz="quarter" idx="13"/>
          </p:nvPr>
        </p:nvSpPr>
        <p:spPr>
          <a:xfrm>
            <a:off x="1135042" y="6816255"/>
            <a:ext cx="14404273" cy="626533"/>
          </a:xfrm>
        </p:spPr>
        <p:txBody>
          <a:bodyPr/>
          <a:lstStyle/>
          <a:p>
            <a:endParaRPr lang="en-US" b="1" dirty="0">
              <a:latin typeface="Courier New" panose="02070309020205020404" pitchFamily="49" charset="0"/>
              <a:cs typeface="Courier New" panose="02070309020205020404" pitchFamily="49" charset="0"/>
            </a:endParaRPr>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Tree>
    <p:extLst>
      <p:ext uri="{BB962C8B-B14F-4D97-AF65-F5344CB8AC3E}">
        <p14:creationId xmlns:p14="http://schemas.microsoft.com/office/powerpoint/2010/main" val="20578738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Resource: file creation</a:t>
            </a:r>
            <a:endParaRPr lang="en-US" dirty="0"/>
          </a:p>
        </p:txBody>
      </p:sp>
      <p:sp>
        <p:nvSpPr>
          <p:cNvPr id="5" name="Content Placeholder 4"/>
          <p:cNvSpPr>
            <a:spLocks noGrp="1"/>
          </p:cNvSpPr>
          <p:nvPr>
            <p:ph sz="quarter" idx="10"/>
          </p:nvPr>
        </p:nvSpPr>
        <p:spPr/>
        <p:txBody>
          <a:bodyPr>
            <a:normAutofit lnSpcReduction="10000"/>
          </a:bodyPr>
          <a:lstStyle/>
          <a:p>
            <a:r>
              <a:rPr lang="en-US" dirty="0"/>
              <a:t>file </a:t>
            </a:r>
            <a:r>
              <a:rPr lang="en-US" sz="4000" dirty="0"/>
              <a:t>'C:\inetpub\wwwroot\Default.htm</a:t>
            </a:r>
            <a:r>
              <a:rPr lang="en-US" dirty="0"/>
              <a:t>' do</a:t>
            </a:r>
          </a:p>
          <a:p>
            <a:r>
              <a:rPr lang="en-US" dirty="0"/>
              <a:t>  content 'Hello, world!'</a:t>
            </a:r>
          </a:p>
          <a:p>
            <a:r>
              <a:rPr lang="en-US" sz="4000" dirty="0"/>
              <a:t>  rights :read, '</a:t>
            </a:r>
            <a:r>
              <a:rPr lang="en-US" sz="4000" dirty="0" smtClean="0"/>
              <a:t>Everyone’</a:t>
            </a:r>
          </a:p>
          <a:p>
            <a:r>
              <a:rPr lang="en-US" sz="4000" dirty="0"/>
              <a:t> </a:t>
            </a:r>
            <a:r>
              <a:rPr lang="en-US" sz="4000" dirty="0" smtClean="0"/>
              <a:t> action :create</a:t>
            </a:r>
            <a:endParaRPr lang="en-US" dirty="0"/>
          </a:p>
          <a:p>
            <a:r>
              <a:rPr lang="en-US" dirty="0"/>
              <a:t>end</a:t>
            </a:r>
          </a:p>
          <a:p>
            <a:endParaRPr lang="en-US" dirty="0"/>
          </a:p>
          <a:p>
            <a:endParaRPr lang="en-US" dirty="0"/>
          </a:p>
        </p:txBody>
      </p:sp>
      <p:sp>
        <p:nvSpPr>
          <p:cNvPr id="6" name="Content Placeholder 5"/>
          <p:cNvSpPr>
            <a:spLocks noGrp="1"/>
          </p:cNvSpPr>
          <p:nvPr>
            <p:ph sz="quarter" idx="12"/>
          </p:nvPr>
        </p:nvSpPr>
        <p:spPr/>
        <p:txBody>
          <a:bodyPr/>
          <a:lstStyle/>
          <a:p>
            <a:r>
              <a:rPr lang="en-US" dirty="0"/>
              <a:t>The file </a:t>
            </a:r>
            <a:r>
              <a:rPr lang="en-US" sz="4400" dirty="0"/>
              <a:t>'C</a:t>
            </a:r>
            <a:r>
              <a:rPr lang="en-US" dirty="0"/>
              <a:t>:\inetpub\wwwroot\Default.htm' with the content 'Hello, world!' and grants 'read' rights for 'Everyone'.</a:t>
            </a:r>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27</a:t>
            </a:fld>
            <a:endParaRPr lang="en-US"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https://docs.chef.io/resource_file.html</a:t>
            </a:r>
            <a:endParaRPr lang="en-US" dirty="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80172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Create a cookbook that wraps the chef-client cookbook</a:t>
            </a:r>
          </a:p>
          <a:p>
            <a:pPr marL="342900" indent="-342900">
              <a:buFont typeface="Wingdings" charset="2"/>
              <a:buChar char="q"/>
            </a:pPr>
            <a:r>
              <a:rPr lang="en-US" dirty="0"/>
              <a:t>Upload chef-client cookbook to Chef Server</a:t>
            </a:r>
          </a:p>
          <a:p>
            <a:pPr marL="342900" indent="-342900">
              <a:buFont typeface="Wingdings" charset="2"/>
              <a:buChar char="q"/>
            </a:pPr>
            <a:r>
              <a:rPr lang="en-US" dirty="0"/>
              <a:t>Configure each nodes to run chef-client as a service</a:t>
            </a:r>
          </a:p>
          <a:p>
            <a:pPr marL="342900" indent="-342900">
              <a:buFont typeface="Wingdings" charset="2"/>
              <a:buChar char="q"/>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31819692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41600"/>
            <a:ext cx="14423693" cy="5523451"/>
          </a:xfrm>
        </p:spPr>
        <p:txBody>
          <a:bodyPr>
            <a:noAutofit/>
          </a:bodyPr>
          <a:lstStyle/>
          <a:p>
            <a:r>
              <a:rPr lang="en-US" sz="2800" b="1" dirty="0">
                <a:latin typeface="Courier New" panose="02070309020205020404" pitchFamily="49" charset="0"/>
                <a:cs typeface="Courier New" panose="02070309020205020404" pitchFamily="49" charset="0"/>
              </a:rPr>
              <a:t>Resolving cookbook dependencies...</a:t>
            </a:r>
          </a:p>
          <a:p>
            <a:r>
              <a:rPr lang="en-US" sz="2800" b="1" dirty="0">
                <a:latin typeface="Courier New" panose="02070309020205020404" pitchFamily="49" charset="0"/>
                <a:cs typeface="Courier New" panose="02070309020205020404" pitchFamily="49" charset="0"/>
              </a:rPr>
              <a:t>Fetching '</a:t>
            </a:r>
            <a:r>
              <a:rPr lang="en-US" sz="2800" b="1" dirty="0" err="1">
                <a:latin typeface="Courier New" panose="02070309020205020404" pitchFamily="49" charset="0"/>
                <a:cs typeface="Courier New" panose="02070309020205020404" pitchFamily="49" charset="0"/>
              </a:rPr>
              <a:t>my_chef_client</a:t>
            </a:r>
            <a:r>
              <a:rPr lang="en-US" sz="2800" b="1" dirty="0">
                <a:latin typeface="Courier New" panose="02070309020205020404" pitchFamily="49" charset="0"/>
                <a:cs typeface="Courier New" panose="02070309020205020404" pitchFamily="49" charset="0"/>
              </a:rPr>
              <a:t>' from source at .</a:t>
            </a:r>
          </a:p>
          <a:p>
            <a:r>
              <a:rPr lang="en-US" sz="2800" b="1" dirty="0">
                <a:latin typeface="Courier New" panose="02070309020205020404" pitchFamily="49" charset="0"/>
                <a:cs typeface="Courier New" panose="02070309020205020404" pitchFamily="49" charset="0"/>
              </a:rPr>
              <a:t>Fetching cookbook index from https://supermarket.chef.io...</a:t>
            </a:r>
          </a:p>
          <a:p>
            <a:r>
              <a:rPr lang="en-US" sz="2800" b="1" dirty="0">
                <a:latin typeface="Courier New" panose="02070309020205020404" pitchFamily="49" charset="0"/>
                <a:cs typeface="Courier New" panose="02070309020205020404" pitchFamily="49" charset="0"/>
              </a:rPr>
              <a:t>Using chef-client (8.1.8)</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logrotate</a:t>
            </a:r>
            <a:r>
              <a:rPr lang="en-US" sz="2800" b="1" dirty="0">
                <a:latin typeface="Courier New" panose="02070309020205020404" pitchFamily="49" charset="0"/>
                <a:cs typeface="Courier New" panose="02070309020205020404" pitchFamily="49" charset="0"/>
              </a:rPr>
              <a:t> (2.2.0)</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my_chef_client</a:t>
            </a:r>
            <a:r>
              <a:rPr lang="en-US" sz="2800" b="1" dirty="0">
                <a:latin typeface="Courier New" panose="02070309020205020404" pitchFamily="49" charset="0"/>
                <a:cs typeface="Courier New" panose="02070309020205020404" pitchFamily="49" charset="0"/>
              </a:rPr>
              <a:t> (0.1.0) from source at .</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ohai</a:t>
            </a:r>
            <a:r>
              <a:rPr lang="en-US" sz="2800" b="1" dirty="0">
                <a:latin typeface="Courier New" panose="02070309020205020404" pitchFamily="49" charset="0"/>
                <a:cs typeface="Courier New" panose="02070309020205020404" pitchFamily="49" charset="0"/>
              </a:rPr>
              <a:t> (5.2.0)</a:t>
            </a:r>
          </a:p>
          <a:p>
            <a:r>
              <a:rPr lang="en-US" sz="2800" b="1" dirty="0">
                <a:latin typeface="Courier New" panose="02070309020205020404" pitchFamily="49" charset="0"/>
                <a:cs typeface="Courier New" panose="02070309020205020404" pitchFamily="49" charset="0"/>
              </a:rPr>
              <a:t>Installing windows (3.1.3)</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compat_resource</a:t>
            </a:r>
            <a:r>
              <a:rPr lang="en-US" sz="2800" b="1" dirty="0">
                <a:latin typeface="Courier New" panose="02070309020205020404" pitchFamily="49" charset="0"/>
                <a:cs typeface="Courier New" panose="02070309020205020404" pitchFamily="49" charset="0"/>
              </a:rPr>
              <a:t> (12.19.0)</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cron</a:t>
            </a:r>
            <a:r>
              <a:rPr lang="en-US" sz="2800" b="1" dirty="0">
                <a:latin typeface="Courier New" panose="02070309020205020404" pitchFamily="49" charset="0"/>
                <a:cs typeface="Courier New" panose="02070309020205020404" pitchFamily="49" charset="0"/>
              </a:rPr>
              <a:t> (4.1.3)</a:t>
            </a:r>
          </a:p>
        </p:txBody>
      </p:sp>
      <p:sp>
        <p:nvSpPr>
          <p:cNvPr id="3" name="Title 2"/>
          <p:cNvSpPr>
            <a:spLocks noGrp="1"/>
          </p:cNvSpPr>
          <p:nvPr>
            <p:ph type="title"/>
          </p:nvPr>
        </p:nvSpPr>
        <p:spPr/>
        <p:txBody>
          <a:bodyPr/>
          <a:lstStyle/>
          <a:p>
            <a:r>
              <a:rPr lang="en-US" dirty="0"/>
              <a:t>GL: Install the Dependencies</a:t>
            </a:r>
          </a:p>
        </p:txBody>
      </p:sp>
      <p:sp>
        <p:nvSpPr>
          <p:cNvPr id="4" name="Content Placeholder 3"/>
          <p:cNvSpPr>
            <a:spLocks noGrp="1"/>
          </p:cNvSpPr>
          <p:nvPr>
            <p:ph type="body" sz="quarter" idx="11"/>
          </p:nvPr>
        </p:nvSpPr>
        <p:spPr>
          <a:xfrm>
            <a:off x="1121104" y="1337149"/>
            <a:ext cx="14422528" cy="1087999"/>
          </a:xfrm>
        </p:spPr>
        <p:txBody>
          <a:bodyPr>
            <a:normAutofit fontScale="92500" lnSpcReduction="10000"/>
          </a:bodyPr>
          <a:lstStyle/>
          <a:p>
            <a:r>
              <a:rPr lang="en-US" b="1" dirty="0">
                <a:latin typeface="Courier New" panose="02070309020205020404" pitchFamily="49" charset="0"/>
                <a:cs typeface="Courier New" panose="02070309020205020404" pitchFamily="49" charset="0"/>
              </a:rPr>
              <a:t>&gt; cd cookbooks\</a:t>
            </a:r>
            <a:r>
              <a:rPr lang="en-US" b="1" dirty="0" err="1">
                <a:latin typeface="Courier New" panose="02070309020205020404" pitchFamily="49" charset="0"/>
                <a:cs typeface="Courier New" panose="02070309020205020404" pitchFamily="49" charset="0"/>
              </a:rPr>
              <a:t>my_chef_client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&gt; berks install</a:t>
            </a:r>
          </a:p>
        </p:txBody>
      </p:sp>
    </p:spTree>
    <p:extLst>
      <p:ext uri="{BB962C8B-B14F-4D97-AF65-F5344CB8AC3E}">
        <p14:creationId xmlns:p14="http://schemas.microsoft.com/office/powerpoint/2010/main" val="417017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90070"/>
          </a:xfrm>
        </p:spPr>
        <p:txBody>
          <a:bodyPr>
            <a:noAutofit/>
          </a:bodyPr>
          <a:lstStyle/>
          <a:p>
            <a:r>
              <a:rPr lang="en-US" sz="2250" b="1" dirty="0">
                <a:latin typeface="Courier New" panose="02070309020205020404" pitchFamily="49" charset="0"/>
                <a:cs typeface="Courier New" panose="02070309020205020404" pitchFamily="49" charset="0"/>
              </a:rPr>
              <a:t>DEPENDENCIES</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my_chef_client</a:t>
            </a:r>
            <a:endParaRPr lang="en-US" sz="2250" b="1" dirty="0">
              <a:latin typeface="Courier New" panose="02070309020205020404" pitchFamily="49" charset="0"/>
              <a:cs typeface="Courier New" panose="02070309020205020404" pitchFamily="49" charset="0"/>
            </a:endParaRPr>
          </a:p>
          <a:p>
            <a:r>
              <a:rPr lang="en-US" sz="2250" b="1" dirty="0">
                <a:latin typeface="Courier New" panose="02070309020205020404" pitchFamily="49" charset="0"/>
                <a:cs typeface="Courier New" panose="02070309020205020404" pitchFamily="49" charset="0"/>
              </a:rPr>
              <a:t>    path: .</a:t>
            </a:r>
          </a:p>
          <a:p>
            <a:r>
              <a:rPr lang="en-US" sz="2250" b="1" dirty="0">
                <a:latin typeface="Courier New" panose="02070309020205020404" pitchFamily="49" charset="0"/>
                <a:cs typeface="Courier New" panose="02070309020205020404" pitchFamily="49" charset="0"/>
              </a:rPr>
              <a:t>    metadata: true</a:t>
            </a:r>
          </a:p>
          <a:p>
            <a:endParaRPr lang="en-US" sz="2250" b="1" dirty="0">
              <a:latin typeface="Courier New" panose="02070309020205020404" pitchFamily="49" charset="0"/>
              <a:cs typeface="Courier New" panose="02070309020205020404" pitchFamily="49" charset="0"/>
            </a:endParaRPr>
          </a:p>
          <a:p>
            <a:r>
              <a:rPr lang="en-US" sz="2250" b="1" dirty="0">
                <a:latin typeface="Courier New" panose="02070309020205020404" pitchFamily="49" charset="0"/>
                <a:cs typeface="Courier New" panose="02070309020205020404" pitchFamily="49" charset="0"/>
              </a:rPr>
              <a:t>GRAPH</a:t>
            </a:r>
          </a:p>
          <a:p>
            <a:r>
              <a:rPr lang="en-US" sz="2250" b="1" dirty="0">
                <a:latin typeface="Courier New" panose="02070309020205020404" pitchFamily="49" charset="0"/>
                <a:cs typeface="Courier New" panose="02070309020205020404" pitchFamily="49" charset="0"/>
              </a:rPr>
              <a:t>  chef-client (8.1.8)</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cron</a:t>
            </a:r>
            <a:r>
              <a:rPr lang="en-US" sz="2250" b="1" dirty="0">
                <a:latin typeface="Courier New" panose="02070309020205020404" pitchFamily="49" charset="0"/>
                <a:cs typeface="Courier New" panose="02070309020205020404" pitchFamily="49" charset="0"/>
              </a:rPr>
              <a:t> (&gt;= 2.0.0)</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logrotate</a:t>
            </a:r>
            <a:r>
              <a:rPr lang="en-US" sz="2250" b="1" dirty="0">
                <a:latin typeface="Courier New" panose="02070309020205020404" pitchFamily="49" charset="0"/>
                <a:cs typeface="Courier New" panose="02070309020205020404" pitchFamily="49" charset="0"/>
              </a:rPr>
              <a:t> (&gt;= 1.9.0)</a:t>
            </a:r>
          </a:p>
          <a:p>
            <a:r>
              <a:rPr lang="en-US" sz="2250" b="1" dirty="0">
                <a:latin typeface="Courier New" panose="02070309020205020404" pitchFamily="49" charset="0"/>
                <a:cs typeface="Courier New" panose="02070309020205020404" pitchFamily="49" charset="0"/>
              </a:rPr>
              <a:t>    windows (&gt;= 2.0.0)</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compat_resource</a:t>
            </a:r>
            <a:r>
              <a:rPr lang="en-US" sz="2250" b="1" dirty="0">
                <a:latin typeface="Courier New" panose="02070309020205020404" pitchFamily="49" charset="0"/>
                <a:cs typeface="Courier New" panose="02070309020205020404" pitchFamily="49" charset="0"/>
              </a:rPr>
              <a:t> (12.19.0)</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cron</a:t>
            </a:r>
            <a:r>
              <a:rPr lang="en-US" sz="2250" b="1" dirty="0">
                <a:latin typeface="Courier New" panose="02070309020205020404" pitchFamily="49" charset="0"/>
                <a:cs typeface="Courier New" panose="02070309020205020404" pitchFamily="49" charset="0"/>
              </a:rPr>
              <a:t> (4.1.3)</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compat_resource</a:t>
            </a:r>
            <a:r>
              <a:rPr lang="en-US" sz="2250" b="1" dirty="0">
                <a:latin typeface="Courier New" panose="02070309020205020404" pitchFamily="49" charset="0"/>
                <a:cs typeface="Courier New" panose="02070309020205020404" pitchFamily="49" charset="0"/>
              </a:rPr>
              <a:t> (&gt;= 0.0.0)….</a:t>
            </a:r>
          </a:p>
        </p:txBody>
      </p:sp>
      <p:sp>
        <p:nvSpPr>
          <p:cNvPr id="3" name="Title 2"/>
          <p:cNvSpPr>
            <a:spLocks noGrp="1"/>
          </p:cNvSpPr>
          <p:nvPr>
            <p:ph type="title"/>
          </p:nvPr>
        </p:nvSpPr>
        <p:spPr/>
        <p:txBody>
          <a:bodyPr/>
          <a:lstStyle/>
          <a:p>
            <a:r>
              <a:rPr lang="en-US" dirty="0"/>
              <a:t>GL: View </a:t>
            </a:r>
            <a:r>
              <a:rPr lang="en-US" dirty="0" err="1"/>
              <a:t>Berksfile.lock</a:t>
            </a:r>
            <a:endParaRPr lang="en-US" dirty="0"/>
          </a:p>
        </p:txBody>
      </p:sp>
      <p:sp>
        <p:nvSpPr>
          <p:cNvPr id="4" name="Content Placeholder 3"/>
          <p:cNvSpPr>
            <a:spLocks noGrp="1"/>
          </p:cNvSpPr>
          <p:nvPr>
            <p:ph type="body" sz="quarter" idx="11"/>
          </p:nvPr>
        </p:nvSpPr>
        <p:spPr/>
        <p:txBody>
          <a:bodyPr>
            <a:normAutofit/>
          </a:bodyPr>
          <a:lstStyle/>
          <a:p>
            <a:r>
              <a:rPr lang="en-US" b="1" dirty="0">
                <a:latin typeface="Courier New" panose="02070309020205020404" pitchFamily="49" charset="0"/>
                <a:cs typeface="Courier New" panose="02070309020205020404" pitchFamily="49" charset="0"/>
              </a:rPr>
              <a:t>&gt; </a:t>
            </a:r>
            <a:r>
              <a:rPr lang="en-US" b="1" dirty="0" err="1">
                <a:latin typeface="Courier New" panose="02070309020205020404" pitchFamily="49" charset="0"/>
                <a:cs typeface="Courier New" panose="02070309020205020404" pitchFamily="49" charset="0"/>
              </a:rPr>
              <a:t>gc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Berksfile.lock</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749324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93452"/>
          </a:xfrm>
        </p:spPr>
        <p:txBody>
          <a:bodyPr>
            <a:normAutofit/>
          </a:bodyPr>
          <a:lstStyle/>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12 YOU staff  408  2 Dec 15:46 chef_handler-1.1.6</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12 YOU staff  408  2 Dec 15:46 cron-1.6.1</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21 YOU staff  714  2 Dec 15:46 logrotate-1.8.0</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15 YOU staff  510  2 Dec 15:46 windows-1.36.6</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9 YOU staff  306 28 Nov 15:22 build-essential-2.1.3</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25 YOU staff  850  6 Nov 16:27 build-essential-2.1.2</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11 YOU staff  374  6 Nov 16:27 cpu-0.2.0</a:t>
            </a:r>
          </a:p>
          <a:p>
            <a:endParaRPr lang="en-US" sz="2400" b="1" dirty="0">
              <a:latin typeface="Courier New" charset="0"/>
              <a:ea typeface="Courier New" charset="0"/>
              <a:cs typeface="Courier New" charset="0"/>
            </a:endParaRPr>
          </a:p>
        </p:txBody>
      </p:sp>
      <p:sp>
        <p:nvSpPr>
          <p:cNvPr id="3" name="Title 2"/>
          <p:cNvSpPr>
            <a:spLocks noGrp="1"/>
          </p:cNvSpPr>
          <p:nvPr>
            <p:ph type="title"/>
          </p:nvPr>
        </p:nvSpPr>
        <p:spPr>
          <a:xfrm>
            <a:off x="609599" y="444635"/>
            <a:ext cx="15289225" cy="687742"/>
          </a:xfrm>
        </p:spPr>
        <p:txBody>
          <a:bodyPr>
            <a:normAutofit fontScale="90000"/>
          </a:bodyPr>
          <a:lstStyle/>
          <a:p>
            <a:r>
              <a:rPr lang="en-US" dirty="0"/>
              <a:t>GL: View the Berkshelf in Your Home Directory </a:t>
            </a:r>
          </a:p>
        </p:txBody>
      </p:sp>
      <p:sp>
        <p:nvSpPr>
          <p:cNvPr id="4" name="Content Placeholder 3"/>
          <p:cNvSpPr>
            <a:spLocks noGrp="1"/>
          </p:cNvSpPr>
          <p:nvPr>
            <p:ph type="body" sz="quarter" idx="11"/>
          </p:nvPr>
        </p:nvSpPr>
        <p:spPr/>
        <p:txBody>
          <a:bodyPr>
            <a:normAutofit/>
          </a:bodyPr>
          <a:lstStyle/>
          <a:p>
            <a:r>
              <a:rPr lang="en-US" b="1" dirty="0">
                <a:latin typeface="Courier New" charset="0"/>
                <a:ea typeface="Courier New" charset="0"/>
                <a:cs typeface="Courier New" charset="0"/>
              </a:rPr>
              <a:t>&gt; </a:t>
            </a:r>
            <a:r>
              <a:rPr lang="en-US" b="1" dirty="0" err="1">
                <a:latin typeface="Courier New" charset="0"/>
                <a:ea typeface="Courier New" charset="0"/>
                <a:cs typeface="Courier New" charset="0"/>
              </a:rPr>
              <a:t>dir</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berkshelf</a:t>
            </a:r>
            <a:r>
              <a:rPr lang="en-US" b="1" dirty="0">
                <a:latin typeface="Courier New" charset="0"/>
                <a:ea typeface="Courier New" charset="0"/>
                <a:cs typeface="Courier New" charset="0"/>
              </a:rPr>
              <a:t>\cookbooks</a:t>
            </a:r>
          </a:p>
        </p:txBody>
      </p:sp>
      <p:sp>
        <p:nvSpPr>
          <p:cNvPr id="5" name="Content Placeholder 2"/>
          <p:cNvSpPr txBox="1">
            <a:spLocks/>
          </p:cNvSpPr>
          <p:nvPr/>
        </p:nvSpPr>
        <p:spPr>
          <a:xfrm>
            <a:off x="609599" y="6209415"/>
            <a:ext cx="15288913" cy="1871329"/>
          </a:xfrm>
          <a:prstGeom prst="rect">
            <a:avLst/>
          </a:prstGeom>
        </p:spPr>
        <p:txBody>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dirty="0"/>
          </a:p>
          <a:p>
            <a:r>
              <a:rPr lang="en-US" sz="3200" b="1" dirty="0"/>
              <a:t>Note</a:t>
            </a:r>
            <a:r>
              <a:rPr lang="en-US" sz="3200" dirty="0"/>
              <a:t>: Windows users can also use </a:t>
            </a:r>
            <a:r>
              <a:rPr lang="en-US" sz="3200" b="1" dirty="0"/>
              <a:t>`</a:t>
            </a:r>
            <a:r>
              <a:rPr lang="en-US" sz="3200" b="1" dirty="0">
                <a:latin typeface="Courier New" panose="02070309020205020404" pitchFamily="49" charset="0"/>
                <a:cs typeface="Courier New" panose="02070309020205020404" pitchFamily="49" charset="0"/>
              </a:rPr>
              <a:t>ls -force </a:t>
            </a:r>
            <a:r>
              <a:rPr lang="en-US" sz="3200" b="1" dirty="0">
                <a:latin typeface="Courier New" panose="02070309020205020404" pitchFamily="49" charset="0"/>
                <a:ea typeface="Courier New" charset="0"/>
                <a:cs typeface="Courier New" panose="02070309020205020404" pitchFamily="49" charset="0"/>
              </a:rPr>
              <a:t>~\.</a:t>
            </a:r>
            <a:r>
              <a:rPr lang="en-US" sz="3200" b="1" dirty="0" err="1">
                <a:latin typeface="Courier New" panose="02070309020205020404" pitchFamily="49" charset="0"/>
                <a:ea typeface="Courier New" charset="0"/>
                <a:cs typeface="Courier New" panose="02070309020205020404" pitchFamily="49" charset="0"/>
              </a:rPr>
              <a:t>berkshelf</a:t>
            </a:r>
            <a:r>
              <a:rPr lang="en-US" sz="3200" b="1" dirty="0">
                <a:latin typeface="Courier New" panose="02070309020205020404" pitchFamily="49" charset="0"/>
                <a:ea typeface="Courier New" charset="0"/>
                <a:cs typeface="Courier New" panose="02070309020205020404" pitchFamily="49" charset="0"/>
              </a:rPr>
              <a:t>\cookbooks</a:t>
            </a:r>
            <a:r>
              <a:rPr lang="en-US" sz="3200" b="1" dirty="0"/>
              <a:t>`</a:t>
            </a:r>
          </a:p>
        </p:txBody>
      </p:sp>
    </p:spTree>
    <p:extLst>
      <p:ext uri="{BB962C8B-B14F-4D97-AF65-F5344CB8AC3E}">
        <p14:creationId xmlns:p14="http://schemas.microsoft.com/office/powerpoint/2010/main" val="31970609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65295"/>
          </a:xfrm>
        </p:spPr>
        <p:txBody>
          <a:bodyPr>
            <a:noAutofit/>
          </a:bodyPr>
          <a:lstStyle/>
          <a:p>
            <a:r>
              <a:rPr lang="en-US" sz="2250" b="1" dirty="0">
                <a:latin typeface="Courier New" panose="02070309020205020404" pitchFamily="49" charset="0"/>
                <a:cs typeface="Courier New" panose="02070309020205020404" pitchFamily="49" charset="0"/>
              </a:rPr>
              <a:t>Uploaded chef-client (8.1.8) to: 'https://api.chef.io:443/organizations/</a:t>
            </a:r>
            <a:r>
              <a:rPr lang="en-US" sz="2250" b="1" dirty="0" err="1">
                <a:latin typeface="Courier New" panose="02070309020205020404" pitchFamily="49" charset="0"/>
                <a:cs typeface="Courier New" panose="02070309020205020404" pitchFamily="49" charset="0"/>
              </a:rPr>
              <a:t>awesomestudent</a:t>
            </a:r>
            <a:r>
              <a:rPr lang="en-US" sz="2250" b="1" dirty="0">
                <a:latin typeface="Courier New" panose="02070309020205020404" pitchFamily="49" charset="0"/>
                <a:cs typeface="Courier New" panose="02070309020205020404" pitchFamily="49" charset="0"/>
              </a:rPr>
              <a:t>'</a:t>
            </a:r>
          </a:p>
          <a:p>
            <a:r>
              <a:rPr lang="en-US" sz="2250" b="1" dirty="0">
                <a:latin typeface="Courier New" panose="02070309020205020404" pitchFamily="49" charset="0"/>
                <a:cs typeface="Courier New" panose="02070309020205020404" pitchFamily="49" charset="0"/>
              </a:rPr>
              <a:t>Uploaded </a:t>
            </a:r>
            <a:r>
              <a:rPr lang="en-US" sz="2250" b="1" dirty="0" err="1">
                <a:latin typeface="Courier New" panose="02070309020205020404" pitchFamily="49" charset="0"/>
                <a:cs typeface="Courier New" panose="02070309020205020404" pitchFamily="49" charset="0"/>
              </a:rPr>
              <a:t>compat_resource</a:t>
            </a:r>
            <a:r>
              <a:rPr lang="en-US" sz="2250" b="1" dirty="0">
                <a:latin typeface="Courier New" panose="02070309020205020404" pitchFamily="49" charset="0"/>
                <a:cs typeface="Courier New" panose="02070309020205020404" pitchFamily="49" charset="0"/>
              </a:rPr>
              <a:t> (12.19.0) to: 'https://api.chef.io:443/organizations/</a:t>
            </a:r>
            <a:r>
              <a:rPr lang="en-US" sz="2250" b="1" dirty="0" err="1">
                <a:latin typeface="Courier New" panose="02070309020205020404" pitchFamily="49" charset="0"/>
                <a:cs typeface="Courier New" panose="02070309020205020404" pitchFamily="49" charset="0"/>
              </a:rPr>
              <a:t>awesomestudent</a:t>
            </a:r>
            <a:r>
              <a:rPr lang="en-US" sz="2250" b="1"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GL: Upload Cookbooks to Chef Server</a:t>
            </a:r>
          </a:p>
        </p:txBody>
      </p:sp>
      <p:sp>
        <p:nvSpPr>
          <p:cNvPr id="4" name="Content Placeholder 3"/>
          <p:cNvSpPr>
            <a:spLocks noGrp="1"/>
          </p:cNvSpPr>
          <p:nvPr>
            <p:ph type="body" sz="quarter" idx="11"/>
          </p:nvPr>
        </p:nvSpPr>
        <p:spPr/>
        <p:txBody>
          <a:bodyPr>
            <a:normAutofit/>
          </a:bodyPr>
          <a:lstStyle/>
          <a:p>
            <a:r>
              <a:rPr lang="mr-IN" b="1" dirty="0">
                <a:latin typeface="Courier New" panose="02070309020205020404" pitchFamily="49" charset="0"/>
                <a:cs typeface="Courier New" panose="02070309020205020404" pitchFamily="49" charset="0"/>
              </a:rPr>
              <a:t>&gt;</a:t>
            </a:r>
            <a:r>
              <a:rPr lang="en-US" b="1" dirty="0">
                <a:latin typeface="Courier New" panose="02070309020205020404" pitchFamily="49" charset="0"/>
                <a:cs typeface="Courier New" panose="02070309020205020404" pitchFamily="49" charset="0"/>
              </a:rPr>
              <a:t> berks upload</a:t>
            </a:r>
          </a:p>
        </p:txBody>
      </p:sp>
    </p:spTree>
    <p:extLst>
      <p:ext uri="{BB962C8B-B14F-4D97-AF65-F5344CB8AC3E}">
        <p14:creationId xmlns:p14="http://schemas.microsoft.com/office/powerpoint/2010/main" val="20359120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800" b="1" dirty="0">
                <a:latin typeface="Courier New" charset="0"/>
                <a:ea typeface="Courier New" charset="0"/>
                <a:cs typeface="Courier New" charset="0"/>
              </a:rPr>
              <a:t>chef-client       8.1.8</a:t>
            </a:r>
          </a:p>
          <a:p>
            <a:r>
              <a:rPr lang="en-US" sz="2800" b="1" dirty="0" err="1">
                <a:latin typeface="Courier New" charset="0"/>
                <a:ea typeface="Courier New" charset="0"/>
                <a:cs typeface="Courier New" charset="0"/>
              </a:rPr>
              <a:t>compat_resource</a:t>
            </a:r>
            <a:r>
              <a:rPr lang="en-US" sz="2800" b="1" dirty="0">
                <a:latin typeface="Courier New" charset="0"/>
                <a:ea typeface="Courier New" charset="0"/>
                <a:cs typeface="Courier New" charset="0"/>
              </a:rPr>
              <a:t>   12.19.0</a:t>
            </a:r>
          </a:p>
          <a:p>
            <a:r>
              <a:rPr lang="en-US" sz="2800" b="1" dirty="0" err="1">
                <a:latin typeface="Courier New" charset="0"/>
                <a:ea typeface="Courier New" charset="0"/>
                <a:cs typeface="Courier New" charset="0"/>
              </a:rPr>
              <a:t>cron</a:t>
            </a:r>
            <a:r>
              <a:rPr lang="en-US" sz="2800" b="1" dirty="0">
                <a:latin typeface="Courier New" charset="0"/>
                <a:ea typeface="Courier New" charset="0"/>
                <a:cs typeface="Courier New" charset="0"/>
              </a:rPr>
              <a:t>              4.1.3</a:t>
            </a:r>
          </a:p>
          <a:p>
            <a:r>
              <a:rPr lang="en-US" sz="2800" b="1" dirty="0" err="1">
                <a:latin typeface="Courier New" charset="0"/>
                <a:ea typeface="Courier New" charset="0"/>
                <a:cs typeface="Courier New" charset="0"/>
              </a:rPr>
              <a:t>logrotate</a:t>
            </a:r>
            <a:r>
              <a:rPr lang="en-US" sz="2800" b="1" dirty="0">
                <a:latin typeface="Courier New" charset="0"/>
                <a:ea typeface="Courier New" charset="0"/>
                <a:cs typeface="Courier New" charset="0"/>
              </a:rPr>
              <a:t>         2.2.0</a:t>
            </a:r>
          </a:p>
          <a:p>
            <a:r>
              <a:rPr lang="en-US" sz="2800" b="1" dirty="0" err="1">
                <a:latin typeface="Courier New" charset="0"/>
                <a:ea typeface="Courier New" charset="0"/>
                <a:cs typeface="Courier New" charset="0"/>
              </a:rPr>
              <a:t>my_chef_client</a:t>
            </a:r>
            <a:r>
              <a:rPr lang="en-US" sz="2800" b="1" dirty="0">
                <a:latin typeface="Courier New" charset="0"/>
                <a:ea typeface="Courier New" charset="0"/>
                <a:cs typeface="Courier New" charset="0"/>
              </a:rPr>
              <a:t>    0.1.0</a:t>
            </a:r>
          </a:p>
          <a:p>
            <a:r>
              <a:rPr lang="en-US" sz="2800" b="1" dirty="0" err="1">
                <a:latin typeface="Courier New" charset="0"/>
                <a:ea typeface="Courier New" charset="0"/>
                <a:cs typeface="Courier New" charset="0"/>
              </a:rPr>
              <a:t>myiis</a:t>
            </a:r>
            <a:r>
              <a:rPr lang="en-US" sz="2800" b="1" dirty="0">
                <a:latin typeface="Courier New" charset="0"/>
                <a:ea typeface="Courier New" charset="0"/>
                <a:cs typeface="Courier New" charset="0"/>
              </a:rPr>
              <a:t>             0.2.1</a:t>
            </a:r>
          </a:p>
          <a:p>
            <a:r>
              <a:rPr lang="en-US" sz="2800" b="1" dirty="0" err="1">
                <a:latin typeface="Courier New" charset="0"/>
                <a:ea typeface="Courier New" charset="0"/>
                <a:cs typeface="Courier New" charset="0"/>
              </a:rPr>
              <a:t>ohai</a:t>
            </a:r>
            <a:r>
              <a:rPr lang="en-US" sz="2800" b="1" dirty="0">
                <a:latin typeface="Courier New" charset="0"/>
                <a:ea typeface="Courier New" charset="0"/>
                <a:cs typeface="Courier New" charset="0"/>
              </a:rPr>
              <a:t>              5.2.0</a:t>
            </a:r>
          </a:p>
          <a:p>
            <a:r>
              <a:rPr lang="en-US" sz="2800" b="1" dirty="0">
                <a:latin typeface="Courier New" charset="0"/>
                <a:ea typeface="Courier New" charset="0"/>
                <a:cs typeface="Courier New" charset="0"/>
              </a:rPr>
              <a:t>windows           3.1.3</a:t>
            </a:r>
          </a:p>
          <a:p>
            <a:r>
              <a:rPr lang="en-US" sz="2800" b="1" dirty="0">
                <a:latin typeface="Courier New" charset="0"/>
                <a:ea typeface="Courier New" charset="0"/>
                <a:cs typeface="Courier New" charset="0"/>
              </a:rPr>
              <a:t>workstation       0.1.0</a:t>
            </a:r>
          </a:p>
        </p:txBody>
      </p:sp>
      <p:sp>
        <p:nvSpPr>
          <p:cNvPr id="3" name="Title 2"/>
          <p:cNvSpPr>
            <a:spLocks noGrp="1"/>
          </p:cNvSpPr>
          <p:nvPr>
            <p:ph type="title"/>
          </p:nvPr>
        </p:nvSpPr>
        <p:spPr/>
        <p:txBody>
          <a:bodyPr/>
          <a:lstStyle/>
          <a:p>
            <a:r>
              <a:rPr lang="en-US" dirty="0"/>
              <a:t>GL: View Cookbooks on Chef Server</a:t>
            </a:r>
          </a:p>
        </p:txBody>
      </p:sp>
      <p:sp>
        <p:nvSpPr>
          <p:cNvPr id="4" name="Content Placeholder 3"/>
          <p:cNvSpPr>
            <a:spLocks noGrp="1"/>
          </p:cNvSpPr>
          <p:nvPr>
            <p:ph type="body" sz="quarter" idx="11"/>
          </p:nvPr>
        </p:nvSpPr>
        <p:spPr/>
        <p:txBody>
          <a:bodyPr/>
          <a:lstStyle/>
          <a:p>
            <a:r>
              <a:rPr lang="mr-IN" b="1" dirty="0">
                <a:latin typeface="Courier New" charset="0"/>
                <a:ea typeface="Courier New" charset="0"/>
                <a:cs typeface="Courier New" charset="0"/>
              </a:rPr>
              <a:t>&gt;</a:t>
            </a:r>
            <a:r>
              <a:rPr lang="en-US" b="1" dirty="0">
                <a:latin typeface="Courier New" charset="0"/>
                <a:ea typeface="Courier New" charset="0"/>
                <a:cs typeface="Courier New" charset="0"/>
              </a:rPr>
              <a:t> knife cookbook list</a:t>
            </a:r>
          </a:p>
        </p:txBody>
      </p:sp>
    </p:spTree>
    <p:extLst>
      <p:ext uri="{BB962C8B-B14F-4D97-AF65-F5344CB8AC3E}">
        <p14:creationId xmlns:p14="http://schemas.microsoft.com/office/powerpoint/2010/main" val="130323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Create a cookbook that wraps the chef-client cookbook</a:t>
            </a:r>
          </a:p>
          <a:p>
            <a:pPr marL="342900" indent="-342900">
              <a:buFont typeface="Wingdings" charset="2"/>
              <a:buChar char="ü"/>
            </a:pPr>
            <a:r>
              <a:rPr lang="en-US" dirty="0"/>
              <a:t>Upload chef-client cookbook to Chef Server</a:t>
            </a:r>
          </a:p>
          <a:p>
            <a:pPr marL="342900" indent="-342900">
              <a:buFont typeface="Wingdings" charset="2"/>
              <a:buChar char="q"/>
            </a:pPr>
            <a:r>
              <a:rPr lang="en-US" dirty="0"/>
              <a:t>Configure each nodes to run chef-client as a service</a:t>
            </a:r>
          </a:p>
          <a:p>
            <a:pPr marL="342900" indent="-342900">
              <a:buFont typeface="Wingdings" charset="2"/>
              <a:buChar char="q"/>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37146499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Rectangle 1"/>
          <p:cNvSpPr>
            <a:spLocks noGrp="1" noChangeArrowheads="1"/>
          </p:cNvSpPr>
          <p:nvPr>
            <p:ph type="ctrTitle"/>
          </p:nvPr>
        </p:nvSpPr>
        <p:spPr>
          <a:ln/>
        </p:spPr>
        <p:txBody>
          <a:bodyPr>
            <a:normAutofit fontScale="90000"/>
          </a:bodyPr>
          <a:lstStyle/>
          <a:p>
            <a:r>
              <a:rPr lang="en-US" sz="6700" dirty="0"/>
              <a:t>Lets Examine the chef-client Cookbook</a:t>
            </a:r>
          </a:p>
        </p:txBody>
      </p:sp>
      <p:sp>
        <p:nvSpPr>
          <p:cNvPr id="1052674" name="Rectangle 2"/>
          <p:cNvSpPr>
            <a:spLocks noGrp="1" noChangeArrowheads="1"/>
          </p:cNvSpPr>
          <p:nvPr>
            <p:ph type="subTitle" idx="1"/>
          </p:nvPr>
        </p:nvSpPr>
        <p:spPr>
          <a:xfrm>
            <a:off x="3013753" y="4099137"/>
            <a:ext cx="10974132" cy="2544287"/>
          </a:xfrm>
          <a:ln/>
        </p:spPr>
        <p:txBody>
          <a:bodyPr/>
          <a:lstStyle/>
          <a:p>
            <a:r>
              <a:rPr lang="en-US" dirty="0"/>
              <a:t>We're going to use one recipe on our node from the chef-client cookbook.</a:t>
            </a:r>
          </a:p>
          <a:p>
            <a:pPr lvl="1" algn="l"/>
            <a:r>
              <a:rPr lang="en-US" b="1" dirty="0">
                <a:solidFill>
                  <a:srgbClr val="000090"/>
                </a:solidFill>
                <a:latin typeface="Courier"/>
                <a:cs typeface="Courier"/>
              </a:rPr>
              <a:t>chef-client::service </a:t>
            </a:r>
            <a:r>
              <a:rPr lang="en-US" b="1" dirty="0">
                <a:latin typeface="Courier"/>
                <a:cs typeface="Courier"/>
              </a:rPr>
              <a:t/>
            </a:r>
            <a:br>
              <a:rPr lang="en-US" b="1" dirty="0">
                <a:latin typeface="Courier"/>
                <a:cs typeface="Courier"/>
              </a:rPr>
            </a:br>
            <a:r>
              <a:rPr lang="en-US" b="1" dirty="0"/>
              <a:t>(via </a:t>
            </a:r>
            <a:r>
              <a:rPr lang="en-US" b="1" dirty="0">
                <a:solidFill>
                  <a:srgbClr val="000090"/>
                </a:solidFill>
                <a:latin typeface="Courier"/>
                <a:cs typeface="Courier"/>
              </a:rPr>
              <a:t>chef-client::default</a:t>
            </a:r>
            <a:r>
              <a:rPr lang="en-US" b="1" dirty="0"/>
              <a:t>)</a:t>
            </a:r>
          </a:p>
        </p:txBody>
      </p:sp>
    </p:spTree>
    <p:extLst>
      <p:ext uri="{BB962C8B-B14F-4D97-AF65-F5344CB8AC3E}">
        <p14:creationId xmlns:p14="http://schemas.microsoft.com/office/powerpoint/2010/main" val="88505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ln/>
        </p:spPr>
        <p:txBody>
          <a:bodyPr/>
          <a:lstStyle/>
          <a:p>
            <a:r>
              <a:rPr lang="en-US" sz="5300" dirty="0"/>
              <a:t>GL: View the chef-client::default Recipe</a:t>
            </a:r>
          </a:p>
        </p:txBody>
      </p:sp>
      <p:sp>
        <p:nvSpPr>
          <p:cNvPr id="2" name="Content Placeholder 1"/>
          <p:cNvSpPr>
            <a:spLocks noGrp="1"/>
          </p:cNvSpPr>
          <p:nvPr>
            <p:ph sz="quarter" idx="10"/>
          </p:nvPr>
        </p:nvSpPr>
        <p:spPr/>
        <p:txBody>
          <a:bodyPr>
            <a:normAutofit lnSpcReduction="10000"/>
          </a:bodyPr>
          <a:lstStyle/>
          <a:p>
            <a:pPr marL="0" lvl="4"/>
            <a:r>
              <a:rPr lang="en-US" b="1" dirty="0">
                <a:solidFill>
                  <a:srgbClr val="005A7C"/>
                </a:solidFill>
                <a:latin typeface="Courier" charset="0"/>
                <a:ea typeface="ＭＳ Ｐゴシック" charset="0"/>
                <a:cs typeface="Courier" charset="0"/>
                <a:sym typeface="Courier" charset="0"/>
              </a:rPr>
              <a:t>#</a:t>
            </a:r>
          </a:p>
          <a:p>
            <a:pPr marL="0" lvl="4"/>
            <a:r>
              <a:rPr lang="en-US" b="1" dirty="0">
                <a:solidFill>
                  <a:srgbClr val="005A7C"/>
                </a:solidFill>
                <a:latin typeface="Courier" charset="0"/>
                <a:ea typeface="ＭＳ Ｐゴシック" charset="0"/>
                <a:cs typeface="Courier" charset="0"/>
                <a:sym typeface="Courier" charset="0"/>
              </a:rPr>
              <a:t># Unless required by applicable law or agreed to in writing, software</a:t>
            </a:r>
          </a:p>
          <a:p>
            <a:pPr marL="0" lvl="4"/>
            <a:r>
              <a:rPr lang="en-US" b="1" dirty="0">
                <a:solidFill>
                  <a:srgbClr val="005A7C"/>
                </a:solidFill>
                <a:latin typeface="Courier" charset="0"/>
                <a:ea typeface="ＭＳ Ｐゴシック" charset="0"/>
                <a:cs typeface="Courier" charset="0"/>
                <a:sym typeface="Courier" charset="0"/>
              </a:rPr>
              <a:t># distributed under the License is distributed on an "AS IS" BASIS,</a:t>
            </a:r>
          </a:p>
          <a:p>
            <a:pPr marL="0" lvl="4"/>
            <a:r>
              <a:rPr lang="en-US" b="1" dirty="0">
                <a:solidFill>
                  <a:srgbClr val="005A7C"/>
                </a:solidFill>
                <a:latin typeface="Courier" charset="0"/>
                <a:ea typeface="ＭＳ Ｐゴシック" charset="0"/>
                <a:cs typeface="Courier" charset="0"/>
                <a:sym typeface="Courier" charset="0"/>
              </a:rPr>
              <a:t># WITHOUT WARRANTIES OR CONDITIONS OF ANY KIND, either express or implied.</a:t>
            </a:r>
          </a:p>
          <a:p>
            <a:pPr marL="0" lvl="4"/>
            <a:r>
              <a:rPr lang="en-US" b="1" dirty="0">
                <a:solidFill>
                  <a:srgbClr val="005A7C"/>
                </a:solidFill>
                <a:latin typeface="Courier" charset="0"/>
                <a:ea typeface="ＭＳ Ｐゴシック" charset="0"/>
                <a:cs typeface="Courier" charset="0"/>
                <a:sym typeface="Courier" charset="0"/>
              </a:rPr>
              <a:t># See the License for the specific language governing permissions and</a:t>
            </a:r>
          </a:p>
          <a:p>
            <a:pPr marL="0" lvl="4"/>
            <a:r>
              <a:rPr lang="en-US" b="1" dirty="0">
                <a:solidFill>
                  <a:srgbClr val="005A7C"/>
                </a:solidFill>
                <a:latin typeface="Courier" charset="0"/>
                <a:ea typeface="ＭＳ Ｐゴシック" charset="0"/>
                <a:cs typeface="Courier" charset="0"/>
                <a:sym typeface="Courier" charset="0"/>
              </a:rPr>
              <a:t># limitations under the License.</a:t>
            </a:r>
          </a:p>
          <a:p>
            <a:pPr marL="0" lvl="4"/>
            <a:r>
              <a:rPr lang="en-US" b="1" dirty="0">
                <a:solidFill>
                  <a:srgbClr val="005A7C"/>
                </a:solidFill>
                <a:latin typeface="Courier" charset="0"/>
                <a:ea typeface="ＭＳ Ｐゴシック" charset="0"/>
                <a:cs typeface="Courier" charset="0"/>
                <a:sym typeface="Courier" charset="0"/>
              </a:rPr>
              <a:t>#</a:t>
            </a:r>
          </a:p>
          <a:p>
            <a:pPr marL="0" lvl="4"/>
            <a:endParaRPr lang="en-US" b="1" dirty="0">
              <a:solidFill>
                <a:srgbClr val="005A7C"/>
              </a:solidFill>
              <a:latin typeface="Courier" charset="0"/>
              <a:ea typeface="ＭＳ Ｐゴシック" charset="0"/>
              <a:cs typeface="Courier" charset="0"/>
              <a:sym typeface="Courier" charset="0"/>
            </a:endParaRPr>
          </a:p>
          <a:p>
            <a:r>
              <a:rPr lang="en-US" sz="2700" b="1" dirty="0">
                <a:latin typeface="Courier New" charset="0"/>
                <a:ea typeface="Courier New" charset="0"/>
                <a:cs typeface="Courier New" charset="0"/>
              </a:rPr>
              <a:t>if platform?('windows')</a:t>
            </a:r>
          </a:p>
          <a:p>
            <a:r>
              <a:rPr lang="en-US" sz="2700" b="1" dirty="0">
                <a:latin typeface="Courier New" charset="0"/>
                <a:ea typeface="Courier New" charset="0"/>
                <a:cs typeface="Courier New" charset="0"/>
              </a:rPr>
              <a:t>  </a:t>
            </a:r>
            <a:r>
              <a:rPr lang="en-US" sz="2700" b="1" dirty="0" err="1">
                <a:latin typeface="Courier New" charset="0"/>
                <a:ea typeface="Courier New" charset="0"/>
                <a:cs typeface="Courier New" charset="0"/>
              </a:rPr>
              <a:t>include_recipe</a:t>
            </a:r>
            <a:r>
              <a:rPr lang="en-US" sz="2700" b="1" dirty="0">
                <a:latin typeface="Courier New" charset="0"/>
                <a:ea typeface="Courier New" charset="0"/>
                <a:cs typeface="Courier New" charset="0"/>
              </a:rPr>
              <a:t> 'chef-client::task'</a:t>
            </a:r>
          </a:p>
          <a:p>
            <a:r>
              <a:rPr lang="en-US" sz="2700" b="1" dirty="0">
                <a:latin typeface="Courier New" charset="0"/>
                <a:ea typeface="Courier New" charset="0"/>
                <a:cs typeface="Courier New" charset="0"/>
              </a:rPr>
              <a:t>else</a:t>
            </a:r>
          </a:p>
          <a:p>
            <a:r>
              <a:rPr lang="en-US" sz="2700" b="1" dirty="0">
                <a:latin typeface="Courier New" charset="0"/>
                <a:ea typeface="Courier New" charset="0"/>
                <a:cs typeface="Courier New" charset="0"/>
              </a:rPr>
              <a:t>  </a:t>
            </a:r>
            <a:r>
              <a:rPr lang="en-US" sz="2700" b="1" dirty="0" err="1">
                <a:latin typeface="Courier New" charset="0"/>
                <a:ea typeface="Courier New" charset="0"/>
                <a:cs typeface="Courier New" charset="0"/>
              </a:rPr>
              <a:t>include_recipe</a:t>
            </a:r>
            <a:r>
              <a:rPr lang="en-US" sz="2700" b="1" dirty="0">
                <a:latin typeface="Courier New" charset="0"/>
                <a:ea typeface="Courier New" charset="0"/>
                <a:cs typeface="Courier New" charset="0"/>
              </a:rPr>
              <a:t> 'chef-client::service'</a:t>
            </a:r>
          </a:p>
          <a:p>
            <a:r>
              <a:rPr lang="en-US" sz="2700" b="1" dirty="0">
                <a:latin typeface="Courier New" charset="0"/>
                <a:ea typeface="Courier New" charset="0"/>
                <a:cs typeface="Courier New" charset="0"/>
              </a:rPr>
              <a:t>end</a:t>
            </a:r>
          </a:p>
        </p:txBody>
      </p:sp>
      <p:sp>
        <p:nvSpPr>
          <p:cNvPr id="3" name="Text Placeholder 2"/>
          <p:cNvSpPr>
            <a:spLocks noGrp="1"/>
          </p:cNvSpPr>
          <p:nvPr>
            <p:ph type="body" sz="quarter" idx="11"/>
          </p:nvPr>
        </p:nvSpPr>
        <p:spPr/>
        <p:txBody>
          <a:bodyPr>
            <a:normAutofit fontScale="62500" lnSpcReduction="20000"/>
          </a:bodyPr>
          <a:lstStyle/>
          <a:p>
            <a:r>
              <a:rPr lang="en-US" b="1" dirty="0">
                <a:latin typeface="Courier New" panose="02070309020205020404" pitchFamily="49" charset="0"/>
                <a:cs typeface="Courier New" panose="02070309020205020404" pitchFamily="49" charset="0"/>
                <a:sym typeface="Courier" charset="0"/>
              </a:rPr>
              <a:t>~\.</a:t>
            </a:r>
            <a:r>
              <a:rPr lang="en-US" b="1" dirty="0" err="1">
                <a:latin typeface="Courier New" panose="02070309020205020404" pitchFamily="49" charset="0"/>
                <a:cs typeface="Courier New" panose="02070309020205020404" pitchFamily="49" charset="0"/>
                <a:sym typeface="Courier" charset="0"/>
              </a:rPr>
              <a:t>berkshelf</a:t>
            </a:r>
            <a:r>
              <a:rPr lang="en-US" b="1" dirty="0">
                <a:latin typeface="Courier New" panose="02070309020205020404" pitchFamily="49" charset="0"/>
                <a:cs typeface="Courier New" panose="02070309020205020404" pitchFamily="49" charset="0"/>
                <a:sym typeface="Courier" charset="0"/>
              </a:rPr>
              <a:t>\cookbooks\chef-client-&lt;version&gt;\recipes\</a:t>
            </a:r>
            <a:r>
              <a:rPr lang="en-US" b="1" dirty="0" err="1">
                <a:latin typeface="Courier New" panose="02070309020205020404" pitchFamily="49" charset="0"/>
                <a:cs typeface="Courier New" panose="02070309020205020404" pitchFamily="49" charset="0"/>
                <a:sym typeface="Courier" charset="0"/>
              </a:rPr>
              <a:t>default.rb</a:t>
            </a:r>
            <a:endParaRPr lang="en-US" b="1" dirty="0">
              <a:latin typeface="Courier New" panose="02070309020205020404" pitchFamily="49" charset="0"/>
              <a:cs typeface="Courier New" panose="02070309020205020404" pitchFamily="49" charset="0"/>
              <a:sym typeface="Courier" charset="0"/>
            </a:endParaRPr>
          </a:p>
        </p:txBody>
      </p:sp>
    </p:spTree>
    <p:extLst>
      <p:ext uri="{BB962C8B-B14F-4D97-AF65-F5344CB8AC3E}">
        <p14:creationId xmlns:p14="http://schemas.microsoft.com/office/powerpoint/2010/main" val="3375028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a:t>chef-client as a Service</a:t>
            </a:r>
          </a:p>
        </p:txBody>
      </p:sp>
      <p:sp>
        <p:nvSpPr>
          <p:cNvPr id="8" name="Subtitle 7"/>
          <p:cNvSpPr>
            <a:spLocks noGrp="1"/>
          </p:cNvSpPr>
          <p:nvPr>
            <p:ph type="subTitle" idx="1"/>
          </p:nvPr>
        </p:nvSpPr>
        <p:spPr/>
        <p:txBody>
          <a:bodyPr/>
          <a:lstStyle/>
          <a:p>
            <a:r>
              <a:rPr lang="en-US" dirty="0"/>
              <a:t>We will add the chef-client default recipe to the roles for each node.</a:t>
            </a:r>
          </a:p>
        </p:txBody>
      </p:sp>
    </p:spTree>
    <p:extLst>
      <p:ext uri="{BB962C8B-B14F-4D97-AF65-F5344CB8AC3E}">
        <p14:creationId xmlns:p14="http://schemas.microsoft.com/office/powerpoint/2010/main" val="173030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Resource: file deletion</a:t>
            </a:r>
            <a:endParaRPr lang="en-US" dirty="0"/>
          </a:p>
        </p:txBody>
      </p:sp>
      <p:sp>
        <p:nvSpPr>
          <p:cNvPr id="5" name="Content Placeholder 4"/>
          <p:cNvSpPr>
            <a:spLocks noGrp="1"/>
          </p:cNvSpPr>
          <p:nvPr>
            <p:ph sz="quarter" idx="10"/>
          </p:nvPr>
        </p:nvSpPr>
        <p:spPr/>
        <p:txBody>
          <a:bodyPr/>
          <a:lstStyle/>
          <a:p>
            <a:r>
              <a:rPr lang="en-US" dirty="0"/>
              <a:t>file </a:t>
            </a:r>
            <a:r>
              <a:rPr lang="en-US" sz="4000" dirty="0"/>
              <a:t>'C:</a:t>
            </a:r>
            <a:r>
              <a:rPr lang="en-US" dirty="0"/>
              <a:t>\PHP\php.ini</a:t>
            </a:r>
            <a:r>
              <a:rPr lang="uk-UA" dirty="0"/>
              <a:t>'</a:t>
            </a:r>
            <a:r>
              <a:rPr lang="en-US" dirty="0"/>
              <a:t> do</a:t>
            </a:r>
          </a:p>
          <a:p>
            <a:r>
              <a:rPr lang="en-US" dirty="0"/>
              <a:t>  action :delete</a:t>
            </a:r>
          </a:p>
          <a:p>
            <a:r>
              <a:rPr lang="en-US" dirty="0"/>
              <a:t>end</a:t>
            </a:r>
          </a:p>
        </p:txBody>
      </p:sp>
      <p:sp>
        <p:nvSpPr>
          <p:cNvPr id="6" name="Content Placeholder 5"/>
          <p:cNvSpPr>
            <a:spLocks noGrp="1"/>
          </p:cNvSpPr>
          <p:nvPr>
            <p:ph sz="quarter" idx="12"/>
          </p:nvPr>
        </p:nvSpPr>
        <p:spPr>
          <a:xfrm>
            <a:off x="609913" y="4999859"/>
            <a:ext cx="14934888" cy="2098226"/>
          </a:xfrm>
        </p:spPr>
        <p:txBody>
          <a:bodyPr/>
          <a:lstStyle/>
          <a:p>
            <a:r>
              <a:rPr lang="en-US" sz="3700" dirty="0"/>
              <a:t>The file name </a:t>
            </a:r>
            <a:r>
              <a:rPr lang="uk-UA" sz="3700" dirty="0"/>
              <a:t>'</a:t>
            </a:r>
            <a:r>
              <a:rPr lang="en-US" sz="3700" dirty="0"/>
              <a:t>C:\PHP\php.ini</a:t>
            </a:r>
            <a:r>
              <a:rPr lang="uk-UA" sz="3700" dirty="0"/>
              <a:t>'</a:t>
            </a:r>
            <a:r>
              <a:rPr lang="en-US" sz="3700" dirty="0"/>
              <a:t> is deleted.</a:t>
            </a:r>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28</a:t>
            </a:fld>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https://docs.chef.io/resource_file.html</a:t>
            </a:r>
            <a:endParaRPr lang="en-US" dirty="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66764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Create the new ‘base’ role</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b="1" dirty="0">
                <a:latin typeface="Courier New" panose="02070309020205020404" pitchFamily="49" charset="0"/>
                <a:cs typeface="Courier New" panose="02070309020205020404" pitchFamily="49" charset="0"/>
              </a:rPr>
              <a:t>name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base</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description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Base Role</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r>
              <a:rPr lang="en-US" sz="3200" b="1" dirty="0" err="1">
                <a:latin typeface="Courier New" panose="02070309020205020404" pitchFamily="49" charset="0"/>
                <a:cs typeface="Courier New" panose="02070309020205020404" pitchFamily="49" charset="0"/>
              </a:rPr>
              <a:t>run_list</a:t>
            </a:r>
            <a:r>
              <a:rPr lang="en-US" sz="3200" b="1" dirty="0">
                <a:latin typeface="Courier New" panose="02070309020205020404" pitchFamily="49" charset="0"/>
                <a:cs typeface="Courier New" panose="02070309020205020404" pitchFamily="49" charset="0"/>
              </a:rPr>
              <a:t>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recipe[</a:t>
            </a:r>
            <a:r>
              <a:rPr lang="en-US" sz="3200" b="1" dirty="0" err="1">
                <a:latin typeface="Courier New" panose="02070309020205020404" pitchFamily="49" charset="0"/>
                <a:cs typeface="Courier New" panose="02070309020205020404" pitchFamily="49" charset="0"/>
              </a:rPr>
              <a:t>my_chef_client</a:t>
            </a:r>
            <a:r>
              <a:rPr lang="en-US" sz="3200" b="1" dirty="0">
                <a:latin typeface="Courier New" panose="02070309020205020404" pitchFamily="49" charset="0"/>
                <a:cs typeface="Courier New" panose="02070309020205020404" pitchFamily="49" charset="0"/>
              </a:rPr>
              <a:t>]</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1"/>
          </p:nvPr>
        </p:nvSpPr>
        <p:spPr/>
        <p:txBody>
          <a:bodyPr>
            <a:normAutofit fontScale="85000" lnSpcReduction="20000"/>
          </a:bodyPr>
          <a:lstStyle/>
          <a:p>
            <a:r>
              <a:rPr lang="en-US" b="1" dirty="0">
                <a:latin typeface="Courier New" panose="02070309020205020404" pitchFamily="49" charset="0"/>
                <a:cs typeface="Courier New" panose="02070309020205020404" pitchFamily="49" charset="0"/>
              </a:rPr>
              <a:t>~\chef-repo\roles\</a:t>
            </a:r>
            <a:r>
              <a:rPr lang="en-US" b="1" dirty="0" err="1">
                <a:latin typeface="Courier New" panose="02070309020205020404" pitchFamily="49" charset="0"/>
                <a:cs typeface="Courier New" panose="02070309020205020404" pitchFamily="49" charset="0"/>
              </a:rPr>
              <a:t>base.rb</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4571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GL: Add the base Role to web Role</a:t>
            </a:r>
            <a:endParaRPr lang="en-US" dirty="0"/>
          </a:p>
        </p:txBody>
      </p:sp>
      <p:sp>
        <p:nvSpPr>
          <p:cNvPr id="3" name="Content Placeholder 2"/>
          <p:cNvSpPr>
            <a:spLocks noGrp="1"/>
          </p:cNvSpPr>
          <p:nvPr>
            <p:ph sz="quarter" idx="10"/>
          </p:nvPr>
        </p:nvSpPr>
        <p:spPr/>
        <p:txBody>
          <a:bodyPr>
            <a:normAutofit/>
          </a:bodyPr>
          <a:lstStyle/>
          <a:p>
            <a:r>
              <a:rPr lang="en-US" sz="3200" b="1" dirty="0">
                <a:latin typeface="Courier New" panose="02070309020205020404" pitchFamily="49" charset="0"/>
                <a:cs typeface="Courier New" panose="02070309020205020404" pitchFamily="49" charset="0"/>
              </a:rPr>
              <a:t>name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web</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description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Web Server</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r>
              <a:rPr lang="en-US" sz="3200" b="1" dirty="0" err="1">
                <a:latin typeface="Courier New" panose="02070309020205020404" pitchFamily="49" charset="0"/>
                <a:cs typeface="Courier New" panose="02070309020205020404" pitchFamily="49" charset="0"/>
              </a:rPr>
              <a:t>run_list</a:t>
            </a:r>
            <a:r>
              <a:rPr lang="en-US" sz="3200" b="1" dirty="0">
                <a:latin typeface="Courier New" panose="02070309020205020404" pitchFamily="49" charset="0"/>
                <a:cs typeface="Courier New" panose="02070309020205020404" pitchFamily="49" charset="0"/>
              </a:rPr>
              <a:t> </a:t>
            </a:r>
            <a:r>
              <a:rPr lang="uk-UA" sz="3200" b="1" dirty="0">
                <a:solidFill>
                  <a:srgbClr val="FF0000"/>
                </a:solidFill>
                <a:latin typeface="Courier New" panose="02070309020205020404" pitchFamily="49" charset="0"/>
                <a:cs typeface="Courier New" panose="02070309020205020404" pitchFamily="49" charset="0"/>
              </a:rPr>
              <a:t>'</a:t>
            </a:r>
            <a:r>
              <a:rPr lang="en-US" sz="3200" b="1" dirty="0">
                <a:solidFill>
                  <a:srgbClr val="FF0000"/>
                </a:solidFill>
                <a:latin typeface="Courier New" panose="02070309020205020404" pitchFamily="49" charset="0"/>
                <a:cs typeface="Courier New" panose="02070309020205020404" pitchFamily="49" charset="0"/>
              </a:rPr>
              <a:t>role[base]</a:t>
            </a:r>
            <a:r>
              <a:rPr lang="uk-UA" sz="3200" b="1" dirty="0">
                <a:solidFill>
                  <a:srgbClr val="FF0000"/>
                </a:solidFill>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recipe[</a:t>
            </a:r>
            <a:r>
              <a:rPr lang="en-US" sz="3200" b="1" dirty="0" err="1">
                <a:latin typeface="Courier New" panose="02070309020205020404" pitchFamily="49" charset="0"/>
                <a:cs typeface="Courier New" panose="02070309020205020404" pitchFamily="49" charset="0"/>
              </a:rPr>
              <a:t>myiis</a:t>
            </a:r>
            <a:r>
              <a:rPr lang="en-US" sz="3200" b="1" dirty="0">
                <a:latin typeface="Courier New" panose="02070309020205020404" pitchFamily="49" charset="0"/>
                <a:cs typeface="Courier New" panose="02070309020205020404" pitchFamily="49" charset="0"/>
              </a:rPr>
              <a:t>]</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endParaRPr lang="en-US" sz="3200" b="1"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b="1" dirty="0">
                <a:latin typeface="Courier New" panose="02070309020205020404" pitchFamily="49" charset="0"/>
                <a:cs typeface="Courier New" panose="02070309020205020404" pitchFamily="49" charset="0"/>
              </a:rPr>
              <a:t>~\chef-repo\roles\</a:t>
            </a:r>
            <a:r>
              <a:rPr lang="en-US" b="1" dirty="0" err="1">
                <a:latin typeface="Courier New" panose="02070309020205020404" pitchFamily="49" charset="0"/>
                <a:cs typeface="Courier New" panose="02070309020205020404" pitchFamily="49" charset="0"/>
              </a:rPr>
              <a:t>web.rb</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702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3417528"/>
            <a:ext cx="14423693" cy="4523313"/>
          </a:xfrm>
        </p:spPr>
        <p:txBody>
          <a:bodyPr/>
          <a:lstStyle/>
          <a:p>
            <a:r>
              <a:rPr lang="en-US" b="1" dirty="0">
                <a:latin typeface="Courier New" panose="02070309020205020404" pitchFamily="49" charset="0"/>
                <a:cs typeface="Courier New" panose="02070309020205020404" pitchFamily="49" charset="0"/>
              </a:rPr>
              <a:t>Updated Role base</a:t>
            </a:r>
          </a:p>
          <a:p>
            <a:r>
              <a:rPr lang="en-US" b="1"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a:t>GL: Upload the roles File</a:t>
            </a:r>
          </a:p>
        </p:txBody>
      </p:sp>
      <p:sp>
        <p:nvSpPr>
          <p:cNvPr id="4" name="Text Placeholder 3"/>
          <p:cNvSpPr>
            <a:spLocks noGrp="1"/>
          </p:cNvSpPr>
          <p:nvPr>
            <p:ph type="body" sz="quarter" idx="11"/>
          </p:nvPr>
        </p:nvSpPr>
        <p:spPr>
          <a:xfrm>
            <a:off x="1121104" y="1337149"/>
            <a:ext cx="14422528" cy="1875608"/>
          </a:xfrm>
        </p:spPr>
        <p:txBody>
          <a:bodyPr/>
          <a:lstStyle/>
          <a:p>
            <a:r>
              <a:rPr lang="en-US" b="1" dirty="0">
                <a:latin typeface="Courier New" panose="02070309020205020404" pitchFamily="49" charset="0"/>
                <a:cs typeface="Courier New" panose="02070309020205020404" pitchFamily="49" charset="0"/>
              </a:rPr>
              <a:t>&gt; cd ~\chef-repo</a:t>
            </a:r>
          </a:p>
          <a:p>
            <a:r>
              <a:rPr lang="en-US" b="1" dirty="0">
                <a:latin typeface="Courier New" panose="02070309020205020404" pitchFamily="49" charset="0"/>
                <a:cs typeface="Courier New" panose="02070309020205020404" pitchFamily="49" charset="0"/>
              </a:rPr>
              <a:t>&gt; knife role from file </a:t>
            </a:r>
            <a:r>
              <a:rPr lang="en-US" b="1" dirty="0" err="1">
                <a:latin typeface="Courier New" panose="02070309020205020404" pitchFamily="49" charset="0"/>
                <a:cs typeface="Courier New" panose="02070309020205020404" pitchFamily="49" charset="0"/>
              </a:rPr>
              <a:t>base.rb</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web.rb</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8916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Create a cookbook that wraps the chef-client cookbook</a:t>
            </a:r>
          </a:p>
          <a:p>
            <a:pPr marL="342900" indent="-342900">
              <a:buFont typeface="Wingdings" charset="2"/>
              <a:buChar char="ü"/>
            </a:pPr>
            <a:r>
              <a:rPr lang="en-US" dirty="0"/>
              <a:t>Upload chef-client cookbook to Chef Server</a:t>
            </a:r>
          </a:p>
          <a:p>
            <a:pPr marL="342900" indent="-342900">
              <a:buFont typeface="Wingdings" charset="2"/>
              <a:buChar char="ü"/>
            </a:pPr>
            <a:r>
              <a:rPr lang="en-US" dirty="0"/>
              <a:t>Configure each nodes to run chef-client as a service</a:t>
            </a:r>
          </a:p>
          <a:p>
            <a:pPr marL="342900" indent="-342900">
              <a:buFont typeface="Wingdings" charset="2"/>
              <a:buChar char="q"/>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36343894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550695"/>
            <a:ext cx="14423693" cy="5590856"/>
          </a:xfrm>
        </p:spPr>
        <p:txBody>
          <a:bodyPr/>
          <a:lstStyle/>
          <a:p>
            <a:r>
              <a:rPr lang="en-US" sz="2200" b="1" dirty="0">
                <a:latin typeface="Courier New" panose="02070309020205020404" pitchFamily="49" charset="0"/>
                <a:cs typeface="Courier New" panose="02070309020205020404" pitchFamily="49" charset="0"/>
              </a:rPr>
              <a:t>54.146.147.44 [2018-09-20T21:21:05+00:00] INFO: *** Chef 13.4.24 ***</a:t>
            </a:r>
          </a:p>
          <a:p>
            <a:r>
              <a:rPr lang="en-US" sz="2200" b="1" dirty="0">
                <a:latin typeface="Courier New" panose="02070309020205020404" pitchFamily="49" charset="0"/>
                <a:cs typeface="Courier New" panose="02070309020205020404" pitchFamily="49" charset="0"/>
              </a:rPr>
              <a:t>54.146.147.44 [2018-09-20T21:21:05+00:00] INFO: Platform: x64-mingw32</a:t>
            </a:r>
          </a:p>
          <a:p>
            <a:r>
              <a:rPr lang="en-US" sz="2200" b="1" dirty="0">
                <a:latin typeface="Courier New" panose="02070309020205020404" pitchFamily="49" charset="0"/>
                <a:cs typeface="Courier New" panose="02070309020205020404" pitchFamily="49" charset="0"/>
              </a:rPr>
              <a:t>…</a:t>
            </a:r>
          </a:p>
          <a:p>
            <a:r>
              <a:rPr lang="en-US" sz="2200" b="1" dirty="0">
                <a:latin typeface="Courier New" panose="02070309020205020404" pitchFamily="49" charset="0"/>
                <a:cs typeface="Courier New" panose="02070309020205020404" pitchFamily="49" charset="0"/>
              </a:rPr>
              <a:t>54.146.147.44 [2018-09-20T21:21:09+00:00] INFO: Starting Chef Run for node2</a:t>
            </a:r>
          </a:p>
          <a:p>
            <a:r>
              <a:rPr lang="en-US" sz="2200" b="1" dirty="0">
                <a:latin typeface="Courier New" panose="02070309020205020404" pitchFamily="49" charset="0"/>
                <a:cs typeface="Courier New" panose="02070309020205020404" pitchFamily="49" charset="0"/>
              </a:rPr>
              <a:t>54.146.147.44 [2018-09-20T21:21:09+00:00] INFO: Running start handlers</a:t>
            </a:r>
          </a:p>
          <a:p>
            <a:r>
              <a:rPr lang="en-US" sz="2200" b="1" dirty="0">
                <a:latin typeface="Courier New" panose="02070309020205020404" pitchFamily="49" charset="0"/>
                <a:cs typeface="Courier New" panose="02070309020205020404" pitchFamily="49" charset="0"/>
              </a:rPr>
              <a:t>54.146.147.44 [2018-09-20T21:21:09+00:00] INFO: Start handlers complete</a:t>
            </a:r>
          </a:p>
          <a:p>
            <a:r>
              <a:rPr lang="en-US" sz="2200" b="1" dirty="0">
                <a:latin typeface="Courier New" panose="02070309020205020404" pitchFamily="49" charset="0"/>
                <a:cs typeface="Courier New" panose="02070309020205020404" pitchFamily="49" charset="0"/>
              </a:rPr>
              <a:t>…</a:t>
            </a:r>
          </a:p>
          <a:p>
            <a:r>
              <a:rPr lang="en-US" sz="2200" b="1" dirty="0">
                <a:latin typeface="Courier New" panose="02070309020205020404" pitchFamily="49" charset="0"/>
                <a:cs typeface="Courier New" panose="02070309020205020404" pitchFamily="49" charset="0"/>
              </a:rPr>
              <a:t>174.129.71.79 [2018-09-20T21:21:20+00:00] INFO: Run List is [role[web]]</a:t>
            </a:r>
          </a:p>
          <a:p>
            <a:r>
              <a:rPr lang="en-US" sz="2200" b="1" dirty="0">
                <a:latin typeface="Courier New" panose="02070309020205020404" pitchFamily="49" charset="0"/>
                <a:cs typeface="Courier New" panose="02070309020205020404" pitchFamily="49" charset="0"/>
              </a:rPr>
              <a:t>174.129.71.79 [2018-09-20T21:21:20+00:00] INFO: Run List expands to [</a:t>
            </a:r>
            <a:r>
              <a:rPr lang="en-US" sz="2200" b="1" dirty="0" err="1">
                <a:latin typeface="Courier New" panose="02070309020205020404" pitchFamily="49" charset="0"/>
                <a:cs typeface="Courier New" panose="02070309020205020404" pitchFamily="49" charset="0"/>
              </a:rPr>
              <a:t>my_chef_client</a:t>
            </a:r>
            <a:r>
              <a:rPr lang="en-US" sz="2200" b="1" dirty="0">
                <a:latin typeface="Courier New" panose="02070309020205020404" pitchFamily="49" charset="0"/>
                <a:cs typeface="Courier New" panose="02070309020205020404" pitchFamily="49" charset="0"/>
              </a:rPr>
              <a:t>, </a:t>
            </a:r>
            <a:r>
              <a:rPr lang="en-US" sz="2200" b="1" dirty="0" err="1">
                <a:latin typeface="Courier New" panose="02070309020205020404" pitchFamily="49" charset="0"/>
                <a:cs typeface="Courier New" panose="02070309020205020404" pitchFamily="49" charset="0"/>
              </a:rPr>
              <a:t>myiis</a:t>
            </a:r>
            <a:r>
              <a:rPr lang="en-US" sz="2200" b="1" dirty="0">
                <a:latin typeface="Courier New" panose="02070309020205020404" pitchFamily="49" charset="0"/>
                <a:cs typeface="Courier New" panose="02070309020205020404" pitchFamily="49" charset="0"/>
              </a:rPr>
              <a:t>]</a:t>
            </a:r>
          </a:p>
          <a:p>
            <a:r>
              <a:rPr lang="en-US" sz="2200" b="1" dirty="0">
                <a:latin typeface="Courier New" panose="02070309020205020404" pitchFamily="49" charset="0"/>
                <a:cs typeface="Courier New" panose="02070309020205020404" pitchFamily="49" charset="0"/>
              </a:rPr>
              <a:t>174.129.71.79 [2018-09-20T21:21:20+00:00] INFO: Starting Chef Run for </a:t>
            </a:r>
            <a:r>
              <a:rPr lang="en-US" sz="2200" b="1" dirty="0" smtClean="0">
                <a:latin typeface="Courier New" panose="02070309020205020404" pitchFamily="49" charset="0"/>
                <a:cs typeface="Courier New" panose="02070309020205020404" pitchFamily="49" charset="0"/>
              </a:rPr>
              <a:t>web1</a:t>
            </a:r>
            <a:endParaRPr lang="en-US" sz="2200" b="1"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8432" y="492639"/>
            <a:ext cx="14935200" cy="827577"/>
          </a:xfrm>
        </p:spPr>
        <p:txBody>
          <a:bodyPr/>
          <a:lstStyle/>
          <a:p>
            <a:r>
              <a:rPr lang="en-US" dirty="0"/>
              <a:t>GL: Converge All Nodes</a:t>
            </a:r>
          </a:p>
        </p:txBody>
      </p:sp>
      <p:sp>
        <p:nvSpPr>
          <p:cNvPr id="4" name="Text Placeholder 3"/>
          <p:cNvSpPr>
            <a:spLocks noGrp="1"/>
          </p:cNvSpPr>
          <p:nvPr>
            <p:ph type="body" sz="quarter" idx="11"/>
          </p:nvPr>
        </p:nvSpPr>
        <p:spPr>
          <a:xfrm>
            <a:off x="1121104" y="1320216"/>
            <a:ext cx="14422528" cy="1013910"/>
          </a:xfrm>
        </p:spPr>
        <p:txBody>
          <a:bodyPr/>
          <a:lstStyle/>
          <a:p>
            <a:r>
              <a:rPr lang="en-US" sz="3200" b="1" dirty="0">
                <a:latin typeface="Courier New" panose="02070309020205020404" pitchFamily="49" charset="0"/>
                <a:cs typeface="Courier New" panose="02070309020205020404" pitchFamily="49" charset="0"/>
              </a:rPr>
              <a:t>&gt; knife </a:t>
            </a:r>
            <a:r>
              <a:rPr lang="en-US" sz="3200" b="1" dirty="0" err="1">
                <a:latin typeface="Courier New" panose="02070309020205020404" pitchFamily="49" charset="0"/>
                <a:cs typeface="Courier New" panose="02070309020205020404" pitchFamily="49" charset="0"/>
              </a:rPr>
              <a:t>winrm</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role:web</a:t>
            </a:r>
            <a:r>
              <a:rPr lang="en-US" sz="3200" b="1" dirty="0">
                <a:latin typeface="Courier New" panose="02070309020205020404" pitchFamily="49" charset="0"/>
                <a:cs typeface="Courier New" panose="02070309020205020404" pitchFamily="49" charset="0"/>
              </a:rPr>
              <a:t> -a cloud.public_ipv4 -x USER -P PWD "chef-client"</a:t>
            </a:r>
          </a:p>
        </p:txBody>
      </p:sp>
    </p:spTree>
    <p:extLst>
      <p:ext uri="{BB962C8B-B14F-4D97-AF65-F5344CB8AC3E}">
        <p14:creationId xmlns:p14="http://schemas.microsoft.com/office/powerpoint/2010/main" val="10641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en-US" sz="2200" b="1" dirty="0">
                <a:latin typeface="Courier New" panose="02070309020205020404" pitchFamily="49" charset="0"/>
                <a:cs typeface="Courier New" panose="02070309020205020404" pitchFamily="49" charset="0"/>
              </a:rPr>
              <a:t>54.146.147.44 chef-client                              9/20/2018 9:51:00 PM   Ready</a:t>
            </a:r>
          </a:p>
          <a:p>
            <a:r>
              <a:rPr lang="en-US" sz="2200" b="1" dirty="0">
                <a:latin typeface="Courier New" panose="02070309020205020404" pitchFamily="49" charset="0"/>
                <a:cs typeface="Courier New" panose="02070309020205020404" pitchFamily="49" charset="0"/>
              </a:rPr>
              <a:t>174.129.71.79 chef-client                              9/20/2018 9:51:00 PM   Ready</a:t>
            </a:r>
          </a:p>
        </p:txBody>
      </p:sp>
      <p:sp>
        <p:nvSpPr>
          <p:cNvPr id="3" name="Title 2"/>
          <p:cNvSpPr>
            <a:spLocks noGrp="1"/>
          </p:cNvSpPr>
          <p:nvPr>
            <p:ph type="title"/>
          </p:nvPr>
        </p:nvSpPr>
        <p:spPr/>
        <p:txBody>
          <a:bodyPr/>
          <a:lstStyle/>
          <a:p>
            <a:r>
              <a:rPr lang="en-US" dirty="0"/>
              <a:t>GL: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mr-IN" sz="3200" b="1" dirty="0">
                <a:latin typeface="Courier New" panose="02070309020205020404" pitchFamily="49" charset="0"/>
                <a:cs typeface="Courier New" panose="02070309020205020404" pitchFamily="49" charset="0"/>
              </a:rPr>
              <a:t>&gt;</a:t>
            </a:r>
            <a:r>
              <a:rPr lang="en-US" sz="3200" b="1" dirty="0">
                <a:latin typeface="Courier New" panose="02070309020205020404" pitchFamily="49" charset="0"/>
                <a:cs typeface="Courier New" panose="02070309020205020404" pitchFamily="49" charset="0"/>
              </a:rPr>
              <a:t> knife </a:t>
            </a:r>
            <a:r>
              <a:rPr lang="en-US" sz="3200" b="1" dirty="0" err="1">
                <a:latin typeface="Courier New" panose="02070309020205020404" pitchFamily="49" charset="0"/>
                <a:cs typeface="Courier New" panose="02070309020205020404" pitchFamily="49" charset="0"/>
              </a:rPr>
              <a:t>winrm</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role:web</a:t>
            </a:r>
            <a:r>
              <a:rPr lang="en-US" sz="3200" b="1" dirty="0">
                <a:latin typeface="Courier New" panose="02070309020205020404" pitchFamily="49" charset="0"/>
                <a:cs typeface="Courier New" panose="02070309020205020404" pitchFamily="49" charset="0"/>
              </a:rPr>
              <a:t> </a:t>
            </a:r>
            <a:r>
              <a:rPr lang="mr-IN"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 cloud.public_ipv4 -x USER -P PWD "</a:t>
            </a:r>
            <a:r>
              <a:rPr lang="en-US" sz="3200" b="1" dirty="0" err="1">
                <a:latin typeface="Courier New" panose="02070309020205020404" pitchFamily="49" charset="0"/>
                <a:cs typeface="Courier New" panose="02070309020205020404" pitchFamily="49" charset="0"/>
              </a:rPr>
              <a:t>schtasks</a:t>
            </a:r>
            <a:r>
              <a:rPr lang="en-US" sz="3200" b="1" dirty="0">
                <a:latin typeface="Courier New" panose="02070309020205020404" pitchFamily="49" charset="0"/>
                <a:cs typeface="Courier New" panose="02070309020205020404" pitchFamily="49" charset="0"/>
              </a:rPr>
              <a:t> | </a:t>
            </a:r>
            <a:r>
              <a:rPr lang="en-US" sz="3200" b="1" dirty="0" err="1">
                <a:latin typeface="Courier New" panose="02070309020205020404" pitchFamily="49" charset="0"/>
                <a:cs typeface="Courier New" panose="02070309020205020404" pitchFamily="49" charset="0"/>
              </a:rPr>
              <a:t>findstr</a:t>
            </a:r>
            <a:r>
              <a:rPr lang="en-US" sz="3200" b="1" dirty="0">
                <a:latin typeface="Courier New" panose="02070309020205020404" pitchFamily="49" charset="0"/>
                <a:cs typeface="Courier New" panose="02070309020205020404" pitchFamily="49" charset="0"/>
              </a:rPr>
              <a:t> chef-client"</a:t>
            </a:r>
          </a:p>
        </p:txBody>
      </p:sp>
    </p:spTree>
    <p:extLst>
      <p:ext uri="{BB962C8B-B14F-4D97-AF65-F5344CB8AC3E}">
        <p14:creationId xmlns:p14="http://schemas.microsoft.com/office/powerpoint/2010/main" val="291006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Create a cookbook that wraps the chef-client cookbook</a:t>
            </a:r>
          </a:p>
          <a:p>
            <a:pPr marL="342900" indent="-342900">
              <a:buFont typeface="Wingdings" charset="2"/>
              <a:buChar char="ü"/>
            </a:pPr>
            <a:r>
              <a:rPr lang="en-US" dirty="0"/>
              <a:t>Upload chef-client cookbook to Chef Server</a:t>
            </a:r>
          </a:p>
          <a:p>
            <a:pPr marL="342900" indent="-342900">
              <a:buFont typeface="Wingdings" charset="2"/>
              <a:buChar char="ü"/>
            </a:pPr>
            <a:r>
              <a:rPr lang="en-US" dirty="0"/>
              <a:t>Configure each nodes to run chef-client as a service</a:t>
            </a:r>
          </a:p>
          <a:p>
            <a:pPr marL="342900" indent="-342900">
              <a:buFont typeface="Wingdings" charset="2"/>
              <a:buChar char="ü"/>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30884182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a:t>chef-client has Default Settings</a:t>
            </a:r>
          </a:p>
        </p:txBody>
      </p:sp>
      <p:sp>
        <p:nvSpPr>
          <p:cNvPr id="5" name="Content Placeholder 4"/>
          <p:cNvSpPr>
            <a:spLocks noGrp="1"/>
          </p:cNvSpPr>
          <p:nvPr>
            <p:ph type="subTitle" idx="1"/>
          </p:nvPr>
        </p:nvSpPr>
        <p:spPr/>
        <p:txBody>
          <a:bodyPr/>
          <a:lstStyle/>
          <a:p>
            <a:r>
              <a:rPr lang="en-US" dirty="0"/>
              <a:t>The chef-client cookbook provides default attributes for a lot of application settings. We can provide new values to override the defaults.</a:t>
            </a:r>
          </a:p>
        </p:txBody>
      </p:sp>
    </p:spTree>
    <p:extLst>
      <p:ext uri="{BB962C8B-B14F-4D97-AF65-F5344CB8AC3E}">
        <p14:creationId xmlns:p14="http://schemas.microsoft.com/office/powerpoint/2010/main" val="1933463159"/>
      </p:ext>
    </p:extLst>
  </p:cSld>
  <p:clrMapOvr>
    <a:masterClrMapping/>
  </p:clrMapOvr>
  <p:transition xmlns:p14="http://schemas.microsoft.com/office/powerpoint/2010/main" spd="med">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Converge Faster!</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Find the attribute to override and the location to override it</a:t>
            </a:r>
          </a:p>
          <a:p>
            <a:pPr marL="342900" indent="-342900">
              <a:buFont typeface="Wingdings" charset="2"/>
              <a:buChar char="q"/>
            </a:pPr>
            <a:r>
              <a:rPr lang="en-US" dirty="0"/>
              <a:t>Override the attribute</a:t>
            </a:r>
          </a:p>
          <a:p>
            <a:pPr marL="342900" indent="-342900">
              <a:buFont typeface="Wingdings" charset="2"/>
              <a:buChar char="q"/>
            </a:pPr>
            <a:r>
              <a:rPr lang="en-US" dirty="0"/>
              <a:t>Upload the cookbook and converge all nodes with the web role</a:t>
            </a:r>
          </a:p>
        </p:txBody>
      </p:sp>
      <p:sp>
        <p:nvSpPr>
          <p:cNvPr id="4" name="Content Placeholder 3"/>
          <p:cNvSpPr>
            <a:spLocks noGrp="1"/>
          </p:cNvSpPr>
          <p:nvPr>
            <p:ph sz="quarter" idx="11"/>
          </p:nvPr>
        </p:nvSpPr>
        <p:spPr/>
        <p:txBody>
          <a:bodyPr/>
          <a:lstStyle/>
          <a:p>
            <a:r>
              <a:rPr lang="en-US" dirty="0"/>
              <a:t>Converging every 30 minutes is too slow. Can we make it every 5 minutes?</a:t>
            </a:r>
          </a:p>
        </p:txBody>
      </p:sp>
    </p:spTree>
    <p:extLst>
      <p:ext uri="{BB962C8B-B14F-4D97-AF65-F5344CB8AC3E}">
        <p14:creationId xmlns:p14="http://schemas.microsoft.com/office/powerpoint/2010/main" val="48738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Attribute Files</a:t>
            </a:r>
          </a:p>
        </p:txBody>
      </p:sp>
      <p:sp>
        <p:nvSpPr>
          <p:cNvPr id="3" name="Subtitle 2"/>
          <p:cNvSpPr>
            <a:spLocks noGrp="1"/>
          </p:cNvSpPr>
          <p:nvPr>
            <p:ph type="subTitle" idx="1"/>
          </p:nvPr>
        </p:nvSpPr>
        <p:spPr/>
        <p:txBody>
          <a:bodyPr/>
          <a:lstStyle/>
          <a:p>
            <a:r>
              <a:rPr lang="en-US" dirty="0"/>
              <a:t>The Node Object contains many automatic attributes generate by </a:t>
            </a:r>
            <a:r>
              <a:rPr lang="en-US" dirty="0" err="1"/>
              <a:t>Ohai</a:t>
            </a:r>
            <a:r>
              <a:rPr lang="en-US" dirty="0"/>
              <a:t>.</a:t>
            </a:r>
          </a:p>
          <a:p>
            <a:endParaRPr lang="en-US" dirty="0"/>
          </a:p>
          <a:p>
            <a:r>
              <a:rPr lang="en-US" dirty="0"/>
              <a:t>You can also define attributes within a cookbook. These are like variables or parameters for your cookbook and allow recipes to be data driven.</a:t>
            </a:r>
          </a:p>
        </p:txBody>
      </p:sp>
    </p:spTree>
    <p:extLst>
      <p:ext uri="{BB962C8B-B14F-4D97-AF65-F5344CB8AC3E}">
        <p14:creationId xmlns:p14="http://schemas.microsoft.com/office/powerpoint/2010/main" val="1729711233"/>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R</a:t>
            </a:r>
            <a:r>
              <a:rPr lang="en-US" dirty="0" smtClean="0"/>
              <a:t>esource: service enable/start</a:t>
            </a:r>
            <a:endParaRPr lang="en-US" dirty="0"/>
          </a:p>
        </p:txBody>
      </p:sp>
      <p:sp>
        <p:nvSpPr>
          <p:cNvPr id="5" name="Content Placeholder 4"/>
          <p:cNvSpPr>
            <a:spLocks noGrp="1"/>
          </p:cNvSpPr>
          <p:nvPr>
            <p:ph sz="quarter" idx="10"/>
          </p:nvPr>
        </p:nvSpPr>
        <p:spPr/>
        <p:txBody>
          <a:bodyPr/>
          <a:lstStyle/>
          <a:p>
            <a:r>
              <a:rPr lang="en-US" dirty="0"/>
              <a:t>service 'w3svc' do</a:t>
            </a:r>
          </a:p>
          <a:p>
            <a:r>
              <a:rPr lang="en-US" dirty="0"/>
              <a:t>  action [ :enable, :start ]</a:t>
            </a:r>
          </a:p>
          <a:p>
            <a:r>
              <a:rPr lang="en-US" dirty="0"/>
              <a:t>end</a:t>
            </a:r>
          </a:p>
          <a:p>
            <a:endParaRPr lang="en-US" dirty="0"/>
          </a:p>
          <a:p>
            <a:endParaRPr lang="en-US" dirty="0"/>
          </a:p>
        </p:txBody>
      </p:sp>
      <p:sp>
        <p:nvSpPr>
          <p:cNvPr id="6" name="Content Placeholder 5"/>
          <p:cNvSpPr>
            <a:spLocks noGrp="1"/>
          </p:cNvSpPr>
          <p:nvPr>
            <p:ph sz="quarter" idx="12"/>
          </p:nvPr>
        </p:nvSpPr>
        <p:spPr>
          <a:xfrm>
            <a:off x="609913" y="4999859"/>
            <a:ext cx="14934888" cy="2090752"/>
          </a:xfrm>
        </p:spPr>
        <p:txBody>
          <a:bodyPr/>
          <a:lstStyle/>
          <a:p>
            <a:r>
              <a:rPr lang="en-US" sz="3700" dirty="0"/>
              <a:t>The service named 'w3svc' is enabled (start on reboot) and started.</a:t>
            </a:r>
          </a:p>
          <a:p>
            <a:endParaRPr lang="en-US" sz="3700" dirty="0"/>
          </a:p>
          <a:p>
            <a:pPr lvl="1"/>
            <a:endParaRPr lang="de-DE" dirty="0"/>
          </a:p>
          <a:p>
            <a:pPr lvl="1"/>
            <a:endParaRPr lang="en-US" dirty="0"/>
          </a:p>
          <a:p>
            <a:endParaRPr lang="en-US" sz="3700" dirty="0"/>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29</a:t>
            </a:fld>
            <a:endParaRPr lang="en-US"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https://docs.chef.io/resource_service.html</a:t>
            </a:r>
            <a:endParaRPr lang="en-US" dirty="0">
              <a:cs typeface="Courier New" panose="02070309020205020404" pitchFamily="49" charset="0"/>
            </a:endParaRPr>
          </a:p>
          <a:p>
            <a:pPr algn="ctr"/>
            <a:endParaRPr lang="en-US" dirty="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5672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dirty="0"/>
              <a:t>GL: Finding the chef-client run Interval Default</a:t>
            </a:r>
          </a:p>
        </p:txBody>
      </p:sp>
      <p:sp>
        <p:nvSpPr>
          <p:cNvPr id="13" name="Content Placeholder 12"/>
          <p:cNvSpPr>
            <a:spLocks noGrp="1"/>
          </p:cNvSpPr>
          <p:nvPr>
            <p:ph sz="quarter" idx="10"/>
          </p:nvPr>
        </p:nvSpPr>
        <p:spPr>
          <a:xfrm>
            <a:off x="1121104" y="2113748"/>
            <a:ext cx="14423693" cy="3895166"/>
          </a:xfrm>
        </p:spPr>
        <p:txBody>
          <a:bodyPr>
            <a:normAutofit/>
          </a:bodyPr>
          <a:lstStyle/>
          <a:p>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log_file</a:t>
            </a:r>
            <a:r>
              <a:rPr lang="en-US" sz="2800" b="1" dirty="0">
                <a:latin typeface="Courier New" panose="02070309020205020404" pitchFamily="49" charset="0"/>
                <a:cs typeface="Courier New" panose="02070309020205020404" pitchFamily="49" charset="0"/>
              </a:rPr>
              <a:t>']    = '</a:t>
            </a:r>
            <a:r>
              <a:rPr lang="en-US" sz="2800" b="1" dirty="0" err="1">
                <a:latin typeface="Courier New" panose="02070309020205020404" pitchFamily="49" charset="0"/>
                <a:cs typeface="Courier New" panose="02070309020205020404" pitchFamily="49" charset="0"/>
              </a:rPr>
              <a:t>client.log</a:t>
            </a:r>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']['interval']    = '1800'</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']['splay']       = '300'</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conf_dir</a:t>
            </a:r>
            <a:r>
              <a:rPr lang="en-US" sz="2800" b="1" dirty="0">
                <a:latin typeface="Courier New" panose="02070309020205020404" pitchFamily="49" charset="0"/>
                <a:cs typeface="Courier New" panose="02070309020205020404" pitchFamily="49" charset="0"/>
              </a:rPr>
              <a:t>']    = '/</a:t>
            </a:r>
            <a:r>
              <a:rPr lang="en-US" sz="2800" b="1" dirty="0" err="1">
                <a:latin typeface="Courier New" panose="02070309020205020404" pitchFamily="49" charset="0"/>
                <a:cs typeface="Courier New" panose="02070309020205020404" pitchFamily="49" charset="0"/>
              </a:rPr>
              <a:t>etc</a:t>
            </a:r>
            <a:r>
              <a:rPr lang="en-US" sz="2800" b="1" dirty="0">
                <a:latin typeface="Courier New" panose="02070309020205020404" pitchFamily="49" charset="0"/>
                <a:cs typeface="Courier New" panose="02070309020205020404" pitchFamily="49" charset="0"/>
              </a:rPr>
              <a:t>/chef'</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']['bin']         = '/</a:t>
            </a:r>
            <a:r>
              <a:rPr lang="en-US" sz="2800" b="1" dirty="0" err="1">
                <a:latin typeface="Courier New" panose="02070309020205020404" pitchFamily="49" charset="0"/>
                <a:cs typeface="Courier New" panose="02070309020205020404" pitchFamily="49" charset="0"/>
              </a:rPr>
              <a:t>usr</a:t>
            </a:r>
            <a:r>
              <a:rPr lang="en-US" sz="2800" b="1" dirty="0">
                <a:latin typeface="Courier New" panose="02070309020205020404" pitchFamily="49" charset="0"/>
                <a:cs typeface="Courier New" panose="02070309020205020404" pitchFamily="49" charset="0"/>
              </a:rPr>
              <a:t>/bin/chef-client'</a:t>
            </a:r>
          </a:p>
          <a:p>
            <a:r>
              <a:rPr lang="en-US" sz="2800" b="1" dirty="0">
                <a:latin typeface="Courier New" panose="02070309020205020404" pitchFamily="49" charset="0"/>
                <a:cs typeface="Courier New" panose="02070309020205020404" pitchFamily="49" charset="0"/>
              </a:rPr>
              <a:t>...</a:t>
            </a:r>
          </a:p>
        </p:txBody>
      </p:sp>
      <p:sp>
        <p:nvSpPr>
          <p:cNvPr id="2" name="Content Placeholder 1"/>
          <p:cNvSpPr>
            <a:spLocks noGrp="1"/>
          </p:cNvSpPr>
          <p:nvPr>
            <p:ph type="body" sz="quarter" idx="11"/>
          </p:nvPr>
        </p:nvSpPr>
        <p:spPr/>
        <p:txBody>
          <a:bodyPr>
            <a:normAutofit fontScale="92500"/>
          </a:bodyPr>
          <a:lstStyle/>
          <a:p>
            <a:r>
              <a:rPr lang="en-US"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sym typeface="Courier" charset="0"/>
              </a:rPr>
              <a:t>.</a:t>
            </a:r>
            <a:r>
              <a:rPr lang="en-US" sz="3200" b="1" dirty="0" err="1">
                <a:latin typeface="Courier New" panose="02070309020205020404" pitchFamily="49" charset="0"/>
                <a:cs typeface="Courier New" panose="02070309020205020404" pitchFamily="49" charset="0"/>
                <a:sym typeface="Courier" charset="0"/>
              </a:rPr>
              <a:t>berkshelf</a:t>
            </a:r>
            <a:r>
              <a:rPr lang="en-US" sz="3200" b="1" dirty="0">
                <a:latin typeface="Courier New" panose="02070309020205020404" pitchFamily="49" charset="0"/>
                <a:cs typeface="Courier New" panose="02070309020205020404" pitchFamily="49" charset="0"/>
                <a:sym typeface="Courier" charset="0"/>
              </a:rPr>
              <a:t>\cookbooks</a:t>
            </a:r>
            <a:r>
              <a:rPr lang="en-US" sz="3200" b="1" dirty="0">
                <a:latin typeface="Courier New" panose="02070309020205020404" pitchFamily="49" charset="0"/>
                <a:cs typeface="Courier New" panose="02070309020205020404" pitchFamily="49" charset="0"/>
              </a:rPr>
              <a:t>\</a:t>
            </a:r>
            <a:r>
              <a:rPr lang="en-US" sz="3200" b="1">
                <a:latin typeface="Courier New" panose="02070309020205020404" pitchFamily="49" charset="0"/>
                <a:cs typeface="Courier New" panose="02070309020205020404" pitchFamily="49" charset="0"/>
              </a:rPr>
              <a:t>chef-client&lt;VER&gt;\</a:t>
            </a:r>
            <a:r>
              <a:rPr lang="en-US" sz="3200" b="1" dirty="0">
                <a:latin typeface="Courier New" panose="02070309020205020404" pitchFamily="49" charset="0"/>
                <a:cs typeface="Courier New" panose="02070309020205020404" pitchFamily="49" charset="0"/>
              </a:rPr>
              <a:t>attributes\</a:t>
            </a:r>
            <a:r>
              <a:rPr lang="en-US" sz="3200" b="1" dirty="0" err="1">
                <a:latin typeface="Courier New" panose="02070309020205020404" pitchFamily="49" charset="0"/>
                <a:cs typeface="Courier New" panose="02070309020205020404" pitchFamily="49" charset="0"/>
              </a:rPr>
              <a:t>default.rb</a:t>
            </a:r>
            <a:endParaRPr lang="en-US" sz="3200" b="1"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3"/>
          </p:nvPr>
        </p:nvSpPr>
        <p:spPr>
          <a:xfrm>
            <a:off x="1135042" y="3109702"/>
            <a:ext cx="14404273" cy="1135727"/>
          </a:xfrm>
          <a:solidFill>
            <a:schemeClr val="accent1">
              <a:alpha val="25000"/>
            </a:schemeClr>
          </a:solidFill>
        </p:spPr>
        <p:txBody>
          <a:bodyPr/>
          <a:lstStyle/>
          <a:p>
            <a:endParaRPr lang="en-US" dirty="0"/>
          </a:p>
        </p:txBody>
      </p:sp>
      <p:sp>
        <p:nvSpPr>
          <p:cNvPr id="16" name="TextBox 15"/>
          <p:cNvSpPr txBox="1"/>
          <p:nvPr/>
        </p:nvSpPr>
        <p:spPr bwMode="white">
          <a:xfrm>
            <a:off x="1110343" y="6139543"/>
            <a:ext cx="14408331" cy="1789611"/>
          </a:xfrm>
          <a:prstGeom prst="rect">
            <a:avLst/>
          </a:prstGeom>
        </p:spPr>
        <p:txBody>
          <a:bodyPr vert="horz" wrap="square" lIns="91440" tIns="91440" rIns="91440" bIns="91440" rtlCol="0">
            <a:normAutofit/>
          </a:bodyPr>
          <a:lstStyle/>
          <a:p>
            <a:pPr lvl="0"/>
            <a:r>
              <a:rPr lang="en-US" dirty="0"/>
              <a:t>1800 seconds (30 minutes) is the time to wait between converges.</a:t>
            </a:r>
          </a:p>
        </p:txBody>
      </p:sp>
    </p:spTree>
    <p:extLst>
      <p:ext uri="{BB962C8B-B14F-4D97-AF65-F5344CB8AC3E}">
        <p14:creationId xmlns:p14="http://schemas.microsoft.com/office/powerpoint/2010/main" val="396665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Attributes</a:t>
            </a:r>
          </a:p>
        </p:txBody>
      </p:sp>
      <p:sp>
        <p:nvSpPr>
          <p:cNvPr id="3" name="Text Placeholder 2"/>
          <p:cNvSpPr>
            <a:spLocks noGrp="1"/>
          </p:cNvSpPr>
          <p:nvPr>
            <p:ph type="subTitle" idx="1"/>
          </p:nvPr>
        </p:nvSpPr>
        <p:spPr/>
        <p:txBody>
          <a:bodyPr/>
          <a:lstStyle/>
          <a:p>
            <a:pPr lvl="0" defTabSz="1219120" fontAlgn="auto">
              <a:spcAft>
                <a:spcPts val="0"/>
              </a:spcAft>
            </a:pPr>
            <a:endParaRPr lang="en-US" sz="3600" dirty="0">
              <a:solidFill>
                <a:srgbClr val="7D868C">
                  <a:lumMod val="50000"/>
                </a:srgbClr>
              </a:solidFill>
              <a:ea typeface="+mn-ea"/>
              <a:cs typeface="+mn-cs"/>
            </a:endParaRPr>
          </a:p>
        </p:txBody>
      </p:sp>
      <p:pic>
        <p:nvPicPr>
          <p:cNvPr id="4" name="Picture 3"/>
          <p:cNvPicPr>
            <a:picLocks noChangeAspect="1"/>
          </p:cNvPicPr>
          <p:nvPr/>
        </p:nvPicPr>
        <p:blipFill>
          <a:blip r:embed="rId3"/>
          <a:stretch>
            <a:fillRect/>
          </a:stretch>
        </p:blipFill>
        <p:spPr>
          <a:xfrm>
            <a:off x="1725578" y="4287108"/>
            <a:ext cx="11359715" cy="2024612"/>
          </a:xfrm>
          <a:prstGeom prst="rect">
            <a:avLst/>
          </a:prstGeom>
        </p:spPr>
      </p:pic>
    </p:spTree>
    <p:extLst>
      <p:ext uri="{BB962C8B-B14F-4D97-AF65-F5344CB8AC3E}">
        <p14:creationId xmlns:p14="http://schemas.microsoft.com/office/powerpoint/2010/main" val="1555130204"/>
      </p:ext>
    </p:extLst>
  </p:cSld>
  <p:clrMapOvr>
    <a:masterClrMapping/>
  </p:clrMapOvr>
  <p:transition xmlns:p14="http://schemas.microsoft.com/office/powerpoint/2010/main" spd="med">
    <p:fad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Attribute Precedence</a:t>
            </a:r>
          </a:p>
        </p:txBody>
      </p:sp>
      <p:sp>
        <p:nvSpPr>
          <p:cNvPr id="3" name="Text Placeholder 2"/>
          <p:cNvSpPr>
            <a:spLocks noGrp="1"/>
          </p:cNvSpPr>
          <p:nvPr>
            <p:ph type="body" sz="quarter" idx="10"/>
          </p:nvPr>
        </p:nvSpPr>
        <p:spPr>
          <a:xfrm>
            <a:off x="609600" y="1524000"/>
            <a:ext cx="14935200" cy="6562725"/>
          </a:xfrm>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note this is a simplified diagram, and the precedence shown can be overridden.</a:t>
            </a:r>
          </a:p>
        </p:txBody>
      </p:sp>
      <p:pic>
        <p:nvPicPr>
          <p:cNvPr id="4" name="Picture 3"/>
          <p:cNvPicPr>
            <a:picLocks noChangeAspect="1"/>
          </p:cNvPicPr>
          <p:nvPr/>
        </p:nvPicPr>
        <p:blipFill>
          <a:blip r:embed="rId3"/>
          <a:stretch>
            <a:fillRect/>
          </a:stretch>
        </p:blipFill>
        <p:spPr>
          <a:xfrm>
            <a:off x="3843239" y="1637311"/>
            <a:ext cx="7766196" cy="5125015"/>
          </a:xfrm>
          <a:prstGeom prst="rect">
            <a:avLst/>
          </a:prstGeom>
        </p:spPr>
      </p:pic>
    </p:spTree>
    <p:extLst>
      <p:ext uri="{BB962C8B-B14F-4D97-AF65-F5344CB8AC3E}">
        <p14:creationId xmlns:p14="http://schemas.microsoft.com/office/powerpoint/2010/main" val="298787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Attribute Precedence</a:t>
            </a:r>
          </a:p>
        </p:txBody>
      </p:sp>
      <p:pic>
        <p:nvPicPr>
          <p:cNvPr id="6" name="Picture 5"/>
          <p:cNvPicPr>
            <a:picLocks noChangeAspect="1"/>
          </p:cNvPicPr>
          <p:nvPr/>
        </p:nvPicPr>
        <p:blipFill>
          <a:blip r:embed="rId3"/>
          <a:stretch>
            <a:fillRect/>
          </a:stretch>
        </p:blipFill>
        <p:spPr>
          <a:xfrm>
            <a:off x="1212574" y="1114287"/>
            <a:ext cx="13855148" cy="6927574"/>
          </a:xfrm>
          <a:prstGeom prst="rect">
            <a:avLst/>
          </a:prstGeom>
        </p:spPr>
      </p:pic>
    </p:spTree>
    <p:extLst>
      <p:ext uri="{BB962C8B-B14F-4D97-AF65-F5344CB8AC3E}">
        <p14:creationId xmlns:p14="http://schemas.microsoft.com/office/powerpoint/2010/main" val="214665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Best Practice: Do Not Fork Community Cookbooks</a:t>
            </a:r>
          </a:p>
        </p:txBody>
      </p:sp>
      <p:sp>
        <p:nvSpPr>
          <p:cNvPr id="3" name="Subtitle 2"/>
          <p:cNvSpPr>
            <a:spLocks noGrp="1"/>
          </p:cNvSpPr>
          <p:nvPr>
            <p:ph type="subTitle" idx="1"/>
          </p:nvPr>
        </p:nvSpPr>
        <p:spPr>
          <a:xfrm>
            <a:off x="1671638" y="3696788"/>
            <a:ext cx="12319000" cy="3885111"/>
          </a:xfrm>
        </p:spPr>
        <p:txBody>
          <a:bodyPr/>
          <a:lstStyle/>
          <a:p>
            <a:pPr marL="571500" indent="-571500">
              <a:lnSpc>
                <a:spcPct val="130000"/>
              </a:lnSpc>
              <a:buFont typeface="Wingdings" panose="05000000000000000000" pitchFamily="2" charset="2"/>
              <a:buChar char="q"/>
            </a:pPr>
            <a:r>
              <a:rPr lang="en-US" dirty="0"/>
              <a:t>Unable to grab updated versions of the cookbook without merging</a:t>
            </a:r>
          </a:p>
          <a:p>
            <a:pPr marL="571500" indent="-571500">
              <a:lnSpc>
                <a:spcPct val="130000"/>
              </a:lnSpc>
              <a:buFont typeface="Wingdings" panose="05000000000000000000" pitchFamily="2" charset="2"/>
              <a:buChar char="q"/>
            </a:pPr>
            <a:r>
              <a:rPr lang="en-US" dirty="0"/>
              <a:t>Breaking of default expectations that people come to expect</a:t>
            </a:r>
          </a:p>
          <a:p>
            <a:pPr marL="571500" indent="-571500">
              <a:lnSpc>
                <a:spcPct val="130000"/>
              </a:lnSpc>
              <a:buFont typeface="Wingdings" panose="05000000000000000000" pitchFamily="2" charset="2"/>
              <a:buChar char="q"/>
            </a:pPr>
            <a:r>
              <a:rPr lang="en-US" dirty="0"/>
              <a:t>A small change means a new version; making it even harder to reintegrate when versions collide.</a:t>
            </a:r>
          </a:p>
        </p:txBody>
      </p:sp>
    </p:spTree>
    <p:extLst>
      <p:ext uri="{BB962C8B-B14F-4D97-AF65-F5344CB8AC3E}">
        <p14:creationId xmlns:p14="http://schemas.microsoft.com/office/powerpoint/2010/main" val="109687621"/>
      </p:ext>
    </p:extLst>
  </p:cSld>
  <p:clrMapOvr>
    <a:masterClrMapping/>
  </p:clrMapOvr>
  <p:transition xmlns:p14="http://schemas.microsoft.com/office/powerpoint/2010/main" spd="med">
    <p:fad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Converge Faster!</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Find the attribute to override and the location to override it</a:t>
            </a:r>
          </a:p>
          <a:p>
            <a:pPr marL="342900" indent="-342900">
              <a:buFont typeface="Wingdings" charset="2"/>
              <a:buChar char="q"/>
            </a:pPr>
            <a:r>
              <a:rPr lang="en-US" dirty="0"/>
              <a:t>Override the attribute</a:t>
            </a:r>
          </a:p>
          <a:p>
            <a:pPr marL="342900" indent="-342900">
              <a:buFont typeface="Wingdings" charset="2"/>
              <a:buChar char="q"/>
            </a:pPr>
            <a:r>
              <a:rPr lang="en-US" dirty="0"/>
              <a:t>Upload the cookbook and converge all nodes with the web role</a:t>
            </a:r>
          </a:p>
        </p:txBody>
      </p:sp>
      <p:sp>
        <p:nvSpPr>
          <p:cNvPr id="4" name="Content Placeholder 3"/>
          <p:cNvSpPr>
            <a:spLocks noGrp="1"/>
          </p:cNvSpPr>
          <p:nvPr>
            <p:ph sz="quarter" idx="11"/>
          </p:nvPr>
        </p:nvSpPr>
        <p:spPr/>
        <p:txBody>
          <a:bodyPr/>
          <a:lstStyle/>
          <a:p>
            <a:r>
              <a:rPr lang="en-US" dirty="0"/>
              <a:t>Converging every 30 minutes is too slow. Can we make it every 5 minutes?</a:t>
            </a:r>
          </a:p>
        </p:txBody>
      </p:sp>
    </p:spTree>
    <p:extLst>
      <p:ext uri="{BB962C8B-B14F-4D97-AF65-F5344CB8AC3E}">
        <p14:creationId xmlns:p14="http://schemas.microsoft.com/office/powerpoint/2010/main" val="63300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 Edit </a:t>
            </a:r>
            <a:r>
              <a:rPr lang="en-US" dirty="0" err="1"/>
              <a:t>my_chef_client</a:t>
            </a:r>
            <a:r>
              <a:rPr lang="en-US" dirty="0"/>
              <a:t> Default Recipe</a:t>
            </a:r>
          </a:p>
        </p:txBody>
      </p:sp>
      <p:sp>
        <p:nvSpPr>
          <p:cNvPr id="3" name="Content Placeholder 2"/>
          <p:cNvSpPr>
            <a:spLocks noGrp="1"/>
          </p:cNvSpPr>
          <p:nvPr>
            <p:ph sz="quarter" idx="10"/>
          </p:nvPr>
        </p:nvSpPr>
        <p:spPr>
          <a:xfrm>
            <a:off x="1121104" y="2113748"/>
            <a:ext cx="14423693" cy="4882797"/>
          </a:xfrm>
        </p:spPr>
        <p:txBody>
          <a:bodyPr>
            <a:normAutofit/>
          </a:bodyPr>
          <a:lstStyle/>
          <a:p>
            <a:pPr lvl="0"/>
            <a:r>
              <a:rPr lang="en-US" sz="2800" b="1" dirty="0">
                <a:latin typeface="Courier New" panose="02070309020205020404" pitchFamily="49" charset="0"/>
                <a:cs typeface="Courier New" panose="02070309020205020404" pitchFamily="49" charset="0"/>
                <a:sym typeface="Courier"/>
              </a:rPr>
              <a:t>#</a:t>
            </a:r>
          </a:p>
          <a:p>
            <a:pPr lvl="0"/>
            <a:r>
              <a:rPr lang="en-US" sz="2800" b="1" dirty="0">
                <a:latin typeface="Courier New" panose="02070309020205020404" pitchFamily="49" charset="0"/>
                <a:cs typeface="Courier New" panose="02070309020205020404" pitchFamily="49" charset="0"/>
                <a:sym typeface="Courier"/>
              </a:rPr>
              <a:t># Cookbook Name:: </a:t>
            </a:r>
            <a:r>
              <a:rPr lang="en-US" sz="2800" b="1" dirty="0" err="1">
                <a:latin typeface="Courier New" panose="02070309020205020404" pitchFamily="49" charset="0"/>
                <a:cs typeface="Courier New" panose="02070309020205020404" pitchFamily="49" charset="0"/>
                <a:sym typeface="Courier"/>
              </a:rPr>
              <a:t>my_chef_client</a:t>
            </a:r>
            <a:endParaRPr lang="en-US" sz="2800" b="1" dirty="0">
              <a:latin typeface="Courier New" panose="02070309020205020404" pitchFamily="49" charset="0"/>
              <a:cs typeface="Courier New" panose="02070309020205020404" pitchFamily="49" charset="0"/>
              <a:sym typeface="Courier"/>
            </a:endParaRPr>
          </a:p>
          <a:p>
            <a:pPr lvl="0"/>
            <a:r>
              <a:rPr lang="en-US" sz="2800" b="1" dirty="0">
                <a:latin typeface="Courier New" panose="02070309020205020404" pitchFamily="49" charset="0"/>
                <a:cs typeface="Courier New" panose="02070309020205020404" pitchFamily="49" charset="0"/>
                <a:sym typeface="Courier"/>
              </a:rPr>
              <a:t># Recipe:: default</a:t>
            </a:r>
          </a:p>
          <a:p>
            <a:pPr lvl="0"/>
            <a:r>
              <a:rPr lang="en-US" sz="2800" b="1" dirty="0">
                <a:latin typeface="Courier New" panose="02070309020205020404" pitchFamily="49" charset="0"/>
                <a:cs typeface="Courier New" panose="02070309020205020404" pitchFamily="49" charset="0"/>
                <a:sym typeface="Courier"/>
              </a:rPr>
              <a:t>#</a:t>
            </a:r>
          </a:p>
          <a:p>
            <a:pPr lvl="0"/>
            <a:r>
              <a:rPr lang="en-US" sz="2800" b="1" dirty="0">
                <a:latin typeface="Courier New" panose="02070309020205020404" pitchFamily="49" charset="0"/>
                <a:cs typeface="Courier New" panose="02070309020205020404" pitchFamily="49" charset="0"/>
                <a:sym typeface="Courier"/>
              </a:rPr>
              <a:t># Copyright (c) </a:t>
            </a:r>
            <a:r>
              <a:rPr lang="is-IS" sz="2800" b="1" dirty="0">
                <a:latin typeface="Courier New" panose="02070309020205020404" pitchFamily="49" charset="0"/>
                <a:cs typeface="Courier New" panose="02070309020205020404" pitchFamily="49" charset="0"/>
                <a:sym typeface="Courier"/>
              </a:rPr>
              <a:t>2018</a:t>
            </a:r>
            <a:r>
              <a:rPr lang="en-US" sz="2800" b="1" dirty="0">
                <a:latin typeface="Courier New" panose="02070309020205020404" pitchFamily="49" charset="0"/>
                <a:cs typeface="Courier New" panose="02070309020205020404" pitchFamily="49" charset="0"/>
                <a:sym typeface="Courier"/>
              </a:rPr>
              <a:t> The Authors, All Rights Reserved.</a:t>
            </a:r>
          </a:p>
          <a:p>
            <a:pPr lvl="0"/>
            <a:endParaRPr lang="en-US" sz="2800" b="1" dirty="0">
              <a:latin typeface="Courier New" panose="02070309020205020404" pitchFamily="49" charset="0"/>
              <a:cs typeface="Courier New" panose="02070309020205020404" pitchFamily="49" charset="0"/>
              <a:sym typeface="Courier"/>
            </a:endParaRPr>
          </a:p>
          <a:p>
            <a:r>
              <a:rPr lang="en-US" sz="2800" b="1" dirty="0" err="1">
                <a:latin typeface="Courier New" panose="02070309020205020404" pitchFamily="49" charset="0"/>
                <a:cs typeface="Courier New" panose="02070309020205020404" pitchFamily="49" charset="0"/>
              </a:rPr>
              <a:t>node.default</a:t>
            </a:r>
            <a:r>
              <a:rPr lang="en-US" sz="2800" b="1"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']['interval'] = '300'</a:t>
            </a:r>
            <a:endParaRPr lang="en-US" sz="2800" b="1" dirty="0">
              <a:latin typeface="Courier New" panose="02070309020205020404" pitchFamily="49" charset="0"/>
              <a:cs typeface="Courier New" panose="02070309020205020404" pitchFamily="49" charset="0"/>
              <a:sym typeface="Courier"/>
            </a:endParaRPr>
          </a:p>
          <a:p>
            <a:pPr lvl="0"/>
            <a:endParaRPr lang="en-US" sz="2800" b="1" dirty="0">
              <a:latin typeface="Courier New" panose="02070309020205020404" pitchFamily="49" charset="0"/>
              <a:cs typeface="Courier New" panose="02070309020205020404" pitchFamily="49" charset="0"/>
              <a:sym typeface="Courier"/>
            </a:endParaRPr>
          </a:p>
          <a:p>
            <a:pPr lvl="0"/>
            <a:r>
              <a:rPr lang="en-US" sz="2800" b="1" dirty="0" err="1">
                <a:latin typeface="Courier New" panose="02070309020205020404" pitchFamily="49" charset="0"/>
                <a:cs typeface="Courier New" panose="02070309020205020404" pitchFamily="49" charset="0"/>
                <a:sym typeface="Courier"/>
              </a:rPr>
              <a:t>include_recipe</a:t>
            </a:r>
            <a:r>
              <a:rPr lang="en-US" sz="2800" b="1" dirty="0">
                <a:latin typeface="Courier New" panose="02070309020205020404" pitchFamily="49" charset="0"/>
                <a:cs typeface="Courier New" panose="02070309020205020404" pitchFamily="49" charset="0"/>
                <a:sym typeface="Courier"/>
              </a:rPr>
              <a:t> 'chef-client::default'</a:t>
            </a:r>
          </a:p>
        </p:txBody>
      </p:sp>
      <p:sp>
        <p:nvSpPr>
          <p:cNvPr id="4" name="Text Placeholder 3"/>
          <p:cNvSpPr>
            <a:spLocks noGrp="1"/>
          </p:cNvSpPr>
          <p:nvPr>
            <p:ph type="body" sz="quarter" idx="11"/>
          </p:nvPr>
        </p:nvSpPr>
        <p:spPr/>
        <p:txBody>
          <a:bodyPr>
            <a:normAutofit fontScale="77500" lnSpcReduction="20000"/>
          </a:bodyPr>
          <a:lstStyle/>
          <a:p>
            <a:pPr lvl="0"/>
            <a:r>
              <a:rPr lang="en-US" b="1" dirty="0">
                <a:latin typeface="Courier New" panose="02070309020205020404" pitchFamily="49" charset="0"/>
                <a:cs typeface="Courier New" panose="02070309020205020404" pitchFamily="49" charset="0"/>
              </a:rPr>
              <a:t>~\chef-repo\cookbooks\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\recipes\</a:t>
            </a:r>
            <a:r>
              <a:rPr lang="en-US" b="1" dirty="0" err="1">
                <a:latin typeface="Courier New" panose="02070309020205020404" pitchFamily="49" charset="0"/>
                <a:cs typeface="Courier New" panose="02070309020205020404" pitchFamily="49" charset="0"/>
              </a:rPr>
              <a:t>default.rb</a:t>
            </a:r>
            <a:endParaRPr lang="en-US" b="1"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3"/>
          </p:nvPr>
        </p:nvSpPr>
        <p:spPr>
          <a:xfrm>
            <a:off x="1135042" y="5281836"/>
            <a:ext cx="14404273" cy="658327"/>
          </a:xfrm>
        </p:spPr>
        <p:txBody>
          <a:bodyPr/>
          <a:lstStyle/>
          <a:p>
            <a:endParaRPr lang="en-US" b="1" dirty="0">
              <a:latin typeface="Courier New" panose="02070309020205020404" pitchFamily="49" charset="0"/>
              <a:cs typeface="Courier New" panose="02070309020205020404" pitchFamily="49" charset="0"/>
            </a:endParaRPr>
          </a:p>
        </p:txBody>
      </p:sp>
      <p:sp>
        <p:nvSpPr>
          <p:cNvPr id="17" name="Rectangle 16"/>
          <p:cNvSpPr/>
          <p:nvPr/>
        </p:nvSpPr>
        <p:spPr>
          <a:xfrm>
            <a:off x="1131455" y="7137314"/>
            <a:ext cx="14476763" cy="523220"/>
          </a:xfrm>
          <a:prstGeom prst="rect">
            <a:avLst/>
          </a:prstGeom>
        </p:spPr>
        <p:txBody>
          <a:bodyPr wrap="square">
            <a:spAutoFit/>
          </a:bodyPr>
          <a:lstStyle/>
          <a:p>
            <a:pPr lvl="0">
              <a:defRPr sz="1800"/>
            </a:pPr>
            <a:r>
              <a:rPr lang="en-US" sz="2800" dirty="0">
                <a:cs typeface="Courier New" panose="02070309020205020404" pitchFamily="49" charset="0"/>
              </a:rPr>
              <a:t>Note '</a:t>
            </a:r>
            <a:r>
              <a:rPr lang="en-US" sz="2800" b="1" dirty="0" err="1">
                <a:cs typeface="Courier New" panose="02070309020205020404" pitchFamily="49" charset="0"/>
              </a:rPr>
              <a:t>node.default</a:t>
            </a:r>
            <a:r>
              <a:rPr lang="en-US" sz="2800" dirty="0">
                <a:cs typeface="Courier New" panose="02070309020205020404" pitchFamily="49" charset="0"/>
              </a:rPr>
              <a:t>' notation when setting an attribute value from within a recipe</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7838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Attribute Precedence</a:t>
            </a:r>
          </a:p>
        </p:txBody>
      </p:sp>
      <p:pic>
        <p:nvPicPr>
          <p:cNvPr id="6" name="Picture 5"/>
          <p:cNvPicPr>
            <a:picLocks noChangeAspect="1"/>
          </p:cNvPicPr>
          <p:nvPr/>
        </p:nvPicPr>
        <p:blipFill>
          <a:blip r:embed="rId3"/>
          <a:stretch>
            <a:fillRect/>
          </a:stretch>
        </p:blipFill>
        <p:spPr>
          <a:xfrm>
            <a:off x="1212574" y="1114287"/>
            <a:ext cx="13855148" cy="6927574"/>
          </a:xfrm>
          <a:prstGeom prst="rect">
            <a:avLst/>
          </a:prstGeom>
        </p:spPr>
      </p:pic>
    </p:spTree>
    <p:extLst>
      <p:ext uri="{BB962C8B-B14F-4D97-AF65-F5344CB8AC3E}">
        <p14:creationId xmlns:p14="http://schemas.microsoft.com/office/powerpoint/2010/main" val="28993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GL: Update </a:t>
            </a:r>
            <a:r>
              <a:rPr lang="en-US" dirty="0" err="1"/>
              <a:t>my_chef_client</a:t>
            </a:r>
            <a:r>
              <a:rPr lang="en-US" dirty="0"/>
              <a:t> metadata.rb</a:t>
            </a:r>
          </a:p>
        </p:txBody>
      </p:sp>
      <p:sp>
        <p:nvSpPr>
          <p:cNvPr id="5" name="Content Placeholder 4"/>
          <p:cNvSpPr>
            <a:spLocks noGrp="1"/>
          </p:cNvSpPr>
          <p:nvPr>
            <p:ph sz="quarter" idx="10"/>
          </p:nvPr>
        </p:nvSpPr>
        <p:spPr/>
        <p:txBody>
          <a:bodyPr>
            <a:normAutofit/>
          </a:bodyPr>
          <a:lstStyle/>
          <a:p>
            <a:r>
              <a:rPr lang="en-US" sz="3200" b="1" dirty="0">
                <a:latin typeface="Courier New" panose="02070309020205020404" pitchFamily="49" charset="0"/>
                <a:cs typeface="Courier New" panose="02070309020205020404" pitchFamily="49" charset="0"/>
              </a:rPr>
              <a:t>name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maintainer       'The Authors'</a:t>
            </a:r>
          </a:p>
          <a:p>
            <a:r>
              <a:rPr lang="en-US" sz="3200" b="1" dirty="0" err="1">
                <a:latin typeface="Courier New" panose="02070309020205020404" pitchFamily="49" charset="0"/>
                <a:cs typeface="Courier New" panose="02070309020205020404" pitchFamily="49" charset="0"/>
              </a:rPr>
              <a:t>maintainer_email</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you@example.com</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license          '</a:t>
            </a:r>
            <a:r>
              <a:rPr lang="en-US" sz="3200" b="1" dirty="0" err="1">
                <a:latin typeface="Courier New" panose="02070309020205020404" pitchFamily="49" charset="0"/>
                <a:cs typeface="Courier New" panose="02070309020205020404" pitchFamily="49" charset="0"/>
              </a:rPr>
              <a:t>all_rights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description      'Installs/Configures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long_description 'Installs/Configures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version          '0.1.1'</a:t>
            </a:r>
          </a:p>
          <a:p>
            <a:endParaRPr lang="en-US" sz="3200" b="1" dirty="0">
              <a:latin typeface="Courier New" panose="02070309020205020404" pitchFamily="49" charset="0"/>
              <a:cs typeface="Courier New" panose="02070309020205020404" pitchFamily="49" charset="0"/>
            </a:endParaRPr>
          </a:p>
          <a:p>
            <a:pPr lvl="0"/>
            <a:r>
              <a:rPr lang="en-US" sz="3200" b="1" dirty="0">
                <a:latin typeface="Courier New" panose="02070309020205020404" pitchFamily="49" charset="0"/>
                <a:ea typeface="Courier"/>
                <a:cs typeface="Courier New" panose="02070309020205020404" pitchFamily="49" charset="0"/>
                <a:sym typeface="Courier"/>
              </a:rPr>
              <a:t>Depends 'chef-client'</a:t>
            </a:r>
          </a:p>
        </p:txBody>
      </p:sp>
      <p:sp>
        <p:nvSpPr>
          <p:cNvPr id="6" name="Text Placeholder 5"/>
          <p:cNvSpPr>
            <a:spLocks noGrp="1"/>
          </p:cNvSpPr>
          <p:nvPr>
            <p:ph type="body" sz="quarter" idx="11"/>
          </p:nvPr>
        </p:nvSpPr>
        <p:spPr/>
        <p:txBody>
          <a:bodyPr>
            <a:normAutofit fontScale="85000" lnSpcReduction="20000"/>
          </a:bodyPr>
          <a:lstStyle/>
          <a:p>
            <a:r>
              <a:rPr lang="en-US" b="1" dirty="0">
                <a:latin typeface="Courier New" panose="02070309020205020404" pitchFamily="49" charset="0"/>
                <a:cs typeface="Courier New" panose="02070309020205020404" pitchFamily="49" charset="0"/>
              </a:rPr>
              <a:t>~\chef-repo\cookbooks\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metadata.rb</a:t>
            </a:r>
            <a:endParaRPr lang="en-US" b="1" dirty="0">
              <a:latin typeface="Courier New" panose="02070309020205020404" pitchFamily="49" charset="0"/>
              <a:cs typeface="Courier New" panose="02070309020205020404" pitchFamily="49" charset="0"/>
            </a:endParaRPr>
          </a:p>
        </p:txBody>
      </p:sp>
      <p:sp>
        <p:nvSpPr>
          <p:cNvPr id="10" name="Text Placeholder 9"/>
          <p:cNvSpPr>
            <a:spLocks noGrp="1"/>
          </p:cNvSpPr>
          <p:nvPr>
            <p:ph type="body" sz="quarter" idx="13"/>
          </p:nvPr>
        </p:nvSpPr>
        <p:spPr>
          <a:xfrm>
            <a:off x="1135042" y="5647022"/>
            <a:ext cx="14404273" cy="626533"/>
          </a:xfrm>
        </p:spPr>
        <p:txBody>
          <a:bodyPr/>
          <a:lstStyle/>
          <a:p>
            <a:endParaRPr lang="en-US" b="1" dirty="0">
              <a:latin typeface="Courier New" panose="02070309020205020404" pitchFamily="49" charset="0"/>
              <a:cs typeface="Courier New" panose="02070309020205020404" pitchFamily="49" charset="0"/>
            </a:endParaRPr>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Tree>
    <p:extLst>
      <p:ext uri="{BB962C8B-B14F-4D97-AF65-F5344CB8AC3E}">
        <p14:creationId xmlns:p14="http://schemas.microsoft.com/office/powerpoint/2010/main" val="92962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Converge Faster!</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Find the attribute to override and the location to override it</a:t>
            </a:r>
          </a:p>
          <a:p>
            <a:pPr marL="342900" indent="-342900">
              <a:buFont typeface="Wingdings" charset="2"/>
              <a:buChar char="ü"/>
            </a:pPr>
            <a:r>
              <a:rPr lang="en-US" dirty="0"/>
              <a:t>Override the attribute</a:t>
            </a:r>
          </a:p>
          <a:p>
            <a:pPr marL="342900" indent="-342900">
              <a:buFont typeface="Wingdings" charset="2"/>
              <a:buChar char="q"/>
            </a:pPr>
            <a:r>
              <a:rPr lang="en-US" dirty="0"/>
              <a:t>Upload the cookbook and converge all nodes with the web role</a:t>
            </a:r>
          </a:p>
        </p:txBody>
      </p:sp>
      <p:sp>
        <p:nvSpPr>
          <p:cNvPr id="4" name="Content Placeholder 3"/>
          <p:cNvSpPr>
            <a:spLocks noGrp="1"/>
          </p:cNvSpPr>
          <p:nvPr>
            <p:ph sz="quarter" idx="11"/>
          </p:nvPr>
        </p:nvSpPr>
        <p:spPr/>
        <p:txBody>
          <a:bodyPr/>
          <a:lstStyle/>
          <a:p>
            <a:r>
              <a:rPr lang="en-US" dirty="0"/>
              <a:t>Converging every 30 minutes is too slow. Can we make it every 5 minutes?</a:t>
            </a:r>
          </a:p>
        </p:txBody>
      </p:sp>
    </p:spTree>
    <p:extLst>
      <p:ext uri="{BB962C8B-B14F-4D97-AF65-F5344CB8AC3E}">
        <p14:creationId xmlns:p14="http://schemas.microsoft.com/office/powerpoint/2010/main" val="1725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You will leave this class with a basic understanding of Chef's core components, architecture, commonly used tools, and basic troubleshooting methods.</a:t>
            </a:r>
          </a:p>
          <a:p>
            <a:pPr lvl="1"/>
            <a:endParaRPr lang="en-US" dirty="0"/>
          </a:p>
          <a:p>
            <a:pPr lvl="1"/>
            <a:r>
              <a:rPr lang="en-US" dirty="0"/>
              <a:t>You bring with you your own domain expertise and problems. Chef is a framework for solving those problems. Our job is to teach you how to express solutions to your problems with Chef.</a:t>
            </a:r>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60828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resource: </a:t>
            </a:r>
            <a:r>
              <a:rPr lang="en-US" dirty="0"/>
              <a:t>powershell_script</a:t>
            </a:r>
          </a:p>
        </p:txBody>
      </p:sp>
      <p:sp>
        <p:nvSpPr>
          <p:cNvPr id="5" name="Content Placeholder 4"/>
          <p:cNvSpPr>
            <a:spLocks noGrp="1"/>
          </p:cNvSpPr>
          <p:nvPr>
            <p:ph sz="quarter" idx="10"/>
          </p:nvPr>
        </p:nvSpPr>
        <p:spPr/>
        <p:txBody>
          <a:bodyPr/>
          <a:lstStyle/>
          <a:p>
            <a:r>
              <a:rPr lang="en-US" sz="3600" b="1" dirty="0"/>
              <a:t>powershell_script 'Install IIS' do</a:t>
            </a:r>
          </a:p>
          <a:p>
            <a:r>
              <a:rPr lang="en-US" sz="3600" b="1" dirty="0"/>
              <a:t>  code </a:t>
            </a:r>
            <a:r>
              <a:rPr lang="en-US" sz="3600" dirty="0"/>
              <a:t>'Add-WindowsFeature </a:t>
            </a:r>
            <a:r>
              <a:rPr lang="en-US" sz="3600" b="1" dirty="0"/>
              <a:t>Web-Server'</a:t>
            </a:r>
          </a:p>
          <a:p>
            <a:r>
              <a:rPr lang="en-US" sz="3600" b="1" dirty="0"/>
              <a:t>  action :run</a:t>
            </a:r>
          </a:p>
          <a:p>
            <a:r>
              <a:rPr lang="en-US" sz="3600" b="1" dirty="0"/>
              <a:t>end</a:t>
            </a:r>
            <a:endParaRPr lang="en-US" sz="3600" dirty="0"/>
          </a:p>
          <a:p>
            <a:endParaRPr lang="en-US" dirty="0"/>
          </a:p>
        </p:txBody>
      </p:sp>
      <p:sp>
        <p:nvSpPr>
          <p:cNvPr id="6" name="Content Placeholder 5"/>
          <p:cNvSpPr>
            <a:spLocks noGrp="1"/>
          </p:cNvSpPr>
          <p:nvPr>
            <p:ph sz="quarter" idx="12"/>
          </p:nvPr>
        </p:nvSpPr>
        <p:spPr>
          <a:xfrm>
            <a:off x="609913" y="4999859"/>
            <a:ext cx="14934888" cy="2636183"/>
          </a:xfrm>
        </p:spPr>
        <p:txBody>
          <a:bodyPr/>
          <a:lstStyle/>
          <a:p>
            <a:r>
              <a:rPr lang="en-US" dirty="0"/>
              <a:t>The powershell_script named 'Install IIS' is run with the code 'Add-WindowsFeature Web-Server'.</a:t>
            </a:r>
          </a:p>
        </p:txBody>
      </p:sp>
      <p:sp>
        <p:nvSpPr>
          <p:cNvPr id="22" name="Footer Placeholder 21"/>
          <p:cNvSpPr>
            <a:spLocks noGrp="1"/>
          </p:cNvSpPr>
          <p:nvPr>
            <p:ph type="ftr" sz="quarter" idx="14"/>
          </p:nvPr>
        </p:nvSpPr>
        <p:spPr>
          <a:xfrm>
            <a:off x="320843" y="8580438"/>
            <a:ext cx="5683250" cy="508000"/>
          </a:xfr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Text Placeholder 13"/>
          <p:cNvSpPr txBox="1">
            <a:spLocks/>
          </p:cNvSpPr>
          <p:nvPr/>
        </p:nvSpPr>
        <p:spPr bwMode="white">
          <a:xfrm>
            <a:off x="4258211" y="7571986"/>
            <a:ext cx="8450653" cy="6096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https://docs.chef.io/resource_powershell_script.html</a:t>
            </a:r>
            <a:endParaRPr lang="en-US" dirty="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
        <p:nvSpPr>
          <p:cNvPr id="4" name="Slide Number Placeholder 3"/>
          <p:cNvSpPr>
            <a:spLocks noGrp="1"/>
          </p:cNvSpPr>
          <p:nvPr>
            <p:ph type="sldNum" sz="quarter" idx="15"/>
          </p:nvPr>
        </p:nvSpPr>
        <p:spPr>
          <a:xfrm>
            <a:off x="6264442" y="8580438"/>
            <a:ext cx="3657600" cy="485775"/>
          </a:xfrm>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97638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60"/>
            <a:ext cx="14423693" cy="4181299"/>
          </a:xfrm>
        </p:spPr>
        <p:txBody>
          <a:bodyPr/>
          <a:lstStyle/>
          <a:p>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Fetching '</a:t>
            </a:r>
            <a:r>
              <a:rPr lang="en-US" b="1" dirty="0" err="1">
                <a:latin typeface="Courier New" charset="0"/>
                <a:ea typeface="Courier New" charset="0"/>
                <a:cs typeface="Courier New" charset="0"/>
              </a:rPr>
              <a:t>my_chef_client</a:t>
            </a:r>
            <a:r>
              <a:rPr lang="en-US" b="1" dirty="0">
                <a:latin typeface="Courier New" charset="0"/>
                <a:ea typeface="Courier New" charset="0"/>
                <a:cs typeface="Courier New" charset="0"/>
              </a:rPr>
              <a:t>' from source at .</a:t>
            </a:r>
          </a:p>
          <a:p>
            <a:r>
              <a:rPr lang="en-US" b="1" dirty="0">
                <a:latin typeface="Courier New" charset="0"/>
                <a:ea typeface="Courier New" charset="0"/>
                <a:cs typeface="Courier New" charset="0"/>
              </a:rPr>
              <a:t>Fetching cookbook index from https://supermarket.chef.io...</a:t>
            </a:r>
          </a:p>
          <a:p>
            <a:r>
              <a:rPr lang="en-US" b="1" dirty="0">
                <a:latin typeface="Courier New" charset="0"/>
                <a:ea typeface="Courier New" charset="0"/>
                <a:cs typeface="Courier New" charset="0"/>
              </a:rPr>
              <a:t>Using chef-client (8.1.8)</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logrotate</a:t>
            </a:r>
            <a:r>
              <a:rPr lang="en-US" b="1" dirty="0">
                <a:latin typeface="Courier New" charset="0"/>
                <a:ea typeface="Courier New" charset="0"/>
                <a:cs typeface="Courier New" charset="0"/>
              </a:rPr>
              <a:t> (2.2.0)</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my_chef_client</a:t>
            </a:r>
            <a:r>
              <a:rPr lang="en-US" b="1" dirty="0">
                <a:latin typeface="Courier New" charset="0"/>
                <a:ea typeface="Courier New" charset="0"/>
                <a:cs typeface="Courier New" charset="0"/>
              </a:rPr>
              <a:t> (0.1.1) from source at .</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 (5.2.0)</a:t>
            </a:r>
          </a:p>
          <a:p>
            <a:r>
              <a:rPr lang="en-US" b="1" dirty="0">
                <a:latin typeface="Courier New" charset="0"/>
                <a:ea typeface="Courier New" charset="0"/>
                <a:cs typeface="Courier New" charset="0"/>
              </a:rPr>
              <a:t>Using windows (3.1.3)</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compat_resource</a:t>
            </a:r>
            <a:r>
              <a:rPr lang="en-US" b="1" dirty="0">
                <a:latin typeface="Courier New" charset="0"/>
                <a:ea typeface="Courier New" charset="0"/>
                <a:cs typeface="Courier New" charset="0"/>
              </a:rPr>
              <a:t> (12.19.0)</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cron</a:t>
            </a:r>
            <a:r>
              <a:rPr lang="en-US" b="1" dirty="0">
                <a:latin typeface="Courier New" charset="0"/>
                <a:ea typeface="Courier New" charset="0"/>
                <a:cs typeface="Courier New" charset="0"/>
              </a:rPr>
              <a:t> (4.1.3)</a:t>
            </a:r>
          </a:p>
        </p:txBody>
      </p:sp>
      <p:sp>
        <p:nvSpPr>
          <p:cNvPr id="3" name="Title 2"/>
          <p:cNvSpPr>
            <a:spLocks noGrp="1"/>
          </p:cNvSpPr>
          <p:nvPr>
            <p:ph type="title"/>
          </p:nvPr>
        </p:nvSpPr>
        <p:spPr/>
        <p:txBody>
          <a:bodyPr/>
          <a:lstStyle/>
          <a:p>
            <a:r>
              <a:rPr lang="fi-FI" dirty="0"/>
              <a:t>GL: </a:t>
            </a:r>
            <a:r>
              <a:rPr lang="en-US" dirty="0"/>
              <a:t>Run berks install</a:t>
            </a:r>
          </a:p>
        </p:txBody>
      </p:sp>
      <p:sp>
        <p:nvSpPr>
          <p:cNvPr id="4" name="Text Placeholder 3"/>
          <p:cNvSpPr>
            <a:spLocks noGrp="1"/>
          </p:cNvSpPr>
          <p:nvPr>
            <p:ph type="body" sz="quarter" idx="11"/>
          </p:nvPr>
        </p:nvSpPr>
        <p:spPr>
          <a:xfrm>
            <a:off x="1121104" y="1337149"/>
            <a:ext cx="14422528" cy="1151218"/>
          </a:xfrm>
        </p:spPr>
        <p:txBody>
          <a:bodyPr/>
          <a:lstStyle/>
          <a:p>
            <a:r>
              <a:rPr lang="en-US" b="1" dirty="0">
                <a:latin typeface="Courier New" charset="0"/>
                <a:ea typeface="Courier New" charset="0"/>
                <a:cs typeface="Courier New" charset="0"/>
              </a:rPr>
              <a:t>&gt; cd cookbooks\</a:t>
            </a:r>
            <a:r>
              <a:rPr lang="en-US" b="1" dirty="0" err="1">
                <a:latin typeface="Courier New" charset="0"/>
                <a:ea typeface="Courier New" charset="0"/>
                <a:cs typeface="Courier New" charset="0"/>
              </a:rPr>
              <a:t>my_chef_client</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&gt; berks install</a:t>
            </a:r>
          </a:p>
        </p:txBody>
      </p:sp>
    </p:spTree>
    <p:extLst>
      <p:ext uri="{BB962C8B-B14F-4D97-AF65-F5344CB8AC3E}">
        <p14:creationId xmlns:p14="http://schemas.microsoft.com/office/powerpoint/2010/main" val="260809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9454"/>
          </a:xfrm>
        </p:spPr>
        <p:txBody>
          <a:bodyPr/>
          <a:lstStyle/>
          <a:p>
            <a:r>
              <a:rPr lang="en-US" sz="2000" b="1" dirty="0">
                <a:latin typeface="Courier New" charset="0"/>
                <a:ea typeface="Courier New" charset="0"/>
                <a:cs typeface="Courier New" charset="0"/>
              </a:rPr>
              <a:t>Skipping chef-client (8.1.8) (frozen)</a:t>
            </a:r>
          </a:p>
          <a:p>
            <a:r>
              <a:rPr lang="en-US" sz="2000" b="1" dirty="0">
                <a:latin typeface="Courier New" charset="0"/>
                <a:ea typeface="Courier New" charset="0"/>
                <a:cs typeface="Courier New" charset="0"/>
              </a:rPr>
              <a:t>Skipping </a:t>
            </a:r>
            <a:r>
              <a:rPr lang="en-US" sz="2000" b="1" dirty="0" err="1">
                <a:latin typeface="Courier New" charset="0"/>
                <a:ea typeface="Courier New" charset="0"/>
                <a:cs typeface="Courier New" charset="0"/>
              </a:rPr>
              <a:t>compat_resource</a:t>
            </a:r>
            <a:r>
              <a:rPr lang="en-US" sz="2000" b="1" dirty="0">
                <a:latin typeface="Courier New" charset="0"/>
                <a:ea typeface="Courier New" charset="0"/>
                <a:cs typeface="Courier New" charset="0"/>
              </a:rPr>
              <a:t> (12.19.0) (frozen)</a:t>
            </a:r>
          </a:p>
          <a:p>
            <a:r>
              <a:rPr lang="en-US" sz="2000" b="1" dirty="0">
                <a:latin typeface="Courier New" charset="0"/>
                <a:ea typeface="Courier New" charset="0"/>
                <a:cs typeface="Courier New" charset="0"/>
              </a:rPr>
              <a:t>Skipping </a:t>
            </a:r>
            <a:r>
              <a:rPr lang="en-US" sz="2000" b="1" dirty="0" err="1">
                <a:latin typeface="Courier New" charset="0"/>
                <a:ea typeface="Courier New" charset="0"/>
                <a:cs typeface="Courier New" charset="0"/>
              </a:rPr>
              <a:t>cron</a:t>
            </a:r>
            <a:r>
              <a:rPr lang="en-US" sz="2000" b="1" dirty="0">
                <a:latin typeface="Courier New" charset="0"/>
                <a:ea typeface="Courier New" charset="0"/>
                <a:cs typeface="Courier New" charset="0"/>
              </a:rPr>
              <a:t> (4.1.3) (frozen)</a:t>
            </a:r>
          </a:p>
          <a:p>
            <a:r>
              <a:rPr lang="en-US" sz="2000" b="1" dirty="0">
                <a:latin typeface="Courier New" charset="0"/>
                <a:ea typeface="Courier New" charset="0"/>
                <a:cs typeface="Courier New" charset="0"/>
              </a:rPr>
              <a:t>Skipping </a:t>
            </a:r>
            <a:r>
              <a:rPr lang="en-US" sz="2000" b="1" dirty="0" err="1">
                <a:latin typeface="Courier New" charset="0"/>
                <a:ea typeface="Courier New" charset="0"/>
                <a:cs typeface="Courier New" charset="0"/>
              </a:rPr>
              <a:t>logrotate</a:t>
            </a:r>
            <a:r>
              <a:rPr lang="en-US" sz="2000" b="1" dirty="0">
                <a:latin typeface="Courier New" charset="0"/>
                <a:ea typeface="Courier New" charset="0"/>
                <a:cs typeface="Courier New" charset="0"/>
              </a:rPr>
              <a:t> (2.2.0) (frozen)</a:t>
            </a:r>
          </a:p>
          <a:p>
            <a:r>
              <a:rPr lang="en-US" sz="2000" b="1" dirty="0">
                <a:latin typeface="Courier New" charset="0"/>
                <a:ea typeface="Courier New" charset="0"/>
                <a:cs typeface="Courier New" charset="0"/>
              </a:rPr>
              <a:t>Uploaded </a:t>
            </a:r>
            <a:r>
              <a:rPr lang="en-US" sz="2000" b="1" dirty="0" err="1">
                <a:latin typeface="Courier New" charset="0"/>
                <a:ea typeface="Courier New" charset="0"/>
                <a:cs typeface="Courier New" charset="0"/>
              </a:rPr>
              <a:t>my_chef_client</a:t>
            </a:r>
            <a:r>
              <a:rPr lang="en-US" sz="2000" b="1" dirty="0">
                <a:latin typeface="Courier New" charset="0"/>
                <a:ea typeface="Courier New" charset="0"/>
                <a:cs typeface="Courier New" charset="0"/>
              </a:rPr>
              <a:t> (0.1.1) to: 'https://api.chef.io:443/organizations/</a:t>
            </a:r>
            <a:r>
              <a:rPr lang="en-US" sz="2000" b="1" dirty="0" err="1">
                <a:latin typeface="Courier New" charset="0"/>
                <a:ea typeface="Courier New" charset="0"/>
                <a:cs typeface="Courier New" charset="0"/>
              </a:rPr>
              <a:t>awesomestudent</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Skipping </a:t>
            </a:r>
            <a:r>
              <a:rPr lang="en-US" sz="2000" b="1" dirty="0" err="1">
                <a:latin typeface="Courier New" charset="0"/>
                <a:ea typeface="Courier New" charset="0"/>
                <a:cs typeface="Courier New" charset="0"/>
              </a:rPr>
              <a:t>ohai</a:t>
            </a:r>
            <a:r>
              <a:rPr lang="en-US" sz="2000" b="1" dirty="0">
                <a:latin typeface="Courier New" charset="0"/>
                <a:ea typeface="Courier New" charset="0"/>
                <a:cs typeface="Courier New" charset="0"/>
              </a:rPr>
              <a:t> (5.2.0) (frozen)</a:t>
            </a:r>
          </a:p>
          <a:p>
            <a:r>
              <a:rPr lang="en-US" sz="2000" b="1" dirty="0">
                <a:latin typeface="Courier New" charset="0"/>
                <a:ea typeface="Courier New" charset="0"/>
                <a:cs typeface="Courier New" charset="0"/>
              </a:rPr>
              <a:t>Skipping windows (3.1.3) (frozen)</a:t>
            </a:r>
          </a:p>
        </p:txBody>
      </p:sp>
      <p:sp>
        <p:nvSpPr>
          <p:cNvPr id="3" name="Title 2"/>
          <p:cNvSpPr>
            <a:spLocks noGrp="1"/>
          </p:cNvSpPr>
          <p:nvPr>
            <p:ph type="title"/>
          </p:nvPr>
        </p:nvSpPr>
        <p:spPr/>
        <p:txBody>
          <a:bodyPr>
            <a:normAutofit fontScale="90000"/>
          </a:bodyPr>
          <a:lstStyle/>
          <a:p>
            <a:r>
              <a:rPr lang="fi-FI" dirty="0"/>
              <a:t>GL: </a:t>
            </a:r>
            <a:r>
              <a:rPr lang="en-US" dirty="0"/>
              <a:t>Upload the Cookbook to the Chef Server</a:t>
            </a:r>
          </a:p>
        </p:txBody>
      </p:sp>
      <p:sp>
        <p:nvSpPr>
          <p:cNvPr id="4" name="Text Placeholder 3"/>
          <p:cNvSpPr>
            <a:spLocks noGrp="1"/>
          </p:cNvSpPr>
          <p:nvPr>
            <p:ph type="body" sz="quarter" idx="11"/>
          </p:nvPr>
        </p:nvSpPr>
        <p:spPr/>
        <p:txBody>
          <a:bodyPr/>
          <a:lstStyle/>
          <a:p>
            <a:r>
              <a:rPr lang="en-US" b="1" dirty="0">
                <a:latin typeface="Courier New" charset="0"/>
                <a:ea typeface="Courier New" charset="0"/>
                <a:cs typeface="Courier New" charset="0"/>
              </a:rPr>
              <a:t>&gt; berks upload</a:t>
            </a:r>
          </a:p>
        </p:txBody>
      </p:sp>
    </p:spTree>
    <p:extLst>
      <p:ext uri="{BB962C8B-B14F-4D97-AF65-F5344CB8AC3E}">
        <p14:creationId xmlns:p14="http://schemas.microsoft.com/office/powerpoint/2010/main" val="190903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507705"/>
            <a:ext cx="14423693" cy="5633845"/>
          </a:xfrm>
        </p:spPr>
        <p:txBody>
          <a:bodyPr/>
          <a:lstStyle/>
          <a:p>
            <a:r>
              <a:rPr lang="en-US" sz="2200" b="1" dirty="0">
                <a:latin typeface="Courier New" panose="02070309020205020404" pitchFamily="49" charset="0"/>
                <a:cs typeface="Courier New" panose="02070309020205020404" pitchFamily="49" charset="0"/>
              </a:rPr>
              <a:t>34.196.63.231 [2018-01-24T15:17:50+00:00] INFO: *** Chef 12.13.37 ***</a:t>
            </a:r>
          </a:p>
          <a:p>
            <a:r>
              <a:rPr lang="en-US" sz="2200" b="1" dirty="0">
                <a:latin typeface="Courier New" panose="02070309020205020404" pitchFamily="49" charset="0"/>
                <a:cs typeface="Courier New" panose="02070309020205020404" pitchFamily="49" charset="0"/>
              </a:rPr>
              <a:t>34.196.63.231 [2018-01-24T15:17:50+00:00] INFO: Platform: i386-mingw32</a:t>
            </a:r>
          </a:p>
          <a:p>
            <a:r>
              <a:rPr lang="en-US" sz="2200" b="1" dirty="0">
                <a:latin typeface="Courier New" panose="02070309020205020404" pitchFamily="49" charset="0"/>
                <a:cs typeface="Courier New" panose="02070309020205020404" pitchFamily="49" charset="0"/>
              </a:rPr>
              <a:t>34.196.63.231 [2018-01-24T15:17:50+00:00] INFO: Chef-client </a:t>
            </a:r>
            <a:r>
              <a:rPr lang="en-US" sz="2200" b="1" dirty="0" err="1">
                <a:latin typeface="Courier New" panose="02070309020205020404" pitchFamily="49" charset="0"/>
                <a:cs typeface="Courier New" panose="02070309020205020404" pitchFamily="49" charset="0"/>
              </a:rPr>
              <a:t>pid</a:t>
            </a:r>
            <a:r>
              <a:rPr lang="en-US" sz="2200" b="1" dirty="0">
                <a:latin typeface="Courier New" panose="02070309020205020404" pitchFamily="49" charset="0"/>
                <a:cs typeface="Courier New" panose="02070309020205020404" pitchFamily="49" charset="0"/>
              </a:rPr>
              <a:t>: 2380</a:t>
            </a:r>
          </a:p>
          <a:p>
            <a:r>
              <a:rPr lang="en-US" sz="2200" b="1" dirty="0">
                <a:latin typeface="Courier New" panose="02070309020205020404" pitchFamily="49" charset="0"/>
                <a:cs typeface="Courier New" panose="02070309020205020404" pitchFamily="49" charset="0"/>
              </a:rPr>
              <a:t>34.196.63.231 [2018-01-24T15:18:28+00:00] INFO: Run List is [role[web]]</a:t>
            </a:r>
          </a:p>
          <a:p>
            <a:r>
              <a:rPr lang="en-US" sz="2200" b="1" dirty="0">
                <a:latin typeface="Courier New" panose="02070309020205020404" pitchFamily="49" charset="0"/>
                <a:cs typeface="Courier New" panose="02070309020205020404" pitchFamily="49" charset="0"/>
              </a:rPr>
              <a:t>34.196.63.231 [2018-01-24T15:18:28+00:00] INFO: Run List expands to [</a:t>
            </a:r>
            <a:r>
              <a:rPr lang="en-US" sz="2200" b="1" dirty="0" err="1">
                <a:latin typeface="Courier New" panose="02070309020205020404" pitchFamily="49" charset="0"/>
                <a:cs typeface="Courier New" panose="02070309020205020404" pitchFamily="49" charset="0"/>
              </a:rPr>
              <a:t>my_chef_client</a:t>
            </a:r>
            <a:r>
              <a:rPr lang="en-US" sz="2200" b="1" dirty="0">
                <a:latin typeface="Courier New" panose="02070309020205020404" pitchFamily="49" charset="0"/>
                <a:cs typeface="Courier New" panose="02070309020205020404" pitchFamily="49" charset="0"/>
              </a:rPr>
              <a:t>, </a:t>
            </a:r>
            <a:r>
              <a:rPr lang="en-US" sz="2200" b="1" dirty="0" err="1">
                <a:latin typeface="Courier New" panose="02070309020205020404" pitchFamily="49" charset="0"/>
                <a:cs typeface="Courier New" panose="02070309020205020404" pitchFamily="49" charset="0"/>
              </a:rPr>
              <a:t>myiis</a:t>
            </a:r>
            <a:r>
              <a:rPr lang="en-US" sz="2200" b="1" dirty="0">
                <a:latin typeface="Courier New" panose="02070309020205020404" pitchFamily="49" charset="0"/>
                <a:cs typeface="Courier New" panose="02070309020205020404" pitchFamily="49" charset="0"/>
              </a:rPr>
              <a:t>]</a:t>
            </a:r>
          </a:p>
          <a:p>
            <a:r>
              <a:rPr lang="en-US" sz="2200" b="1" dirty="0">
                <a:latin typeface="Courier New" panose="02070309020205020404" pitchFamily="49" charset="0"/>
                <a:cs typeface="Courier New" panose="02070309020205020404" pitchFamily="49" charset="0"/>
              </a:rPr>
              <a:t>34.196.63.231 [2018-01-24T15:18:28+00:00] INFO: Starting Chef Run for node1</a:t>
            </a:r>
          </a:p>
          <a:p>
            <a:r>
              <a:rPr lang="en-US" sz="2200" b="1" dirty="0">
                <a:latin typeface="Courier New" panose="02070309020205020404" pitchFamily="49" charset="0"/>
                <a:cs typeface="Courier New" panose="02070309020205020404" pitchFamily="49" charset="0"/>
              </a:rPr>
              <a:t>34.196.63.231 [2018-01-24T15:18:28+00:00] INFO: Running start handlers</a:t>
            </a:r>
          </a:p>
          <a:p>
            <a:r>
              <a:rPr lang="en-US" sz="2200" b="1" dirty="0">
                <a:latin typeface="Courier New" panose="02070309020205020404" pitchFamily="49" charset="0"/>
                <a:cs typeface="Courier New" panose="02070309020205020404" pitchFamily="49" charset="0"/>
              </a:rPr>
              <a:t>34.196.63.231 [2018-01-24T15:18:28+00:00] INFO: Start handlers complete.</a:t>
            </a:r>
          </a:p>
          <a:p>
            <a:r>
              <a:rPr lang="en-US" sz="2200" b="1"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normAutofit/>
          </a:bodyPr>
          <a:lstStyle/>
          <a:p>
            <a:r>
              <a:rPr lang="en-US" dirty="0"/>
              <a:t>GL: Converge All Nodes</a:t>
            </a:r>
          </a:p>
        </p:txBody>
      </p:sp>
      <p:sp>
        <p:nvSpPr>
          <p:cNvPr id="4" name="Text Placeholder 3"/>
          <p:cNvSpPr>
            <a:spLocks noGrp="1"/>
          </p:cNvSpPr>
          <p:nvPr>
            <p:ph type="body" sz="quarter" idx="11"/>
          </p:nvPr>
        </p:nvSpPr>
        <p:spPr>
          <a:xfrm>
            <a:off x="1121104" y="1320216"/>
            <a:ext cx="14422528" cy="999651"/>
          </a:xfrm>
        </p:spPr>
        <p:txBody>
          <a:bodyPr/>
          <a:lstStyle/>
          <a:p>
            <a:r>
              <a:rPr lang="en-US" sz="3200" b="1" dirty="0">
                <a:latin typeface="Courier New" panose="02070309020205020404" pitchFamily="49" charset="0"/>
                <a:cs typeface="Courier New" panose="02070309020205020404" pitchFamily="49" charset="0"/>
              </a:rPr>
              <a:t>&gt; knife </a:t>
            </a:r>
            <a:r>
              <a:rPr lang="en-US" sz="3200" b="1" dirty="0" err="1">
                <a:latin typeface="Courier New" panose="02070309020205020404" pitchFamily="49" charset="0"/>
                <a:cs typeface="Courier New" panose="02070309020205020404" pitchFamily="49" charset="0"/>
              </a:rPr>
              <a:t>winrm</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role:web</a:t>
            </a:r>
            <a:r>
              <a:rPr lang="en-US" sz="3200" b="1" dirty="0">
                <a:latin typeface="Courier New" panose="02070309020205020404" pitchFamily="49" charset="0"/>
                <a:cs typeface="Courier New" panose="02070309020205020404" pitchFamily="49" charset="0"/>
              </a:rPr>
              <a:t> </a:t>
            </a:r>
            <a:r>
              <a:rPr lang="mr-IN"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 cloud.public_ipv4 -x USER -P PWD "chef-client"</a:t>
            </a:r>
          </a:p>
        </p:txBody>
      </p:sp>
    </p:spTree>
    <p:extLst>
      <p:ext uri="{BB962C8B-B14F-4D97-AF65-F5344CB8AC3E}">
        <p14:creationId xmlns:p14="http://schemas.microsoft.com/office/powerpoint/2010/main" val="106728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en-US" sz="2200" b="1" dirty="0">
                <a:latin typeface="Courier New" panose="02070309020205020404" pitchFamily="49" charset="0"/>
                <a:cs typeface="Courier New" panose="02070309020205020404" pitchFamily="49" charset="0"/>
              </a:rPr>
              <a:t>54.146.147.44 chef-client                              9/20/2018 9:51:00 PM   Ready</a:t>
            </a:r>
          </a:p>
          <a:p>
            <a:r>
              <a:rPr lang="en-US" sz="2200" b="1" dirty="0">
                <a:latin typeface="Courier New" panose="02070309020205020404" pitchFamily="49" charset="0"/>
                <a:cs typeface="Courier New" panose="02070309020205020404" pitchFamily="49" charset="0"/>
              </a:rPr>
              <a:t>174.129.71.79 chef-client                              9/20/2018 9:51:00 PM   Ready</a:t>
            </a:r>
          </a:p>
        </p:txBody>
      </p:sp>
      <p:sp>
        <p:nvSpPr>
          <p:cNvPr id="3" name="Title 2"/>
          <p:cNvSpPr>
            <a:spLocks noGrp="1"/>
          </p:cNvSpPr>
          <p:nvPr>
            <p:ph type="title"/>
          </p:nvPr>
        </p:nvSpPr>
        <p:spPr/>
        <p:txBody>
          <a:bodyPr/>
          <a:lstStyle/>
          <a:p>
            <a:r>
              <a:rPr lang="en-US" dirty="0"/>
              <a:t>GL: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mr-IN" sz="3200" b="1" dirty="0">
                <a:latin typeface="Courier New" panose="02070309020205020404" pitchFamily="49" charset="0"/>
                <a:cs typeface="Courier New" panose="02070309020205020404" pitchFamily="49" charset="0"/>
              </a:rPr>
              <a:t>&gt;</a:t>
            </a:r>
            <a:r>
              <a:rPr lang="en-US" sz="3200" b="1" dirty="0">
                <a:latin typeface="Courier New" panose="02070309020205020404" pitchFamily="49" charset="0"/>
                <a:cs typeface="Courier New" panose="02070309020205020404" pitchFamily="49" charset="0"/>
              </a:rPr>
              <a:t> knife </a:t>
            </a:r>
            <a:r>
              <a:rPr lang="en-US" sz="3200" b="1" dirty="0" err="1">
                <a:latin typeface="Courier New" panose="02070309020205020404" pitchFamily="49" charset="0"/>
                <a:cs typeface="Courier New" panose="02070309020205020404" pitchFamily="49" charset="0"/>
              </a:rPr>
              <a:t>winrm</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role:web</a:t>
            </a:r>
            <a:r>
              <a:rPr lang="en-US" sz="3200" b="1" dirty="0">
                <a:latin typeface="Courier New" panose="02070309020205020404" pitchFamily="49" charset="0"/>
                <a:cs typeface="Courier New" panose="02070309020205020404" pitchFamily="49" charset="0"/>
              </a:rPr>
              <a:t> </a:t>
            </a:r>
            <a:r>
              <a:rPr lang="mr-IN"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 cloud.public_ipv4 -x USER -P PWD "</a:t>
            </a:r>
            <a:r>
              <a:rPr lang="en-US" sz="3200" b="1" dirty="0" err="1">
                <a:latin typeface="Courier New" panose="02070309020205020404" pitchFamily="49" charset="0"/>
                <a:cs typeface="Courier New" panose="02070309020205020404" pitchFamily="49" charset="0"/>
              </a:rPr>
              <a:t>schtasks</a:t>
            </a:r>
            <a:r>
              <a:rPr lang="en-US" sz="3200" b="1" dirty="0">
                <a:latin typeface="Courier New" panose="02070309020205020404" pitchFamily="49" charset="0"/>
                <a:cs typeface="Courier New" panose="02070309020205020404" pitchFamily="49" charset="0"/>
              </a:rPr>
              <a:t> | </a:t>
            </a:r>
            <a:r>
              <a:rPr lang="en-US" sz="3200" b="1" dirty="0" err="1">
                <a:latin typeface="Courier New" panose="02070309020205020404" pitchFamily="49" charset="0"/>
                <a:cs typeface="Courier New" panose="02070309020205020404" pitchFamily="49" charset="0"/>
              </a:rPr>
              <a:t>findstr</a:t>
            </a:r>
            <a:r>
              <a:rPr lang="en-US" sz="3200" b="1" dirty="0">
                <a:latin typeface="Courier New" panose="02070309020205020404" pitchFamily="49" charset="0"/>
                <a:cs typeface="Courier New" panose="02070309020205020404" pitchFamily="49" charset="0"/>
              </a:rPr>
              <a:t> chef-client"</a:t>
            </a:r>
          </a:p>
        </p:txBody>
      </p:sp>
    </p:spTree>
    <p:extLst>
      <p:ext uri="{BB962C8B-B14F-4D97-AF65-F5344CB8AC3E}">
        <p14:creationId xmlns:p14="http://schemas.microsoft.com/office/powerpoint/2010/main" val="16370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a:xfrm>
            <a:off x="3013753" y="3505071"/>
            <a:ext cx="10974132" cy="4026265"/>
          </a:xfrm>
        </p:spPr>
        <p:txBody>
          <a:bodyPr/>
          <a:lstStyle/>
          <a:p>
            <a:r>
              <a:rPr lang="en-US" dirty="0"/>
              <a:t>What questions can we help you answer?</a:t>
            </a:r>
          </a:p>
          <a:p>
            <a:endParaRPr lang="en-US" dirty="0"/>
          </a:p>
          <a:p>
            <a:pPr marL="571500" indent="-571500">
              <a:buFont typeface="Arial"/>
              <a:buChar char="•"/>
            </a:pPr>
            <a:r>
              <a:rPr lang="en-US" dirty="0"/>
              <a:t>Chef Supermarket</a:t>
            </a:r>
          </a:p>
          <a:p>
            <a:pPr marL="571500" indent="-571500">
              <a:buFont typeface="Arial"/>
              <a:buChar char="•"/>
            </a:pPr>
            <a:r>
              <a:rPr lang="en-US" dirty="0"/>
              <a:t>Wrapper Cookbooks</a:t>
            </a:r>
          </a:p>
          <a:p>
            <a:pPr marL="571500" indent="-571500">
              <a:buFont typeface="Arial"/>
              <a:buChar char="•"/>
            </a:pPr>
            <a:r>
              <a:rPr lang="en-US" dirty="0"/>
              <a:t>chef-client</a:t>
            </a:r>
          </a:p>
          <a:p>
            <a:pPr marL="571500" indent="-571500">
              <a:buFont typeface="Arial"/>
              <a:buChar char="•"/>
            </a:pPr>
            <a:r>
              <a:rPr lang="en-US" dirty="0"/>
              <a:t>node attributes</a:t>
            </a:r>
          </a:p>
        </p:txBody>
      </p:sp>
    </p:spTree>
    <p:extLst>
      <p:ext uri="{BB962C8B-B14F-4D97-AF65-F5344CB8AC3E}">
        <p14:creationId xmlns:p14="http://schemas.microsoft.com/office/powerpoint/2010/main" val="212051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02264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Search</a:t>
            </a:r>
          </a:p>
        </p:txBody>
      </p:sp>
      <p:sp>
        <p:nvSpPr>
          <p:cNvPr id="3" name="Subtitle 2"/>
          <p:cNvSpPr>
            <a:spLocks noGrp="1"/>
          </p:cNvSpPr>
          <p:nvPr>
            <p:ph type="subTitle" idx="1"/>
          </p:nvPr>
        </p:nvSpPr>
        <p:spPr bwMode="auto">
          <a:xfrm>
            <a:off x="3013752" y="3451138"/>
            <a:ext cx="10972800" cy="560884"/>
          </a:xfrm>
        </p:spPr>
        <p:txBody>
          <a:bodyPr/>
          <a:lstStyle/>
          <a:p>
            <a:r>
              <a:rPr lang="en-US" dirty="0"/>
              <a:t>Update a Cookbook to Dynamically Use Nodes with the Web Role</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280457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4294967295"/>
          </p:nvPr>
        </p:nvSpPr>
        <p:spPr>
          <a:xfrm>
            <a:off x="7935976" y="8589968"/>
            <a:ext cx="282448" cy="486833"/>
          </a:xfrm>
          <a:prstGeom prst="rect">
            <a:avLst/>
          </a:prstGeom>
        </p:spPr>
        <p:txBody>
          <a:bodyPr/>
          <a:lstStyle/>
          <a:p>
            <a:fld id="{D3C6E21F-9381-4880-84FB-1E73165A9E9D}" type="slidenum">
              <a:rPr lang="en-US" sz="1800" smtClean="0"/>
              <a:pPr/>
              <a:t>307</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a:t>Build a search into your recipe code</a:t>
            </a:r>
          </a:p>
          <a:p>
            <a:pPr marL="918610" lvl="1" indent="-609585">
              <a:buFont typeface="Wingdings" panose="05000000000000000000" pitchFamily="2" charset="2"/>
              <a:buChar char="Ø"/>
            </a:pPr>
            <a:r>
              <a:rPr lang="en-US" dirty="0"/>
              <a:t>Create a Ruby Array and Ruby Hash</a:t>
            </a:r>
          </a:p>
          <a:p>
            <a:pPr marL="918610" lvl="1" indent="-609585">
              <a:buFont typeface="Wingdings" panose="05000000000000000000" pitchFamily="2" charset="2"/>
              <a:buChar char="Ø"/>
            </a:pPr>
            <a:r>
              <a:rPr lang="en-US" dirty="0"/>
              <a:t>Create load balancer cookbook that dynamically finds nodes with an assigned role</a:t>
            </a:r>
          </a:p>
          <a:p>
            <a:pPr marL="309025" lvl="1"/>
            <a:endParaRPr lang="en-US" dirty="0"/>
          </a:p>
          <a:p>
            <a:pPr lvl="1"/>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76732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Environment</a:t>
            </a:r>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Currently we have two webservers that we must browse to individually</a:t>
            </a:r>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308</a:t>
            </a:fld>
            <a:endParaRPr lang="en-US" dirty="0"/>
          </a:p>
        </p:txBody>
      </p:sp>
      <p:cxnSp>
        <p:nvCxnSpPr>
          <p:cNvPr id="16" name="Straight Arrow Connector 15"/>
          <p:cNvCxnSpPr/>
          <p:nvPr/>
        </p:nvCxnSpPr>
        <p:spPr>
          <a:xfrm flipV="1">
            <a:off x="8444097" y="4173261"/>
            <a:ext cx="5526009" cy="77335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8444097" y="5503669"/>
            <a:ext cx="5526009" cy="30642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a:off x="13840535" y="4641206"/>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Web Server</a:t>
            </a:r>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a:off x="13950368" y="7216301"/>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Web Server</a:t>
            </a:r>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7429" y="3107999"/>
            <a:ext cx="1636811" cy="174518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5509329"/>
            <a:ext cx="1636811" cy="1745180"/>
          </a:xfrm>
          <a:prstGeom prst="rect">
            <a:avLst/>
          </a:prstGeom>
        </p:spPr>
      </p:pic>
      <p:sp>
        <p:nvSpPr>
          <p:cNvPr id="26" name="Text Placeholder 2"/>
          <p:cNvSpPr txBox="1">
            <a:spLocks/>
          </p:cNvSpPr>
          <p:nvPr/>
        </p:nvSpPr>
        <p:spPr bwMode="white">
          <a:xfrm>
            <a:off x="6260664" y="6089540"/>
            <a:ext cx="1788866"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Workstation</a:t>
            </a:r>
            <a:endParaRPr lang="en-US" sz="4267"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5568" y="4556333"/>
            <a:ext cx="1636811" cy="1745180"/>
          </a:xfrm>
          <a:prstGeom prst="rect">
            <a:avLst/>
          </a:prstGeom>
        </p:spPr>
      </p:pic>
    </p:spTree>
    <p:extLst>
      <p:ext uri="{BB962C8B-B14F-4D97-AF65-F5344CB8AC3E}">
        <p14:creationId xmlns:p14="http://schemas.microsoft.com/office/powerpoint/2010/main" val="238159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a Load Balancer</a:t>
            </a:r>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Adding a load balancer will allow us to better grow our infrastructure.</a:t>
            </a:r>
          </a:p>
          <a:p>
            <a:pPr lvl="1"/>
            <a:endParaRPr lang="en-US" dirty="0"/>
          </a:p>
          <a:p>
            <a:pPr lvl="2"/>
            <a:r>
              <a:rPr lang="en-US" dirty="0"/>
              <a:t>Receives requests and relays them to other systems.</a:t>
            </a:r>
          </a:p>
          <a:p>
            <a:pPr lvl="1"/>
            <a:endParaRPr lang="en-US" dirty="0"/>
          </a:p>
          <a:p>
            <a:pPr lvl="1"/>
            <a:endParaRPr lang="en-US" dirty="0"/>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309</a:t>
            </a:fld>
            <a:endParaRPr lang="en-US" dirty="0"/>
          </a:p>
        </p:txBody>
      </p:sp>
      <p:sp>
        <p:nvSpPr>
          <p:cNvPr id="61" name="Text Placeholder 2"/>
          <p:cNvSpPr txBox="1">
            <a:spLocks/>
          </p:cNvSpPr>
          <p:nvPr/>
        </p:nvSpPr>
        <p:spPr bwMode="white">
          <a:xfrm>
            <a:off x="10418917" y="5931907"/>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a:t>Load Balancer</a:t>
            </a:r>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2231686" y="4173260"/>
            <a:ext cx="1738420" cy="81792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4638450"/>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2209406" y="5414540"/>
            <a:ext cx="1760700" cy="39555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4641206"/>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Web Server</a:t>
            </a:r>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7216301"/>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Web Server</a:t>
            </a:r>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3107999"/>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5509329"/>
            <a:ext cx="1636811" cy="1745180"/>
          </a:xfrm>
          <a:prstGeom prst="rect">
            <a:avLst/>
          </a:prstGeom>
        </p:spPr>
      </p:pic>
      <p:sp>
        <p:nvSpPr>
          <p:cNvPr id="8" name="Explosion 1 7"/>
          <p:cNvSpPr/>
          <p:nvPr/>
        </p:nvSpPr>
        <p:spPr bwMode="auto">
          <a:xfrm>
            <a:off x="9655378" y="3481976"/>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5" name="Text Placeholder 2"/>
          <p:cNvSpPr txBox="1">
            <a:spLocks/>
          </p:cNvSpPr>
          <p:nvPr/>
        </p:nvSpPr>
        <p:spPr bwMode="white">
          <a:xfrm>
            <a:off x="6260664" y="6089540"/>
            <a:ext cx="1788866"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Workstation</a:t>
            </a:r>
            <a:endParaRPr lang="en-US" sz="4267"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5568" y="4556333"/>
            <a:ext cx="1636811" cy="1745180"/>
          </a:xfrm>
          <a:prstGeom prst="rect">
            <a:avLst/>
          </a:prstGeom>
        </p:spPr>
      </p:pic>
      <p:cxnSp>
        <p:nvCxnSpPr>
          <p:cNvPr id="18" name="Straight Arrow Connector 17"/>
          <p:cNvCxnSpPr>
            <a:endCxn id="63" idx="1"/>
          </p:cNvCxnSpPr>
          <p:nvPr/>
        </p:nvCxnSpPr>
        <p:spPr>
          <a:xfrm flipV="1">
            <a:off x="7998498" y="5264376"/>
            <a:ext cx="2910134" cy="1647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930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Full Recipe</a:t>
            </a:r>
            <a:endParaRPr lang="en-US" dirty="0"/>
          </a:p>
        </p:txBody>
      </p:sp>
      <p:sp>
        <p:nvSpPr>
          <p:cNvPr id="5" name="Content Placeholder 4"/>
          <p:cNvSpPr>
            <a:spLocks noGrp="1"/>
          </p:cNvSpPr>
          <p:nvPr>
            <p:ph sz="quarter" idx="10"/>
          </p:nvPr>
        </p:nvSpPr>
        <p:spPr>
          <a:xfrm>
            <a:off x="609915" y="1180949"/>
            <a:ext cx="14934855" cy="6885155"/>
          </a:xfrm>
        </p:spPr>
        <p:txBody>
          <a:bodyPr>
            <a:normAutofit fontScale="92500" lnSpcReduction="10000"/>
          </a:bodyPr>
          <a:lstStyle/>
          <a:p>
            <a:r>
              <a:rPr lang="en-US" sz="3200" b="1" dirty="0"/>
              <a:t>powershell_script 'Install IIS' do</a:t>
            </a:r>
          </a:p>
          <a:p>
            <a:r>
              <a:rPr lang="en-US" sz="3200" b="1" dirty="0"/>
              <a:t>  code </a:t>
            </a:r>
            <a:r>
              <a:rPr lang="en-US" sz="3200" dirty="0"/>
              <a:t>'Add-WindowsFeature </a:t>
            </a:r>
            <a:r>
              <a:rPr lang="en-US" sz="3200" b="1" dirty="0"/>
              <a:t>Web-Server'</a:t>
            </a:r>
          </a:p>
          <a:p>
            <a:r>
              <a:rPr lang="en-US" sz="3200" b="1" dirty="0"/>
              <a:t>  action :run</a:t>
            </a:r>
          </a:p>
          <a:p>
            <a:r>
              <a:rPr lang="en-US" sz="3200" b="1" dirty="0" smtClean="0"/>
              <a:t>end</a:t>
            </a:r>
          </a:p>
          <a:p>
            <a:endParaRPr lang="en-US" sz="1200" b="1" dirty="0" smtClean="0"/>
          </a:p>
          <a:p>
            <a:r>
              <a:rPr lang="en-US" sz="3200" dirty="0"/>
              <a:t>file 'C:\</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r>
              <a:rPr lang="en-US" sz="3200" dirty="0"/>
              <a:t>  content 'Hello, world!'</a:t>
            </a:r>
          </a:p>
          <a:p>
            <a:r>
              <a:rPr lang="en-US" sz="3200" dirty="0"/>
              <a:t>  rights :read, '</a:t>
            </a:r>
            <a:r>
              <a:rPr lang="en-US" sz="3200" dirty="0" smtClean="0"/>
              <a:t>Everyone’</a:t>
            </a:r>
          </a:p>
          <a:p>
            <a:r>
              <a:rPr lang="en-US" sz="3200" dirty="0"/>
              <a:t> </a:t>
            </a:r>
            <a:r>
              <a:rPr lang="en-US" sz="3200" dirty="0" smtClean="0"/>
              <a:t> action :create</a:t>
            </a:r>
            <a:endParaRPr lang="en-US" sz="3200" dirty="0"/>
          </a:p>
          <a:p>
            <a:r>
              <a:rPr lang="en-US" sz="3200" dirty="0" smtClean="0"/>
              <a:t>end</a:t>
            </a:r>
          </a:p>
          <a:p>
            <a:endParaRPr lang="en-US" sz="1200" dirty="0"/>
          </a:p>
          <a:p>
            <a:r>
              <a:rPr lang="en-US" sz="3200" dirty="0"/>
              <a:t>service 'w3svc' do</a:t>
            </a:r>
          </a:p>
          <a:p>
            <a:r>
              <a:rPr lang="en-US" sz="3200" dirty="0"/>
              <a:t>  action [ :enable, :start ]</a:t>
            </a:r>
          </a:p>
          <a:p>
            <a:r>
              <a:rPr lang="en-US" sz="3200" dirty="0"/>
              <a:t>end</a:t>
            </a:r>
          </a:p>
          <a:p>
            <a:endParaRPr lang="en-US" sz="3600" dirty="0"/>
          </a:p>
          <a:p>
            <a:endParaRPr lang="en-US" dirty="0"/>
          </a:p>
        </p:txBody>
      </p:sp>
      <p:sp>
        <p:nvSpPr>
          <p:cNvPr id="22" name="Footer Placeholder 21"/>
          <p:cNvSpPr>
            <a:spLocks noGrp="1"/>
          </p:cNvSpPr>
          <p:nvPr>
            <p:ph type="ftr" sz="quarter" idx="14"/>
          </p:nvPr>
        </p:nvSpPr>
        <p:spPr>
          <a:xfrm>
            <a:off x="320843" y="8580438"/>
            <a:ext cx="5683250" cy="508000"/>
          </a:xfr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a:xfrm>
            <a:off x="6264442" y="8580438"/>
            <a:ext cx="3657600" cy="485775"/>
          </a:xfrm>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56933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Balancer</a:t>
            </a:r>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Work that needs to be accomplished to setup a load balancer within our infrastructure:</a:t>
            </a:r>
          </a:p>
          <a:p>
            <a:pPr lvl="1"/>
            <a:endParaRPr lang="en-US" dirty="0"/>
          </a:p>
          <a:p>
            <a:pPr lvl="2"/>
            <a:r>
              <a:rPr lang="en-US" dirty="0"/>
              <a:t>Write a load balancer cookbook.</a:t>
            </a:r>
          </a:p>
          <a:p>
            <a:pPr lvl="2"/>
            <a:r>
              <a:rPr lang="en-US" dirty="0"/>
              <a:t>Establish a new node within our organization to which we apply that cookbook.</a:t>
            </a:r>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310</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t>Load Balancer Cookbook</a:t>
            </a:r>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a:t>Node to become 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3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p:txBody>
          <a:bodyPr>
            <a:normAutofit fontScale="85000" lnSpcReduction="10000"/>
          </a:bodyPr>
          <a:lstStyle/>
          <a:p>
            <a:pPr marL="380990" indent="-380990">
              <a:buFont typeface="Wingdings" charset="2"/>
              <a:buChar char="q"/>
            </a:pPr>
            <a:r>
              <a:rPr lang="en-US" dirty="0"/>
              <a:t>Find or Create a Cookbook to Manage a load balancer</a:t>
            </a:r>
          </a:p>
          <a:p>
            <a:pPr marL="380990" indent="-380990">
              <a:buFont typeface="Wingdings" charset="2"/>
              <a:buChar char="q"/>
            </a:pPr>
            <a:r>
              <a:rPr lang="en-US" dirty="0"/>
              <a:t>Configure the load balancer to send traffic to the web servers</a:t>
            </a:r>
          </a:p>
          <a:p>
            <a:pPr marL="380990" indent="-380990">
              <a:buFont typeface="Wingdings" charset="2"/>
              <a:buChar char="q"/>
            </a:pPr>
            <a:r>
              <a:rPr lang="en-US" dirty="0"/>
              <a:t>Upload cookbook to Chef Server</a:t>
            </a:r>
          </a:p>
          <a:p>
            <a:pPr marL="380990" indent="-380990">
              <a:buFont typeface="Wingdings" charset="2"/>
              <a:buChar char="q"/>
            </a:pPr>
            <a:r>
              <a:rPr lang="en-US" dirty="0"/>
              <a:t>Create '</a:t>
            </a:r>
            <a:r>
              <a:rPr lang="en-US" dirty="0" err="1"/>
              <a:t>load_balancer</a:t>
            </a:r>
            <a:r>
              <a:rPr lang="en-US" dirty="0"/>
              <a:t>' role that includes the 'base' role</a:t>
            </a:r>
          </a:p>
          <a:p>
            <a:pPr marL="380990" indent="-380990">
              <a:buFont typeface="Wingdings" charset="2"/>
              <a:buChar char="q"/>
            </a:pPr>
            <a:r>
              <a:rPr lang="en-US" dirty="0"/>
              <a:t>Bootstrap a new node </a:t>
            </a:r>
            <a:r>
              <a:rPr lang="en-US" dirty="0" smtClean="0"/>
              <a:t>(lb1) </a:t>
            </a:r>
            <a:r>
              <a:rPr lang="en-US" dirty="0"/>
              <a:t>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311</a:t>
            </a:fld>
            <a:endParaRPr lang="en-US" dirty="0"/>
          </a:p>
        </p:txBody>
      </p:sp>
    </p:spTree>
    <p:extLst>
      <p:ext uri="{BB962C8B-B14F-4D97-AF65-F5344CB8AC3E}">
        <p14:creationId xmlns:p14="http://schemas.microsoft.com/office/powerpoint/2010/main" val="395240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312</a:t>
            </a:fld>
            <a:endParaRPr lang="en-US" dirty="0"/>
          </a:p>
        </p:txBody>
      </p:sp>
      <p:sp>
        <p:nvSpPr>
          <p:cNvPr id="10" name="Title 1"/>
          <p:cNvSpPr>
            <a:spLocks noGrp="1"/>
          </p:cNvSpPr>
          <p:nvPr>
            <p:ph type="title"/>
          </p:nvPr>
        </p:nvSpPr>
        <p:spPr>
          <a:xfrm>
            <a:off x="401780" y="304800"/>
            <a:ext cx="14935200" cy="829056"/>
          </a:xfrm>
        </p:spPr>
        <p:txBody>
          <a:bodyPr/>
          <a:lstStyle/>
          <a:p>
            <a:r>
              <a:rPr lang="en-US" dirty="0"/>
              <a:t>Supermarket Cookbooks</a:t>
            </a:r>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We will use the </a:t>
            </a:r>
            <a:r>
              <a:rPr lang="en-US" sz="2800" dirty="0" err="1"/>
              <a:t>iis-lb</a:t>
            </a:r>
            <a:r>
              <a:rPr lang="en-US" sz="2800" dirty="0"/>
              <a:t> community cookbook</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123" y="1623003"/>
            <a:ext cx="10672887" cy="5747794"/>
          </a:xfrm>
          <a:prstGeom prst="rect">
            <a:avLst/>
          </a:prstGeom>
          <a:ln>
            <a:solidFill>
              <a:schemeClr val="accent1"/>
            </a:solidFill>
          </a:ln>
        </p:spPr>
      </p:pic>
    </p:spTree>
    <p:extLst>
      <p:ext uri="{BB962C8B-B14F-4D97-AF65-F5344CB8AC3E}">
        <p14:creationId xmlns:p14="http://schemas.microsoft.com/office/powerpoint/2010/main" val="167132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313</a:t>
            </a:fld>
            <a:endParaRPr lang="en-US" dirty="0"/>
          </a:p>
        </p:txBody>
      </p:sp>
      <p:sp>
        <p:nvSpPr>
          <p:cNvPr id="8" name="Text Placeholder 4"/>
          <p:cNvSpPr>
            <a:spLocks noGrp="1"/>
          </p:cNvSpPr>
          <p:nvPr>
            <p:ph type="body" sz="quarter" idx="12"/>
          </p:nvPr>
        </p:nvSpPr>
        <p:spPr>
          <a:xfrm>
            <a:off x="90259" y="1856198"/>
            <a:ext cx="6851182" cy="587282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4000" dirty="0"/>
              <a:t>We don</a:t>
            </a:r>
            <a:r>
              <a:rPr lang="mr-IN" sz="4000" dirty="0"/>
              <a:t>’</a:t>
            </a:r>
            <a:r>
              <a:rPr lang="en-US" sz="4000" dirty="0"/>
              <a:t>t want to change the community </a:t>
            </a:r>
            <a:r>
              <a:rPr lang="en-US" sz="4000" dirty="0" err="1"/>
              <a:t>iis-lb</a:t>
            </a:r>
            <a:r>
              <a:rPr lang="en-US" sz="4000" dirty="0"/>
              <a:t> cookbook, so we’ll wrap it in a </a:t>
            </a:r>
            <a:r>
              <a:rPr lang="en-US" sz="4000" dirty="0" err="1"/>
              <a:t>myiis_lb</a:t>
            </a:r>
            <a:r>
              <a:rPr lang="en-US" sz="4000" dirty="0"/>
              <a:t> cookbook</a:t>
            </a:r>
          </a:p>
          <a:p>
            <a:pPr lvl="1"/>
            <a:endParaRPr lang="en-US" sz="4000" dirty="0"/>
          </a:p>
          <a:p>
            <a:pPr lvl="1"/>
            <a:endParaRPr lang="en-US" sz="4000" dirty="0"/>
          </a:p>
          <a:p>
            <a:pPr lvl="1"/>
            <a:endParaRPr lang="en-US" sz="4000" dirty="0"/>
          </a:p>
          <a:p>
            <a:pPr lvl="1"/>
            <a:endParaRPr lang="en-US" sz="40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r>
                <a:rPr lang="en-US" sz="2800" dirty="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a:ln w="0"/>
                  <a:solidFill>
                    <a:schemeClr val="tx1"/>
                  </a:solidFill>
                  <a:effectLst>
                    <a:outerShdw blurRad="38100" dist="19050" dir="2700000" algn="tl" rotWithShape="0">
                      <a:schemeClr val="dk1">
                        <a:alpha val="40000"/>
                      </a:schemeClr>
                    </a:outerShdw>
                  </a:effectLst>
                </a:rPr>
                <a:t>iis-lb</a:t>
              </a:r>
              <a:endParaRPr lang="en-US" sz="4000" dirty="0">
                <a:ln w="0"/>
                <a:solidFill>
                  <a:schemeClr val="tx1"/>
                </a:solidFill>
                <a:effectLst>
                  <a:outerShdw blurRad="38100" dist="19050" dir="2700000" algn="tl" rotWithShape="0">
                    <a:schemeClr val="dk1">
                      <a:alpha val="40000"/>
                    </a:schemeClr>
                  </a:outerShdw>
                </a:effectLst>
              </a:endParaRPr>
            </a:p>
            <a:p>
              <a:pPr algn="ctr" defTabSz="914099"/>
              <a:r>
                <a:rPr lang="en-US" sz="4000" dirty="0">
                  <a:ln w="0"/>
                  <a:solidFill>
                    <a:schemeClr val="tx1"/>
                  </a:solidFill>
                  <a:effectLst>
                    <a:outerShdw blurRad="38100" dist="19050" dir="2700000" algn="tl" rotWithShape="0">
                      <a:schemeClr val="dk1">
                        <a:alpha val="40000"/>
                      </a:schemeClr>
                    </a:outerShdw>
                  </a:effectLst>
                </a:rPr>
                <a:t>cookbook</a:t>
              </a:r>
            </a:p>
            <a:p>
              <a:pPr algn="ctr" defTabSz="914099"/>
              <a:r>
                <a:rPr lang="en-US" sz="2800" dirty="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182164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Generating cookbook </a:t>
            </a:r>
            <a:r>
              <a:rPr lang="en-US" sz="2200" dirty="0" err="1">
                <a:latin typeface="Courier New" panose="02070309020205020404" pitchFamily="49" charset="0"/>
                <a:cs typeface="Courier New" panose="02070309020205020404" pitchFamily="49" charset="0"/>
              </a:rPr>
              <a:t>myiis_lb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Ensuring correct cookbook file content</a:t>
            </a:r>
          </a:p>
          <a:p>
            <a:r>
              <a:rPr lang="en-US" sz="2200" dirty="0">
                <a:latin typeface="Courier New" panose="02070309020205020404" pitchFamily="49" charset="0"/>
                <a:cs typeface="Courier New" panose="02070309020205020404" pitchFamily="49" charset="0"/>
              </a:rPr>
              <a:t>- Committing cookbook files to git</a:t>
            </a:r>
          </a:p>
          <a:p>
            <a:r>
              <a:rPr lang="en-US" sz="2200" dirty="0">
                <a:latin typeface="Courier New" panose="02070309020205020404" pitchFamily="49" charset="0"/>
                <a:cs typeface="Courier New" panose="02070309020205020404" pitchFamily="49" charset="0"/>
              </a:rPr>
              <a:t>- Ensuring delivery configuration</a:t>
            </a:r>
          </a:p>
          <a:p>
            <a:r>
              <a:rPr lang="en-US" sz="2200" dirty="0">
                <a:latin typeface="Courier New" panose="02070309020205020404" pitchFamily="49" charset="0"/>
                <a:cs typeface="Courier New" panose="02070309020205020404" pitchFamily="49" charset="0"/>
              </a:rPr>
              <a:t>- Ensuring correct delivery build cookbook content</a:t>
            </a:r>
          </a:p>
          <a:p>
            <a:r>
              <a:rPr lang="en-US" sz="2200" dirty="0">
                <a:latin typeface="Courier New" panose="02070309020205020404" pitchFamily="49" charset="0"/>
                <a:cs typeface="Courier New" panose="02070309020205020404" pitchFamily="49" charset="0"/>
              </a:rPr>
              <a:t>- Adding delivery configuration to feature branch</a:t>
            </a:r>
          </a:p>
          <a:p>
            <a:r>
              <a:rPr lang="en-US" sz="2200" dirty="0">
                <a:latin typeface="Courier New" panose="02070309020205020404" pitchFamily="49" charset="0"/>
                <a:cs typeface="Courier New" panose="02070309020205020404" pitchFamily="49" charset="0"/>
              </a:rPr>
              <a:t>- Adding build cookbook to feature branch</a:t>
            </a:r>
          </a:p>
          <a:p>
            <a:r>
              <a:rPr lang="en-US" sz="2200" dirty="0">
                <a:latin typeface="Courier New" panose="02070309020205020404" pitchFamily="49" charset="0"/>
                <a:cs typeface="Courier New" panose="02070309020205020404" pitchFamily="49" charset="0"/>
              </a:rPr>
              <a:t>- Merging delivery content feature branch to master</a:t>
            </a:r>
          </a:p>
          <a:p>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Your cookbook is ready. Type `cd cookbooks\</a:t>
            </a:r>
            <a:r>
              <a:rPr lang="en-US" sz="2200" dirty="0" err="1">
                <a:latin typeface="Courier New" panose="02070309020205020404" pitchFamily="49" charset="0"/>
                <a:cs typeface="Courier New" panose="02070309020205020404" pitchFamily="49" charset="0"/>
              </a:rPr>
              <a:t>myiis_lb</a:t>
            </a:r>
            <a:r>
              <a:rPr lang="en-US" sz="2200" dirty="0">
                <a:latin typeface="Courier New" panose="02070309020205020404" pitchFamily="49" charset="0"/>
                <a:cs typeface="Courier New" panose="02070309020205020404" pitchFamily="49" charset="0"/>
              </a:rPr>
              <a:t>` to enter it.</a:t>
            </a:r>
          </a:p>
          <a:p>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There are several commands you can run to get started locally developing and testing your cookbook.</a:t>
            </a:r>
          </a:p>
        </p:txBody>
      </p:sp>
      <p:sp>
        <p:nvSpPr>
          <p:cNvPr id="3" name="Title 2"/>
          <p:cNvSpPr>
            <a:spLocks noGrp="1"/>
          </p:cNvSpPr>
          <p:nvPr>
            <p:ph type="title"/>
          </p:nvPr>
        </p:nvSpPr>
        <p:spPr/>
        <p:txBody>
          <a:bodyPr>
            <a:normAutofit/>
          </a:bodyPr>
          <a:lstStyle/>
          <a:p>
            <a:r>
              <a:rPr lang="fi-FI" dirty="0"/>
              <a:t>GL: </a:t>
            </a:r>
            <a:r>
              <a:rPr lang="en-US" dirty="0"/>
              <a:t>Generate the Wrapper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a:latin typeface="Courier New" panose="02070309020205020404" pitchFamily="49" charset="0"/>
                <a:cs typeface="Courier New" panose="02070309020205020404" pitchFamily="49" charset="0"/>
              </a:rPr>
              <a:t>&gt; cd ~\chef-repo</a:t>
            </a:r>
          </a:p>
          <a:p>
            <a:r>
              <a:rPr lang="en-US" dirty="0">
                <a:latin typeface="Courier New" panose="02070309020205020404" pitchFamily="49" charset="0"/>
                <a:cs typeface="Courier New" panose="02070309020205020404" pitchFamily="49" charset="0"/>
              </a:rPr>
              <a:t>&gt; chef generate cookbook cookbooks\</a:t>
            </a:r>
            <a:r>
              <a:rPr lang="en-US" dirty="0" err="1">
                <a:latin typeface="Courier New" panose="02070309020205020404" pitchFamily="49" charset="0"/>
                <a:cs typeface="Courier New" panose="02070309020205020404" pitchFamily="49" charset="0"/>
              </a:rPr>
              <a:t>myiis_lb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314</a:t>
            </a:fld>
            <a:endParaRPr lang="en-US" dirty="0"/>
          </a:p>
        </p:txBody>
      </p:sp>
    </p:spTree>
    <p:extLst>
      <p:ext uri="{BB962C8B-B14F-4D97-AF65-F5344CB8AC3E}">
        <p14:creationId xmlns:p14="http://schemas.microsoft.com/office/powerpoint/2010/main" val="114551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i-FI" dirty="0"/>
              <a:t>GL: </a:t>
            </a:r>
            <a:r>
              <a:rPr lang="en-US" dirty="0"/>
              <a:t>Create a dependency and set version</a:t>
            </a:r>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long_description 'Installs/Configures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version          '0.1.0'</a:t>
            </a:r>
          </a:p>
          <a:p>
            <a:endParaRPr lang="fr-FR" dirty="0">
              <a:latin typeface="Courier New" panose="02070309020205020404" pitchFamily="49" charset="0"/>
              <a:cs typeface="Courier New" panose="02070309020205020404" pitchFamily="49" charset="0"/>
            </a:endParaRPr>
          </a:p>
          <a:p>
            <a:r>
              <a:rPr lang="fr-FR" dirty="0" err="1">
                <a:latin typeface="Courier New" panose="02070309020205020404" pitchFamily="49" charset="0"/>
                <a:cs typeface="Courier New" panose="02070309020205020404" pitchFamily="49" charset="0"/>
              </a:rPr>
              <a:t>depends</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iis</a:t>
            </a:r>
            <a:r>
              <a:rPr lang="fr-FR" dirty="0">
                <a:latin typeface="Courier New" panose="02070309020205020404" pitchFamily="49" charset="0"/>
                <a:cs typeface="Courier New" panose="02070309020205020404" pitchFamily="49" charset="0"/>
              </a:rPr>
              <a:t>-lb'</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315</a:t>
            </a:fld>
            <a:endParaRPr lang="en-US" dirty="0"/>
          </a:p>
        </p:txBody>
      </p:sp>
      <p:sp>
        <p:nvSpPr>
          <p:cNvPr id="7" name="Text Placeholder 7"/>
          <p:cNvSpPr>
            <a:spLocks noGrp="1"/>
          </p:cNvSpPr>
          <p:nvPr>
            <p:ph type="body" sz="quarter" idx="13"/>
          </p:nvPr>
        </p:nvSpPr>
        <p:spPr>
          <a:xfrm>
            <a:off x="1135063" y="7001690"/>
            <a:ext cx="14404975" cy="771673"/>
          </a:xfrm>
        </p:spPr>
        <p:txBody>
          <a:bodyPr/>
          <a:lstStyle/>
          <a:p>
            <a:r>
              <a:rPr lang="en-US" dirty="0"/>
              <a:t>+</a:t>
            </a:r>
          </a:p>
        </p:txBody>
      </p:sp>
    </p:spTree>
    <p:extLst>
      <p:ext uri="{BB962C8B-B14F-4D97-AF65-F5344CB8AC3E}">
        <p14:creationId xmlns:p14="http://schemas.microsoft.com/office/powerpoint/2010/main" val="301193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i-FI" dirty="0"/>
              <a:t>Demo: </a:t>
            </a:r>
            <a:r>
              <a:rPr lang="en-US" dirty="0"/>
              <a:t>Edit the </a:t>
            </a:r>
            <a:r>
              <a:rPr lang="en-US" dirty="0" err="1"/>
              <a:t>myiis_lb</a:t>
            </a:r>
            <a:r>
              <a:rPr lang="en-US" dirty="0"/>
              <a:t> Default Recipe</a:t>
            </a:r>
          </a:p>
        </p:txBody>
      </p:sp>
      <p:sp>
        <p:nvSpPr>
          <p:cNvPr id="3" name="Content Placeholder 2"/>
          <p:cNvSpPr>
            <a:spLocks noGrp="1"/>
          </p:cNvSpPr>
          <p:nvPr>
            <p:ph sz="quarter" idx="10"/>
          </p:nvPr>
        </p:nvSpPr>
        <p:spPr/>
        <p:txBody>
          <a:bodyPr>
            <a:noAutofit/>
          </a:bodyPr>
          <a:lstStyle/>
          <a:p>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Cookbook Name:: </a:t>
            </a:r>
            <a:r>
              <a:rPr lang="en-US" sz="1900" dirty="0" err="1">
                <a:latin typeface="Courier New" panose="02070309020205020404" pitchFamily="49" charset="0"/>
                <a:cs typeface="Courier New" panose="02070309020205020404" pitchFamily="49" charset="0"/>
              </a:rPr>
              <a:t>myiis-lb</a:t>
            </a:r>
            <a:endParaRPr lang="en-US" sz="1900" dirty="0">
              <a:latin typeface="Courier New" panose="02070309020205020404" pitchFamily="49" charset="0"/>
              <a:cs typeface="Courier New" panose="02070309020205020404" pitchFamily="49" charset="0"/>
            </a:endParaRPr>
          </a:p>
          <a:p>
            <a:r>
              <a:rPr lang="en-US" sz="1900" dirty="0">
                <a:latin typeface="Courier New" panose="02070309020205020404" pitchFamily="49" charset="0"/>
                <a:cs typeface="Courier New" panose="02070309020205020404" pitchFamily="49" charset="0"/>
              </a:rPr>
              <a:t># Recipe:: default</a:t>
            </a:r>
          </a:p>
          <a:p>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Copyright (c) 2018 The Authors, All Rights Reserved.</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5"/>
          </p:nvPr>
        </p:nvSpPr>
        <p:spPr/>
        <p:txBody>
          <a:bodyPr/>
          <a:lstStyle/>
          <a:p>
            <a:fld id="{D3C6E21F-9381-4880-84FB-1E73165A9E9D}" type="slidenum">
              <a:rPr lang="en-US" smtClean="0"/>
              <a:pPr/>
              <a:t>316</a:t>
            </a:fld>
            <a:endParaRPr lang="en-US" dirty="0"/>
          </a:p>
        </p:txBody>
      </p:sp>
      <p:sp>
        <p:nvSpPr>
          <p:cNvPr id="7" name="Text Placeholder 6"/>
          <p:cNvSpPr>
            <a:spLocks noGrp="1"/>
          </p:cNvSpPr>
          <p:nvPr>
            <p:ph type="body" sz="quarter" idx="13"/>
          </p:nvPr>
        </p:nvSpPr>
        <p:spPr>
          <a:xfrm>
            <a:off x="1135042" y="4386277"/>
            <a:ext cx="14404273" cy="626533"/>
          </a:xfrm>
        </p:spPr>
        <p:txBody>
          <a:bodyPr/>
          <a:lstStyle/>
          <a:p>
            <a:endParaRPr lang="en-US" dirty="0"/>
          </a:p>
        </p:txBody>
      </p:sp>
    </p:spTree>
    <p:extLst>
      <p:ext uri="{BB962C8B-B14F-4D97-AF65-F5344CB8AC3E}">
        <p14:creationId xmlns:p14="http://schemas.microsoft.com/office/powerpoint/2010/main" val="105350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a:xfrm>
            <a:off x="3013752" y="5989430"/>
            <a:ext cx="11318532" cy="1854956"/>
          </a:xfrm>
        </p:spPr>
        <p:txBody>
          <a:bodyPr>
            <a:normAutofit fontScale="85000" lnSpcReduction="10000"/>
          </a:bodyPr>
          <a:lstStyle/>
          <a:p>
            <a:pPr marL="380990" indent="-380990">
              <a:buFont typeface="Wingdings" charset="2"/>
              <a:buChar char="ü"/>
            </a:pPr>
            <a:r>
              <a:rPr lang="en-US" dirty="0"/>
              <a:t>Find or create a cookbook to manage a load balancer</a:t>
            </a:r>
          </a:p>
          <a:p>
            <a:pPr marL="380990" indent="-380990">
              <a:buFont typeface="Wingdings" charset="2"/>
              <a:buChar char="q"/>
            </a:pPr>
            <a:r>
              <a:rPr lang="en-US" dirty="0"/>
              <a:t>Configure the load balancer to send traffic to the web servers</a:t>
            </a:r>
          </a:p>
          <a:p>
            <a:pPr marL="380990" indent="-380990">
              <a:buFont typeface="Wingdings" charset="2"/>
              <a:buChar char="q"/>
            </a:pPr>
            <a:r>
              <a:rPr lang="en-US" dirty="0"/>
              <a:t>Upload cookbook to Chef Server</a:t>
            </a:r>
          </a:p>
          <a:p>
            <a:pPr marL="380990" indent="-380990">
              <a:buFont typeface="Wingdings" charset="2"/>
              <a:buChar char="q"/>
            </a:pPr>
            <a:r>
              <a:rPr lang="en-US" dirty="0"/>
              <a:t>Create '</a:t>
            </a:r>
            <a:r>
              <a:rPr lang="en-US" dirty="0" err="1"/>
              <a:t>load_balancer</a:t>
            </a:r>
            <a:r>
              <a:rPr lang="en-US" dirty="0"/>
              <a:t>' role that includes the 'base' role</a:t>
            </a:r>
          </a:p>
          <a:p>
            <a:pPr marL="380990" indent="-380990">
              <a:buFont typeface="Wingdings" charset="2"/>
              <a:buChar char="q"/>
            </a:pPr>
            <a:r>
              <a:rPr lang="en-US" dirty="0"/>
              <a:t>Bootstrap a new node (node3) 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317</a:t>
            </a:fld>
            <a:endParaRPr lang="en-US" dirty="0"/>
          </a:p>
        </p:txBody>
      </p:sp>
    </p:spTree>
    <p:extLst>
      <p:ext uri="{BB962C8B-B14F-4D97-AF65-F5344CB8AC3E}">
        <p14:creationId xmlns:p14="http://schemas.microsoft.com/office/powerpoint/2010/main" val="223772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23" t="-370" r="623" b="45973"/>
          <a:stretch/>
        </p:blipFill>
        <p:spPr>
          <a:xfrm>
            <a:off x="5473786" y="1204239"/>
            <a:ext cx="10569593" cy="6456246"/>
          </a:xfrm>
          <a:prstGeom prst="rect">
            <a:avLst/>
          </a:prstGeom>
          <a:ln>
            <a:solidFill>
              <a:schemeClr val="tx2"/>
            </a:solidFill>
          </a:ln>
        </p:spPr>
      </p:pic>
      <p:sp>
        <p:nvSpPr>
          <p:cNvPr id="2" name="Title 1"/>
          <p:cNvSpPr>
            <a:spLocks noGrp="1"/>
          </p:cNvSpPr>
          <p:nvPr>
            <p:ph type="title"/>
          </p:nvPr>
        </p:nvSpPr>
        <p:spPr/>
        <p:txBody>
          <a:bodyPr/>
          <a:lstStyle/>
          <a:p>
            <a:r>
              <a:rPr lang="en-US" dirty="0" err="1"/>
              <a:t>iis-lb</a:t>
            </a:r>
            <a:r>
              <a:rPr lang="en-US" dirty="0"/>
              <a:t> Supermarket Cookbook</a:t>
            </a:r>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318</a:t>
            </a:fld>
            <a:endParaRPr lang="en-US" dirty="0"/>
          </a:p>
        </p:txBody>
      </p:sp>
      <p:sp>
        <p:nvSpPr>
          <p:cNvPr id="8" name="Text Placeholder 4"/>
          <p:cNvSpPr>
            <a:spLocks noGrp="1"/>
          </p:cNvSpPr>
          <p:nvPr>
            <p:ph type="body" sz="quarter" idx="12"/>
          </p:nvPr>
        </p:nvSpPr>
        <p:spPr>
          <a:xfrm>
            <a:off x="90258" y="1856198"/>
            <a:ext cx="5405961"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In the </a:t>
            </a:r>
            <a:r>
              <a:rPr lang="en-US" sz="2800" dirty="0" err="1"/>
              <a:t>iis-lb</a:t>
            </a:r>
            <a:r>
              <a:rPr lang="en-US" sz="2800" dirty="0"/>
              <a:t> cookbook, web servers in the load balancing pool are listed as attributes </a:t>
            </a:r>
            <a:br>
              <a:rPr lang="en-US" sz="2800" dirty="0"/>
            </a:br>
            <a:r>
              <a:rPr lang="en-US" sz="2800" dirty="0"/>
              <a:t>(</a:t>
            </a:r>
            <a:r>
              <a:rPr lang="en-US" sz="2800" dirty="0" err="1"/>
              <a:t>iis-lb</a:t>
            </a:r>
            <a:r>
              <a:rPr lang="en-US" sz="2800" dirty="0"/>
              <a:t>/attributes/</a:t>
            </a:r>
            <a:r>
              <a:rPr lang="en-US" sz="2800" dirty="0" err="1"/>
              <a:t>default.rb</a:t>
            </a:r>
            <a:r>
              <a:rPr lang="en-US" sz="2800" dirty="0"/>
              <a:t>)</a:t>
            </a:r>
          </a:p>
          <a:p>
            <a:pPr lvl="1"/>
            <a:r>
              <a:rPr lang="en-US" sz="2800" dirty="0"/>
              <a:t>The example in the cookbook's </a:t>
            </a:r>
            <a:r>
              <a:rPr lang="en-US" sz="2800" b="1" dirty="0" err="1"/>
              <a:t>README.md</a:t>
            </a:r>
            <a:r>
              <a:rPr lang="en-US" sz="2800" dirty="0"/>
              <a:t> illustrates how to overwrite these, but we need to add the IP Address or Hostname of our </a:t>
            </a:r>
            <a:r>
              <a:rPr lang="en-US" sz="2800" b="1" dirty="0"/>
              <a:t>node1</a:t>
            </a:r>
            <a:r>
              <a:rPr lang="en-US" sz="2800" dirty="0"/>
              <a:t> and </a:t>
            </a:r>
            <a:r>
              <a:rPr lang="en-US" sz="2800" b="1" dirty="0"/>
              <a:t>node2</a:t>
            </a:r>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https://docs.chef.io/supermarket.html#wrapper-cookbooks</a:t>
            </a:r>
            <a:endParaRPr lang="en-US" sz="3200" dirty="0"/>
          </a:p>
        </p:txBody>
      </p:sp>
      <p:sp>
        <p:nvSpPr>
          <p:cNvPr id="11" name="Rectangle 10"/>
          <p:cNvSpPr/>
          <p:nvPr/>
        </p:nvSpPr>
        <p:spPr bwMode="auto">
          <a:xfrm>
            <a:off x="6265347" y="4343396"/>
            <a:ext cx="9097549" cy="1184943"/>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301017" y="6082214"/>
            <a:ext cx="9097549" cy="1229288"/>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Rectangle 12"/>
          <p:cNvSpPr/>
          <p:nvPr/>
        </p:nvSpPr>
        <p:spPr bwMode="auto">
          <a:xfrm>
            <a:off x="7466976" y="3423797"/>
            <a:ext cx="5671398" cy="298394"/>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222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Demo: </a:t>
            </a:r>
            <a:r>
              <a:rPr lang="en-US" sz="4400" dirty="0" err="1"/>
              <a:t>myiis_lb</a:t>
            </a:r>
            <a:r>
              <a:rPr lang="en-US" sz="4400" dirty="0"/>
              <a:t> default Recipe Could Resemble This</a:t>
            </a:r>
          </a:p>
        </p:txBody>
      </p:sp>
      <p:sp>
        <p:nvSpPr>
          <p:cNvPr id="3" name="Content Placeholder 2"/>
          <p:cNvSpPr>
            <a:spLocks noGrp="1"/>
          </p:cNvSpPr>
          <p:nvPr>
            <p:ph sz="quarter" idx="10"/>
          </p:nvPr>
        </p:nvSpPr>
        <p:spPr/>
        <p:txBody>
          <a:bodyPr>
            <a:normAutofit fontScale="55000" lnSpcReduction="20000"/>
          </a:bodyPr>
          <a:lstStyle/>
          <a:p>
            <a:r>
              <a:rPr lang="en-US" sz="4000" dirty="0" err="1">
                <a:latin typeface="Courier"/>
                <a:cs typeface="Courier"/>
              </a:rPr>
              <a:t>node.default</a:t>
            </a:r>
            <a:r>
              <a:rPr lang="en-US" sz="4000" dirty="0">
                <a:latin typeface="Courier"/>
                <a:cs typeface="Courier"/>
              </a:rPr>
              <a:t>['</a:t>
            </a:r>
            <a:r>
              <a:rPr lang="en-US" sz="4000" dirty="0" err="1">
                <a:latin typeface="Courier"/>
                <a:cs typeface="Courier"/>
              </a:rPr>
              <a:t>iis-lb</a:t>
            </a:r>
            <a:r>
              <a:rPr lang="en-US" sz="4000" dirty="0">
                <a:latin typeface="Courier"/>
                <a:cs typeface="Courier"/>
              </a:rPr>
              <a:t>']['members'] = [</a:t>
            </a:r>
          </a:p>
          <a:p>
            <a:r>
              <a:rPr lang="en-US" sz="4000" dirty="0">
                <a:latin typeface="Courier"/>
                <a:cs typeface="Courier"/>
              </a:rPr>
              <a:t>  {</a:t>
            </a:r>
          </a:p>
          <a:p>
            <a:r>
              <a:rPr lang="en-US" sz="4000" dirty="0">
                <a:latin typeface="Courier"/>
                <a:cs typeface="Courier"/>
              </a:rPr>
              <a:t>    'address' =&gt; '</a:t>
            </a:r>
            <a:r>
              <a:rPr lang="hr-HR" sz="4000" dirty="0">
                <a:latin typeface="Courier"/>
                <a:cs typeface="Courier"/>
              </a:rPr>
              <a:t>34.196.63.231</a:t>
            </a:r>
            <a:r>
              <a:rPr lang="en-US" sz="4000" dirty="0">
                <a:latin typeface="Courier"/>
                <a:cs typeface="Courier"/>
              </a:rPr>
              <a:t>',</a:t>
            </a:r>
          </a:p>
          <a:p>
            <a:r>
              <a:rPr lang="en-US" sz="4000" dirty="0">
                <a:latin typeface="Courier"/>
                <a:cs typeface="Courier"/>
              </a:rPr>
              <a:t>    'weight' =&gt; 100,</a:t>
            </a:r>
          </a:p>
          <a:p>
            <a:r>
              <a:rPr lang="en-US" sz="4000" dirty="0">
                <a:latin typeface="Courier"/>
                <a:cs typeface="Courier"/>
              </a:rPr>
              <a:t>    'port' =&gt; 80,</a:t>
            </a:r>
          </a:p>
          <a:p>
            <a:r>
              <a:rPr lang="en-US" sz="4000" dirty="0">
                <a:latin typeface="Courier"/>
                <a:cs typeface="Courier"/>
              </a:rPr>
              <a:t>    '</a:t>
            </a:r>
            <a:r>
              <a:rPr lang="en-US" sz="4000" dirty="0" err="1">
                <a:latin typeface="Courier"/>
                <a:cs typeface="Courier"/>
              </a:rPr>
              <a:t>ssl_port</a:t>
            </a:r>
            <a:r>
              <a:rPr lang="en-US" sz="4000" dirty="0">
                <a:latin typeface="Courier"/>
                <a:cs typeface="Courier"/>
              </a:rPr>
              <a:t>' =&gt; 80</a:t>
            </a:r>
          </a:p>
          <a:p>
            <a:r>
              <a:rPr lang="en-US" sz="4000" dirty="0">
                <a:latin typeface="Courier"/>
                <a:cs typeface="Courier"/>
              </a:rPr>
              <a:t>  },</a:t>
            </a:r>
          </a:p>
          <a:p>
            <a:r>
              <a:rPr lang="en-US" sz="4000" dirty="0">
                <a:latin typeface="Courier"/>
                <a:cs typeface="Courier"/>
              </a:rPr>
              <a:t>  {</a:t>
            </a:r>
          </a:p>
          <a:p>
            <a:r>
              <a:rPr lang="en-US" sz="4000" dirty="0">
                <a:latin typeface="Courier"/>
                <a:cs typeface="Courier"/>
              </a:rPr>
              <a:t>    'address' =&gt; '</a:t>
            </a:r>
            <a:r>
              <a:rPr lang="hr-HR" sz="4000" dirty="0">
                <a:latin typeface="Courier"/>
                <a:cs typeface="Courier"/>
              </a:rPr>
              <a:t>34.196.104.17</a:t>
            </a:r>
            <a:r>
              <a:rPr lang="en-US" sz="4000" dirty="0">
                <a:latin typeface="Courier"/>
                <a:cs typeface="Courier"/>
              </a:rPr>
              <a:t>',</a:t>
            </a:r>
          </a:p>
          <a:p>
            <a:r>
              <a:rPr lang="en-US" sz="4000" dirty="0">
                <a:latin typeface="Courier"/>
                <a:cs typeface="Courier"/>
              </a:rPr>
              <a:t>    'weight' =&gt; 100,</a:t>
            </a:r>
          </a:p>
          <a:p>
            <a:r>
              <a:rPr lang="en-US" sz="4000" dirty="0">
                <a:latin typeface="Courier"/>
                <a:cs typeface="Courier"/>
              </a:rPr>
              <a:t>    'port' =&gt; 80,</a:t>
            </a:r>
          </a:p>
          <a:p>
            <a:r>
              <a:rPr lang="en-US" sz="4000" dirty="0">
                <a:latin typeface="Courier"/>
                <a:cs typeface="Courier"/>
              </a:rPr>
              <a:t>    '</a:t>
            </a:r>
            <a:r>
              <a:rPr lang="en-US" sz="4000" dirty="0" err="1">
                <a:latin typeface="Courier"/>
                <a:cs typeface="Courier"/>
              </a:rPr>
              <a:t>ssl_port</a:t>
            </a:r>
            <a:r>
              <a:rPr lang="en-US" sz="4000" dirty="0">
                <a:latin typeface="Courier"/>
                <a:cs typeface="Courier"/>
              </a:rPr>
              <a:t>' =&gt; 80</a:t>
            </a:r>
          </a:p>
          <a:p>
            <a:r>
              <a:rPr lang="en-US" sz="4000" dirty="0">
                <a:latin typeface="Courier"/>
                <a:cs typeface="Courier"/>
              </a:rPr>
              <a:t>  }]</a:t>
            </a:r>
          </a:p>
          <a:p>
            <a:endParaRPr lang="en-US" sz="4000" dirty="0">
              <a:latin typeface="Courier"/>
              <a:cs typeface="Courier"/>
            </a:endParaRPr>
          </a:p>
          <a:p>
            <a:r>
              <a:rPr lang="en-US" sz="4000" dirty="0" err="1">
                <a:latin typeface="Courier"/>
                <a:cs typeface="Courier"/>
              </a:rPr>
              <a:t>include_recipe</a:t>
            </a:r>
            <a:r>
              <a:rPr lang="en-US" sz="4000" dirty="0">
                <a:latin typeface="Courier"/>
                <a:cs typeface="Courier"/>
              </a:rPr>
              <a:t> '</a:t>
            </a:r>
            <a:r>
              <a:rPr lang="en-US" sz="4000" dirty="0" err="1">
                <a:latin typeface="Courier"/>
                <a:cs typeface="Courier"/>
              </a:rPr>
              <a:t>iis-lb</a:t>
            </a:r>
            <a:r>
              <a:rPr lang="en-US" sz="4000" dirty="0">
                <a:latin typeface="Courier"/>
                <a:cs typeface="Courier"/>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myiis_lb</a:t>
            </a:r>
            <a:r>
              <a:rPr lang="en-US" dirty="0"/>
              <a:t>\</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319</a:t>
            </a:fld>
            <a:endParaRPr lang="en-US" dirty="0"/>
          </a:p>
        </p:txBody>
      </p:sp>
    </p:spTree>
    <p:extLst>
      <p:ext uri="{BB962C8B-B14F-4D97-AF65-F5344CB8AC3E}">
        <p14:creationId xmlns:p14="http://schemas.microsoft.com/office/powerpoint/2010/main" val="105911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a:t>Group Lab: Hello, World?</a:t>
            </a:r>
          </a:p>
        </p:txBody>
      </p:sp>
      <p:sp>
        <p:nvSpPr>
          <p:cNvPr id="3" name="Text Placeholder 2"/>
          <p:cNvSpPr>
            <a:spLocks noGrp="1"/>
          </p:cNvSpPr>
          <p:nvPr>
            <p:ph type="body" sz="quarter" idx="10"/>
          </p:nvPr>
        </p:nvSpPr>
        <p:spPr/>
        <p:txBody>
          <a:bodyPr/>
          <a:lstStyle/>
          <a:p>
            <a:pPr marL="457200" indent="-457200">
              <a:buFont typeface="Wingdings" panose="05000000000000000000" pitchFamily="2" charset="2"/>
              <a:buChar char="q"/>
            </a:pPr>
            <a:r>
              <a:rPr lang="en-US" dirty="0"/>
              <a:t>Create a recipe file writes out 'Hello, world!' to a text file</a:t>
            </a:r>
          </a:p>
          <a:p>
            <a:pPr marL="380981" indent="-380981">
              <a:buFont typeface="Wingdings" charset="2"/>
              <a:buChar char="q"/>
            </a:pPr>
            <a:r>
              <a:rPr lang="en-US" dirty="0">
                <a:latin typeface="+mj-lt"/>
                <a:cs typeface="Courier New" panose="02070309020205020404" pitchFamily="49" charset="0"/>
              </a:rPr>
              <a:t>Apply the recipe to the workstation</a:t>
            </a:r>
          </a:p>
          <a:p>
            <a:pPr marL="457178" indent="-457178">
              <a:buFont typeface="+mj-lt"/>
              <a:buAutoNum type="arabicPeriod"/>
            </a:pPr>
            <a:endParaRPr lang="en-US" dirty="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a:t>I heard Chef is written in Ruby. If that's the case it's required that we write a quick "Hello, world!" application.</a:t>
            </a:r>
          </a:p>
        </p:txBody>
      </p:sp>
      <p:sp>
        <p:nvSpPr>
          <p:cNvPr id="5" name="Footer Placeholder 4"/>
          <p:cNvSpPr>
            <a:spLocks noGrp="1"/>
          </p:cNvSpPr>
          <p:nvPr>
            <p:ph type="ftr" sz="quarter" idx="429496729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4"/>
            <a:ext cx="3657600" cy="486833"/>
          </a:xfrm>
          <a:prstGeom prst="rect">
            <a:avLst/>
          </a:prstGeom>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7658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mn-lt"/>
                <a:cs typeface="Inconsolata"/>
              </a:rPr>
              <a:t>Using Search</a:t>
            </a:r>
          </a:p>
        </p:txBody>
      </p:sp>
      <p:sp>
        <p:nvSpPr>
          <p:cNvPr id="3" name="Subtitle 2"/>
          <p:cNvSpPr>
            <a:spLocks noGrp="1"/>
          </p:cNvSpPr>
          <p:nvPr>
            <p:ph type="subTitle" idx="1"/>
          </p:nvPr>
        </p:nvSpPr>
        <p:spPr>
          <a:xfrm>
            <a:off x="3013752" y="3506118"/>
            <a:ext cx="12248005" cy="3827370"/>
          </a:xfrm>
        </p:spPr>
        <p:txBody>
          <a:bodyPr/>
          <a:lstStyle/>
          <a:p>
            <a:r>
              <a:rPr lang="en-US" sz="3600" dirty="0">
                <a:solidFill>
                  <a:schemeClr val="tx1"/>
                </a:solidFill>
                <a:latin typeface="Arial" panose="020B0604020202020204" pitchFamily="34" charset="0"/>
                <a:cs typeface="Arial" panose="020B0604020202020204" pitchFamily="34" charset="0"/>
              </a:rPr>
              <a:t>It seems inefficient to have to update a cookbook recipe each time we add another web server</a:t>
            </a:r>
          </a:p>
          <a:p>
            <a:endParaRPr lang="en-US" sz="3600" dirty="0">
              <a:solidFill>
                <a:schemeClr val="tx1"/>
              </a:solidFill>
              <a:latin typeface="Arial" panose="020B0604020202020204" pitchFamily="34" charset="0"/>
              <a:cs typeface="Arial" panose="020B0604020202020204" pitchFamily="34" charset="0"/>
            </a:endParaRPr>
          </a:p>
          <a:p>
            <a:r>
              <a:rPr lang="en-US" sz="3600" dirty="0">
                <a:solidFill>
                  <a:schemeClr val="tx1"/>
                </a:solidFill>
                <a:latin typeface="Arial" panose="020B0604020202020204" pitchFamily="34" charset="0"/>
                <a:cs typeface="Arial" panose="020B0604020202020204" pitchFamily="34" charset="0"/>
              </a:rPr>
              <a:t>To add new web servers to load balancing pool, we would need to bootstrap a new web server and then update our load balancer's </a:t>
            </a:r>
            <a:r>
              <a:rPr lang="en-US" sz="3600" dirty="0" err="1">
                <a:solidFill>
                  <a:schemeClr val="tx1"/>
                </a:solidFill>
                <a:latin typeface="Arial" panose="020B0604020202020204" pitchFamily="34" charset="0"/>
                <a:cs typeface="Arial" panose="020B0604020202020204" pitchFamily="34" charset="0"/>
              </a:rPr>
              <a:t>myiis_lb</a:t>
            </a:r>
            <a:r>
              <a:rPr lang="en-US" sz="3600" dirty="0">
                <a:solidFill>
                  <a:schemeClr val="tx1"/>
                </a:solidFill>
                <a:latin typeface="Arial" panose="020B0604020202020204" pitchFamily="34" charset="0"/>
                <a:cs typeface="Arial" panose="020B0604020202020204" pitchFamily="34" charset="0"/>
              </a:rPr>
              <a:t> cookbook recipe</a:t>
            </a:r>
          </a:p>
          <a:p>
            <a:endParaRPr lang="en-US" sz="3600" dirty="0">
              <a:solidFill>
                <a:schemeClr val="tx1"/>
              </a:solidFill>
              <a:latin typeface="Arial" panose="020B0604020202020204" pitchFamily="34" charset="0"/>
              <a:cs typeface="Arial" panose="020B0604020202020204" pitchFamily="34" charset="0"/>
            </a:endParaRPr>
          </a:p>
          <a:p>
            <a:r>
              <a:rPr lang="en-US" sz="3600" dirty="0">
                <a:solidFill>
                  <a:schemeClr val="tx1"/>
                </a:solidFill>
                <a:latin typeface="Arial" panose="020B0604020202020204" pitchFamily="34" charset="0"/>
                <a:cs typeface="Arial" panose="020B0604020202020204" pitchFamily="34" charset="0"/>
              </a:rPr>
              <a:t>We'll use search to update the load balancer automatically</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320</a:t>
            </a:fld>
            <a:endParaRPr lang="en-US" dirty="0"/>
          </a:p>
        </p:txBody>
      </p:sp>
    </p:spTree>
    <p:extLst>
      <p:ext uri="{BB962C8B-B14F-4D97-AF65-F5344CB8AC3E}">
        <p14:creationId xmlns:p14="http://schemas.microsoft.com/office/powerpoint/2010/main" val="7163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Chef Server and Search</a:t>
            </a:r>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pPr algn="ctr"/>
            <a:fld id="{D3C6E21F-9381-4880-84FB-1E73165A9E9D}" type="slidenum">
              <a:rPr lang="en-US" sz="1800" smtClean="0"/>
              <a:pPr algn="ctr"/>
              <a:t>321</a:t>
            </a:fld>
            <a:endParaRPr lang="en-US" sz="1800"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Text Placeholder 4"/>
          <p:cNvSpPr>
            <a:spLocks noGrp="1"/>
          </p:cNvSpPr>
          <p:nvPr>
            <p:ph type="body" sz="quarter" idx="12"/>
          </p:nvPr>
        </p:nvSpPr>
        <p:spPr>
          <a:xfrm>
            <a:off x="609600" y="6668476"/>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https://docs.chef.io/chef_search.html</a:t>
            </a:r>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095" y="2982447"/>
            <a:ext cx="1636811" cy="1745180"/>
          </a:xfrm>
          <a:prstGeom prst="rect">
            <a:avLst/>
          </a:prstGeom>
        </p:spPr>
      </p:pic>
      <p:sp>
        <p:nvSpPr>
          <p:cNvPr id="26" name="Text Placeholder 2"/>
          <p:cNvSpPr txBox="1">
            <a:spLocks/>
          </p:cNvSpPr>
          <p:nvPr/>
        </p:nvSpPr>
        <p:spPr bwMode="white">
          <a:xfrm>
            <a:off x="7249527" y="4588469"/>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a:t>Chef Server</a:t>
            </a:r>
          </a:p>
          <a:p>
            <a:endParaRPr lang="en-US" sz="2667" dirty="0"/>
          </a:p>
          <a:p>
            <a:endParaRPr lang="en-US" sz="2667" dirty="0"/>
          </a:p>
          <a:p>
            <a:endParaRPr lang="en-US" sz="4267" dirty="0"/>
          </a:p>
        </p:txBody>
      </p:sp>
      <p:sp>
        <p:nvSpPr>
          <p:cNvPr id="35" name="Text Placeholder 4"/>
          <p:cNvSpPr txBox="1">
            <a:spLocks/>
          </p:cNvSpPr>
          <p:nvPr/>
        </p:nvSpPr>
        <p:spPr bwMode="white">
          <a:xfrm>
            <a:off x="615728" y="2035285"/>
            <a:ext cx="5979629" cy="4450182"/>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Chef Server maintains a representation of all the nodes, roles, clients, etc. within our infrastructure. This information can be used to help our recipes discover other services within </a:t>
            </a:r>
            <a:r>
              <a:rPr lang="en-US" sz="3200">
                <a:solidFill>
                  <a:schemeClr val="tx1"/>
                </a:solidFill>
                <a:latin typeface="Arial" panose="020B0604020202020204" pitchFamily="34" charset="0"/>
                <a:cs typeface="Arial" panose="020B0604020202020204" pitchFamily="34" charset="0"/>
              </a:rPr>
              <a:t>our organization.</a:t>
            </a:r>
            <a:endParaRPr lang="en-US" sz="3200" dirty="0"/>
          </a:p>
        </p:txBody>
      </p:sp>
      <p:sp>
        <p:nvSpPr>
          <p:cNvPr id="36" name="Text Placeholder 4"/>
          <p:cNvSpPr txBox="1">
            <a:spLocks/>
          </p:cNvSpPr>
          <p:nvPr/>
        </p:nvSpPr>
        <p:spPr bwMode="white">
          <a:xfrm>
            <a:off x="609600" y="7364466"/>
            <a:ext cx="9563100"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https://docs.chef.io/chef_search.html#search-indexes</a:t>
            </a:r>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a:p>
        </p:txBody>
      </p:sp>
      <p:sp>
        <p:nvSpPr>
          <p:cNvPr id="6" name="TextBox 5"/>
          <p:cNvSpPr txBox="1"/>
          <p:nvPr/>
        </p:nvSpPr>
        <p:spPr bwMode="white">
          <a:xfrm>
            <a:off x="10739836" y="2035286"/>
            <a:ext cx="1593535" cy="3308624"/>
          </a:xfrm>
          <a:prstGeom prst="rect">
            <a:avLst/>
          </a:prstGeom>
          <a:solidFill>
            <a:schemeClr val="accent1">
              <a:alpha val="25000"/>
            </a:schemeClr>
          </a:solidFill>
          <a:ln w="38100">
            <a:noFill/>
          </a:ln>
        </p:spPr>
        <p:txBody>
          <a:bodyPr vert="horz" wrap="square" lIns="91440" tIns="91440" rIns="91440" bIns="91440" rtlCol="0">
            <a:normAutofit/>
          </a:bodyPr>
          <a:lstStyle/>
          <a:p>
            <a:pPr algn="ctr" fontAlgn="t"/>
            <a:r>
              <a:rPr lang="en-US" b="1" dirty="0"/>
              <a:t>node</a:t>
            </a:r>
            <a:endParaRPr lang="en-US" dirty="0"/>
          </a:p>
          <a:p>
            <a:pPr algn="ctr" fontAlgn="t"/>
            <a:endParaRPr lang="en-US" dirty="0"/>
          </a:p>
          <a:p>
            <a:pPr algn="ctr" fontAlgn="t"/>
            <a:r>
              <a:rPr lang="en-US" dirty="0"/>
              <a:t>node1</a:t>
            </a:r>
          </a:p>
          <a:p>
            <a:pPr algn="ctr" fontAlgn="t"/>
            <a:r>
              <a:rPr lang="en-US" dirty="0"/>
              <a:t>node2</a:t>
            </a:r>
          </a:p>
          <a:p>
            <a:endParaRPr lang="en-US" dirty="0"/>
          </a:p>
        </p:txBody>
      </p:sp>
      <p:sp>
        <p:nvSpPr>
          <p:cNvPr id="15" name="TextBox 14"/>
          <p:cNvSpPr txBox="1"/>
          <p:nvPr/>
        </p:nvSpPr>
        <p:spPr bwMode="white">
          <a:xfrm>
            <a:off x="12397061" y="2035286"/>
            <a:ext cx="1593535" cy="3308624"/>
          </a:xfrm>
          <a:prstGeom prst="rect">
            <a:avLst/>
          </a:prstGeom>
          <a:solidFill>
            <a:schemeClr val="accent4">
              <a:alpha val="25000"/>
            </a:schemeClr>
          </a:solidFill>
          <a:ln w="38100">
            <a:noFill/>
          </a:ln>
        </p:spPr>
        <p:txBody>
          <a:bodyPr vert="horz" wrap="square" lIns="91440" tIns="91440" rIns="91440" bIns="91440" rtlCol="0">
            <a:normAutofit/>
          </a:bodyPr>
          <a:lstStyle/>
          <a:p>
            <a:pPr algn="ctr" fontAlgn="t"/>
            <a:r>
              <a:rPr lang="en-US" b="1" dirty="0"/>
              <a:t>role</a:t>
            </a:r>
            <a:endParaRPr lang="en-US" dirty="0"/>
          </a:p>
          <a:p>
            <a:pPr algn="ctr" fontAlgn="t"/>
            <a:endParaRPr lang="en-US" dirty="0"/>
          </a:p>
          <a:p>
            <a:pPr algn="ctr" fontAlgn="t"/>
            <a:r>
              <a:rPr lang="en-US" dirty="0"/>
              <a:t>web</a:t>
            </a:r>
          </a:p>
          <a:p>
            <a:endParaRPr lang="en-US" dirty="0"/>
          </a:p>
        </p:txBody>
      </p:sp>
      <p:sp>
        <p:nvSpPr>
          <p:cNvPr id="9" name="Left Brace 8"/>
          <p:cNvSpPr/>
          <p:nvPr/>
        </p:nvSpPr>
        <p:spPr>
          <a:xfrm>
            <a:off x="8826157" y="2035285"/>
            <a:ext cx="1774111" cy="3308624"/>
          </a:xfrm>
          <a:prstGeom prst="leftBrace">
            <a:avLst>
              <a:gd name="adj1" fmla="val 8333"/>
              <a:gd name="adj2" fmla="val 48976"/>
            </a:avLst>
          </a:prstGeom>
          <a:noFill/>
          <a:ln>
            <a:solidFill>
              <a:schemeClr val="accent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TextBox 13"/>
          <p:cNvSpPr txBox="1"/>
          <p:nvPr/>
        </p:nvSpPr>
        <p:spPr bwMode="white">
          <a:xfrm>
            <a:off x="14073461" y="2046500"/>
            <a:ext cx="1593535" cy="3308624"/>
          </a:xfrm>
          <a:prstGeom prst="rect">
            <a:avLst/>
          </a:prstGeom>
          <a:solidFill>
            <a:schemeClr val="accent4">
              <a:alpha val="25000"/>
            </a:schemeClr>
          </a:solidFill>
          <a:ln w="38100">
            <a:noFill/>
          </a:ln>
        </p:spPr>
        <p:txBody>
          <a:bodyPr vert="horz" wrap="square" lIns="91440" tIns="91440" rIns="91440" bIns="91440" rtlCol="0" anchor="ctr">
            <a:normAutofit/>
          </a:bodyPr>
          <a:lstStyle/>
          <a:p>
            <a:pPr algn="ctr"/>
            <a:r>
              <a:rPr lang="en-US" b="1" dirty="0"/>
              <a:t>...</a:t>
            </a:r>
          </a:p>
        </p:txBody>
      </p:sp>
    </p:spTree>
    <p:extLst>
      <p:ext uri="{BB962C8B-B14F-4D97-AF65-F5344CB8AC3E}">
        <p14:creationId xmlns:p14="http://schemas.microsoft.com/office/powerpoint/2010/main" val="408684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Chef Server and Search</a:t>
            </a:r>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pPr algn="ctr"/>
            <a:fld id="{D3C6E21F-9381-4880-84FB-1E73165A9E9D}" type="slidenum">
              <a:rPr lang="en-US" sz="1800" smtClean="0"/>
              <a:pPr algn="ctr"/>
              <a:t>322</a:t>
            </a:fld>
            <a:endParaRPr lang="en-US" sz="1800"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5" name="Text Placeholder 4"/>
          <p:cNvSpPr txBox="1">
            <a:spLocks/>
          </p:cNvSpPr>
          <p:nvPr/>
        </p:nvSpPr>
        <p:spPr bwMode="white">
          <a:xfrm>
            <a:off x="615728" y="2035285"/>
            <a:ext cx="5979629" cy="360314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return all the nodes or a subset of nodes based on the query syntax that we provide it  through </a:t>
            </a:r>
            <a:r>
              <a:rPr lang="en-US" sz="3200" b="1" dirty="0">
                <a:solidFill>
                  <a:schemeClr val="tx1"/>
                </a:solidFill>
                <a:latin typeface="Courier New" charset="0"/>
                <a:ea typeface="Courier New" charset="0"/>
                <a:cs typeface="Courier New" charset="0"/>
              </a:rPr>
              <a:t>knife search</a:t>
            </a:r>
            <a:r>
              <a:rPr lang="en-US" sz="3200" dirty="0">
                <a:solidFill>
                  <a:schemeClr val="tx1"/>
                </a:solidFill>
                <a:latin typeface="Arial" panose="020B0604020202020204" pitchFamily="34" charset="0"/>
                <a:cs typeface="Arial" panose="020B0604020202020204" pitchFamily="34" charset="0"/>
              </a:rPr>
              <a:t> or within our recipes through </a:t>
            </a:r>
            <a:r>
              <a:rPr lang="en-US" sz="3200" b="1" dirty="0">
                <a:solidFill>
                  <a:schemeClr val="tx1"/>
                </a:solidFill>
                <a:latin typeface="Courier New" charset="0"/>
                <a:ea typeface="Courier New" charset="0"/>
                <a:cs typeface="Courier New" charset="0"/>
              </a:rPr>
              <a:t>search</a:t>
            </a:r>
            <a:r>
              <a:rPr lang="en-US" sz="3200" dirty="0">
                <a:solidFill>
                  <a:schemeClr val="tx1"/>
                </a:solidFill>
                <a:latin typeface="Arial" panose="020B0604020202020204" pitchFamily="34" charset="0"/>
                <a:cs typeface="Arial" panose="020B0604020202020204" pitchFamily="34" charset="0"/>
              </a:rPr>
              <a:t> method.</a:t>
            </a:r>
          </a:p>
          <a:p>
            <a:pPr marL="309025" lvl="1"/>
            <a:endParaRPr lang="en-US" sz="3200" dirty="0">
              <a:solidFill>
                <a:schemeClr val="tx1"/>
              </a:solidFill>
              <a:latin typeface="Arial" panose="020B0604020202020204" pitchFamily="34" charset="0"/>
              <a:cs typeface="Arial" panose="020B0604020202020204" pitchFamily="34" charset="0"/>
            </a:endParaRPr>
          </a:p>
        </p:txBody>
      </p:sp>
      <p:sp>
        <p:nvSpPr>
          <p:cNvPr id="3" name="TextBox 2"/>
          <p:cNvSpPr txBox="1"/>
          <p:nvPr/>
        </p:nvSpPr>
        <p:spPr bwMode="white">
          <a:xfrm>
            <a:off x="14272149" y="6598741"/>
            <a:ext cx="1760297" cy="626534"/>
          </a:xfrm>
          <a:prstGeom prst="rect">
            <a:avLst/>
          </a:prstGeom>
        </p:spPr>
        <p:txBody>
          <a:bodyPr vert="horz" wrap="square" lIns="91440" tIns="91440" rIns="91440" bIns="91440" rtlCol="0">
            <a:noAutofit/>
          </a:bodyPr>
          <a:lstStyle/>
          <a:p>
            <a:r>
              <a:rPr lang="en-US" sz="1800"/>
              <a:t>node1</a:t>
            </a:r>
            <a:endParaRPr lang="en-US" sz="1800" dirty="0"/>
          </a:p>
        </p:txBody>
      </p:sp>
      <p:sp>
        <p:nvSpPr>
          <p:cNvPr id="14" name="TextBox 13"/>
          <p:cNvSpPr txBox="1"/>
          <p:nvPr/>
        </p:nvSpPr>
        <p:spPr bwMode="white">
          <a:xfrm>
            <a:off x="617891" y="7225276"/>
            <a:ext cx="4621766" cy="645710"/>
          </a:xfrm>
          <a:prstGeom prst="rect">
            <a:avLst/>
          </a:prstGeom>
        </p:spPr>
        <p:txBody>
          <a:bodyPr vert="horz" wrap="square" lIns="91440" tIns="91440" rIns="91440" bIns="91440" rtlCol="0">
            <a:noAutofit/>
          </a:bodyPr>
          <a:lstStyle/>
          <a:p>
            <a:r>
              <a:rPr lang="en-US" sz="1800" dirty="0"/>
              <a:t>Find me all the </a:t>
            </a:r>
            <a:r>
              <a:rPr lang="en-US" sz="1800" b="1" i="1" dirty="0"/>
              <a:t>nodes</a:t>
            </a:r>
            <a:r>
              <a:rPr lang="en-US" sz="1800" dirty="0"/>
              <a:t> with the </a:t>
            </a:r>
            <a:r>
              <a:rPr lang="en-US" sz="1800" i="1" dirty="0">
                <a:solidFill>
                  <a:schemeClr val="accent1"/>
                </a:solidFill>
              </a:rPr>
              <a:t>role</a:t>
            </a:r>
            <a:r>
              <a:rPr lang="en-US" sz="1800" i="1" dirty="0"/>
              <a:t> </a:t>
            </a:r>
            <a:r>
              <a:rPr lang="en-US" sz="1800" dirty="0"/>
              <a:t>web</a:t>
            </a:r>
          </a:p>
        </p:txBody>
      </p:sp>
      <p:sp>
        <p:nvSpPr>
          <p:cNvPr id="21" name="TextBox 20"/>
          <p:cNvSpPr txBox="1"/>
          <p:nvPr/>
        </p:nvSpPr>
        <p:spPr bwMode="white">
          <a:xfrm>
            <a:off x="5424233" y="6508036"/>
            <a:ext cx="4532567" cy="626534"/>
          </a:xfrm>
          <a:prstGeom prst="rect">
            <a:avLst/>
          </a:prstGeom>
          <a:solidFill>
            <a:schemeClr val="tx2"/>
          </a:solidFill>
        </p:spPr>
        <p:txBody>
          <a:bodyPr vert="horz" wrap="square" lIns="91440" tIns="91440" rIns="91440" bIns="91440" rtlCol="0">
            <a:noAutofit/>
          </a:bodyPr>
          <a:lstStyle/>
          <a:p>
            <a:r>
              <a:rPr lang="en-US" sz="1800" b="1" dirty="0">
                <a:solidFill>
                  <a:schemeClr val="bg1"/>
                </a:solidFill>
                <a:latin typeface="Courier New" charset="0"/>
                <a:ea typeface="Courier New" charset="0"/>
                <a:cs typeface="Courier New" charset="0"/>
              </a:rPr>
              <a:t>knife search node name:node1</a:t>
            </a:r>
          </a:p>
        </p:txBody>
      </p:sp>
      <p:sp>
        <p:nvSpPr>
          <p:cNvPr id="23" name="TextBox 22"/>
          <p:cNvSpPr txBox="1"/>
          <p:nvPr/>
        </p:nvSpPr>
        <p:spPr bwMode="white">
          <a:xfrm>
            <a:off x="5415943" y="7244452"/>
            <a:ext cx="4540857" cy="626534"/>
          </a:xfrm>
          <a:prstGeom prst="rect">
            <a:avLst/>
          </a:prstGeom>
          <a:solidFill>
            <a:schemeClr val="tx2"/>
          </a:solidFill>
        </p:spPr>
        <p:txBody>
          <a:bodyPr vert="horz" wrap="square" lIns="91440" tIns="91440" rIns="91440" bIns="91440" rtlCol="0">
            <a:noAutofit/>
          </a:bodyPr>
          <a:lstStyle/>
          <a:p>
            <a:r>
              <a:rPr lang="en-US" sz="1800" b="1" dirty="0">
                <a:solidFill>
                  <a:schemeClr val="bg1"/>
                </a:solidFill>
                <a:latin typeface="Courier New" charset="0"/>
                <a:ea typeface="Courier New" charset="0"/>
                <a:cs typeface="Courier New" charset="0"/>
              </a:rPr>
              <a:t>knife search node </a:t>
            </a:r>
            <a:r>
              <a:rPr lang="en-US" sz="1800" b="1" dirty="0" err="1">
                <a:solidFill>
                  <a:schemeClr val="bg1"/>
                </a:solidFill>
                <a:latin typeface="Courier New" charset="0"/>
                <a:ea typeface="Courier New" charset="0"/>
                <a:cs typeface="Courier New" charset="0"/>
              </a:rPr>
              <a:t>role:web</a:t>
            </a:r>
            <a:endParaRPr lang="en-US" sz="1800" b="1" dirty="0">
              <a:solidFill>
                <a:schemeClr val="bg1"/>
              </a:solidFill>
              <a:latin typeface="Courier New" charset="0"/>
              <a:ea typeface="Courier New" charset="0"/>
              <a:cs typeface="Courier New"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95" y="2982447"/>
            <a:ext cx="1636811" cy="1745180"/>
          </a:xfrm>
          <a:prstGeom prst="rect">
            <a:avLst/>
          </a:prstGeom>
        </p:spPr>
      </p:pic>
      <p:sp>
        <p:nvSpPr>
          <p:cNvPr id="27" name="Text Placeholder 2"/>
          <p:cNvSpPr txBox="1">
            <a:spLocks/>
          </p:cNvSpPr>
          <p:nvPr/>
        </p:nvSpPr>
        <p:spPr bwMode="white">
          <a:xfrm>
            <a:off x="7249527" y="4588469"/>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a:t>Chef Server</a:t>
            </a:r>
          </a:p>
          <a:p>
            <a:endParaRPr lang="en-US" sz="2667" dirty="0"/>
          </a:p>
          <a:p>
            <a:endParaRPr lang="en-US" sz="2667" dirty="0"/>
          </a:p>
          <a:p>
            <a:endParaRPr lang="en-US" sz="4267" dirty="0"/>
          </a:p>
        </p:txBody>
      </p:sp>
      <p:sp>
        <p:nvSpPr>
          <p:cNvPr id="29" name="TextBox 28"/>
          <p:cNvSpPr txBox="1"/>
          <p:nvPr/>
        </p:nvSpPr>
        <p:spPr bwMode="white">
          <a:xfrm>
            <a:off x="12397061" y="2035286"/>
            <a:ext cx="1593535" cy="3308624"/>
          </a:xfrm>
          <a:prstGeom prst="rect">
            <a:avLst/>
          </a:prstGeom>
          <a:solidFill>
            <a:schemeClr val="accent4">
              <a:alpha val="25000"/>
            </a:schemeClr>
          </a:solidFill>
          <a:ln w="38100">
            <a:noFill/>
          </a:ln>
        </p:spPr>
        <p:txBody>
          <a:bodyPr vert="horz" wrap="square" lIns="91440" tIns="91440" rIns="91440" bIns="91440" rtlCol="0">
            <a:normAutofit/>
          </a:bodyPr>
          <a:lstStyle/>
          <a:p>
            <a:pPr algn="ctr" fontAlgn="t"/>
            <a:r>
              <a:rPr lang="en-US" b="1" dirty="0"/>
              <a:t>role</a:t>
            </a:r>
            <a:endParaRPr lang="en-US" dirty="0"/>
          </a:p>
          <a:p>
            <a:pPr algn="ctr" fontAlgn="t"/>
            <a:endParaRPr lang="en-US" dirty="0"/>
          </a:p>
          <a:p>
            <a:pPr algn="ctr" fontAlgn="t"/>
            <a:r>
              <a:rPr lang="en-US" dirty="0"/>
              <a:t>web</a:t>
            </a:r>
          </a:p>
          <a:p>
            <a:endParaRPr lang="en-US" dirty="0"/>
          </a:p>
        </p:txBody>
      </p:sp>
      <p:sp>
        <p:nvSpPr>
          <p:cNvPr id="31" name="Left Brace 30"/>
          <p:cNvSpPr/>
          <p:nvPr/>
        </p:nvSpPr>
        <p:spPr>
          <a:xfrm>
            <a:off x="8826157" y="2035285"/>
            <a:ext cx="1774111" cy="3308624"/>
          </a:xfrm>
          <a:prstGeom prst="leftBrace">
            <a:avLst>
              <a:gd name="adj1" fmla="val 8333"/>
              <a:gd name="adj2" fmla="val 48976"/>
            </a:avLst>
          </a:prstGeom>
          <a:noFill/>
          <a:ln>
            <a:solidFill>
              <a:schemeClr val="accent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2" name="TextBox 31"/>
          <p:cNvSpPr txBox="1"/>
          <p:nvPr/>
        </p:nvSpPr>
        <p:spPr bwMode="white">
          <a:xfrm>
            <a:off x="14073461" y="2046500"/>
            <a:ext cx="1593535" cy="3308624"/>
          </a:xfrm>
          <a:prstGeom prst="rect">
            <a:avLst/>
          </a:prstGeom>
          <a:solidFill>
            <a:schemeClr val="accent4">
              <a:alpha val="25000"/>
            </a:schemeClr>
          </a:solidFill>
          <a:ln w="38100">
            <a:noFill/>
          </a:ln>
        </p:spPr>
        <p:txBody>
          <a:bodyPr vert="horz" wrap="square" lIns="91440" tIns="91440" rIns="91440" bIns="91440" rtlCol="0" anchor="ctr">
            <a:normAutofit/>
          </a:bodyPr>
          <a:lstStyle/>
          <a:p>
            <a:pPr algn="ctr"/>
            <a:r>
              <a:rPr lang="en-US" b="1" dirty="0"/>
              <a:t>...</a:t>
            </a:r>
          </a:p>
        </p:txBody>
      </p:sp>
      <p:sp>
        <p:nvSpPr>
          <p:cNvPr id="33" name="TextBox 32"/>
          <p:cNvSpPr txBox="1"/>
          <p:nvPr/>
        </p:nvSpPr>
        <p:spPr bwMode="white">
          <a:xfrm>
            <a:off x="10155488" y="6529024"/>
            <a:ext cx="3917973" cy="626534"/>
          </a:xfrm>
          <a:prstGeom prst="rect">
            <a:avLst/>
          </a:prstGeom>
          <a:noFill/>
          <a:ln>
            <a:solidFill>
              <a:schemeClr val="tx2"/>
            </a:solidFill>
            <a:prstDash val="sysDash"/>
          </a:ln>
        </p:spPr>
        <p:txBody>
          <a:bodyPr vert="horz" wrap="square" lIns="91440" tIns="91440" rIns="91440" bIns="91440" rtlCol="0">
            <a:noAutofit/>
          </a:bodyPr>
          <a:lstStyle/>
          <a:p>
            <a:r>
              <a:rPr lang="en-US" sz="1800" b="1" dirty="0">
                <a:solidFill>
                  <a:schemeClr val="tx2"/>
                </a:solidFill>
                <a:latin typeface="Courier New" charset="0"/>
                <a:ea typeface="Courier New" charset="0"/>
                <a:cs typeface="Courier New" charset="0"/>
              </a:rPr>
              <a:t>search('node','name:node1')</a:t>
            </a:r>
          </a:p>
        </p:txBody>
      </p:sp>
      <p:sp>
        <p:nvSpPr>
          <p:cNvPr id="34" name="TextBox 33"/>
          <p:cNvSpPr txBox="1"/>
          <p:nvPr/>
        </p:nvSpPr>
        <p:spPr bwMode="white">
          <a:xfrm>
            <a:off x="10155488" y="7241613"/>
            <a:ext cx="3917973" cy="626534"/>
          </a:xfrm>
          <a:prstGeom prst="rect">
            <a:avLst/>
          </a:prstGeom>
          <a:noFill/>
          <a:ln>
            <a:solidFill>
              <a:schemeClr val="tx2"/>
            </a:solidFill>
            <a:prstDash val="sysDash"/>
          </a:ln>
        </p:spPr>
        <p:txBody>
          <a:bodyPr vert="horz" wrap="square" lIns="91440" tIns="91440" rIns="91440" bIns="91440" rtlCol="0">
            <a:noAutofit/>
          </a:bodyPr>
          <a:lstStyle/>
          <a:p>
            <a:r>
              <a:rPr lang="en-US" sz="1800" b="1" dirty="0">
                <a:solidFill>
                  <a:schemeClr val="tx2"/>
                </a:solidFill>
                <a:latin typeface="Courier New" charset="0"/>
                <a:ea typeface="Courier New" charset="0"/>
                <a:cs typeface="Courier New" charset="0"/>
              </a:rPr>
              <a:t>search('node','</a:t>
            </a:r>
            <a:r>
              <a:rPr lang="en-US" sz="1800" b="1" dirty="0" err="1">
                <a:solidFill>
                  <a:schemeClr val="tx2"/>
                </a:solidFill>
                <a:latin typeface="Courier New" charset="0"/>
                <a:ea typeface="Courier New" charset="0"/>
                <a:cs typeface="Courier New" charset="0"/>
              </a:rPr>
              <a:t>role:web</a:t>
            </a:r>
            <a:r>
              <a:rPr lang="en-US" sz="1800" b="1" dirty="0">
                <a:solidFill>
                  <a:schemeClr val="tx2"/>
                </a:solidFill>
                <a:latin typeface="Courier New" charset="0"/>
                <a:ea typeface="Courier New" charset="0"/>
                <a:cs typeface="Courier New" charset="0"/>
              </a:rPr>
              <a:t>')</a:t>
            </a:r>
          </a:p>
        </p:txBody>
      </p:sp>
      <p:sp>
        <p:nvSpPr>
          <p:cNvPr id="36" name="TextBox 35"/>
          <p:cNvSpPr txBox="1"/>
          <p:nvPr/>
        </p:nvSpPr>
        <p:spPr bwMode="white">
          <a:xfrm>
            <a:off x="617891" y="5762291"/>
            <a:ext cx="4621766" cy="626534"/>
          </a:xfrm>
          <a:prstGeom prst="rect">
            <a:avLst/>
          </a:prstGeom>
          <a:solidFill>
            <a:schemeClr val="bg1">
              <a:lumMod val="85000"/>
            </a:schemeClr>
          </a:solidFill>
        </p:spPr>
        <p:txBody>
          <a:bodyPr vert="horz" wrap="square" lIns="91440" tIns="91440" rIns="91440" bIns="91440" rtlCol="0">
            <a:noAutofit/>
          </a:bodyPr>
          <a:lstStyle/>
          <a:p>
            <a:pPr algn="ctr"/>
            <a:r>
              <a:rPr lang="en-US" sz="2000" b="1" dirty="0"/>
              <a:t>Query</a:t>
            </a:r>
          </a:p>
        </p:txBody>
      </p:sp>
      <p:sp>
        <p:nvSpPr>
          <p:cNvPr id="37" name="TextBox 36"/>
          <p:cNvSpPr txBox="1"/>
          <p:nvPr/>
        </p:nvSpPr>
        <p:spPr bwMode="white">
          <a:xfrm>
            <a:off x="5424233" y="5757878"/>
            <a:ext cx="4532567" cy="626534"/>
          </a:xfrm>
          <a:prstGeom prst="rect">
            <a:avLst/>
          </a:prstGeom>
          <a:solidFill>
            <a:schemeClr val="bg1">
              <a:lumMod val="85000"/>
            </a:schemeClr>
          </a:solidFill>
        </p:spPr>
        <p:txBody>
          <a:bodyPr vert="horz" wrap="square" lIns="91440" tIns="91440" rIns="91440" bIns="91440" rtlCol="0">
            <a:noAutofit/>
          </a:bodyPr>
          <a:lstStyle/>
          <a:p>
            <a:pPr algn="ctr"/>
            <a:r>
              <a:rPr lang="en-US" sz="2000" b="1" dirty="0"/>
              <a:t>knife search command</a:t>
            </a:r>
          </a:p>
        </p:txBody>
      </p:sp>
      <p:sp>
        <p:nvSpPr>
          <p:cNvPr id="38" name="TextBox 37"/>
          <p:cNvSpPr txBox="1"/>
          <p:nvPr/>
        </p:nvSpPr>
        <p:spPr bwMode="white">
          <a:xfrm>
            <a:off x="10155488" y="5778629"/>
            <a:ext cx="3917973" cy="626534"/>
          </a:xfrm>
          <a:prstGeom prst="rect">
            <a:avLst/>
          </a:prstGeom>
          <a:solidFill>
            <a:schemeClr val="bg1">
              <a:lumMod val="85000"/>
            </a:schemeClr>
          </a:solidFill>
        </p:spPr>
        <p:txBody>
          <a:bodyPr vert="horz" wrap="square" lIns="91440" tIns="91440" rIns="91440" bIns="91440" rtlCol="0">
            <a:noAutofit/>
          </a:bodyPr>
          <a:lstStyle/>
          <a:p>
            <a:pPr algn="ctr"/>
            <a:r>
              <a:rPr lang="en-US" sz="2000" b="1" dirty="0"/>
              <a:t>search method</a:t>
            </a:r>
          </a:p>
        </p:txBody>
      </p:sp>
      <p:sp>
        <p:nvSpPr>
          <p:cNvPr id="44" name="TextBox 43"/>
          <p:cNvSpPr txBox="1"/>
          <p:nvPr/>
        </p:nvSpPr>
        <p:spPr bwMode="white">
          <a:xfrm>
            <a:off x="10739836" y="2035286"/>
            <a:ext cx="1593535" cy="3308624"/>
          </a:xfrm>
          <a:prstGeom prst="rect">
            <a:avLst/>
          </a:prstGeom>
          <a:solidFill>
            <a:schemeClr val="accent1">
              <a:alpha val="25000"/>
            </a:schemeClr>
          </a:solidFill>
          <a:ln w="38100">
            <a:noFill/>
          </a:ln>
        </p:spPr>
        <p:txBody>
          <a:bodyPr vert="horz" wrap="square" lIns="91440" tIns="91440" rIns="91440" bIns="91440" rtlCol="0">
            <a:normAutofit/>
          </a:bodyPr>
          <a:lstStyle/>
          <a:p>
            <a:pPr algn="ctr" fontAlgn="t"/>
            <a:r>
              <a:rPr lang="en-US" b="1" dirty="0"/>
              <a:t>node</a:t>
            </a:r>
            <a:endParaRPr lang="en-US" dirty="0"/>
          </a:p>
          <a:p>
            <a:pPr algn="ctr" fontAlgn="t"/>
            <a:endParaRPr lang="en-US" dirty="0"/>
          </a:p>
          <a:p>
            <a:pPr algn="ctr" fontAlgn="t"/>
            <a:r>
              <a:rPr lang="en-US" dirty="0"/>
              <a:t>node1</a:t>
            </a:r>
          </a:p>
          <a:p>
            <a:pPr algn="ctr" fontAlgn="t"/>
            <a:r>
              <a:rPr lang="en-US" dirty="0"/>
              <a:t>node2</a:t>
            </a:r>
          </a:p>
          <a:p>
            <a:endParaRPr lang="en-US" dirty="0"/>
          </a:p>
        </p:txBody>
      </p:sp>
      <p:sp>
        <p:nvSpPr>
          <p:cNvPr id="45" name="TextBox 44"/>
          <p:cNvSpPr txBox="1"/>
          <p:nvPr/>
        </p:nvSpPr>
        <p:spPr bwMode="white">
          <a:xfrm>
            <a:off x="14272149" y="5757878"/>
            <a:ext cx="1760298" cy="626534"/>
          </a:xfrm>
          <a:prstGeom prst="rect">
            <a:avLst/>
          </a:prstGeom>
          <a:solidFill>
            <a:schemeClr val="bg1">
              <a:lumMod val="85000"/>
            </a:schemeClr>
          </a:solidFill>
        </p:spPr>
        <p:txBody>
          <a:bodyPr vert="horz" wrap="square" lIns="91440" tIns="91440" rIns="91440" bIns="91440" rtlCol="0">
            <a:noAutofit/>
          </a:bodyPr>
          <a:lstStyle/>
          <a:p>
            <a:pPr algn="ctr"/>
            <a:r>
              <a:rPr lang="en-US" sz="2000" b="1" dirty="0"/>
              <a:t>results</a:t>
            </a:r>
          </a:p>
        </p:txBody>
      </p:sp>
      <p:sp>
        <p:nvSpPr>
          <p:cNvPr id="46" name="TextBox 45"/>
          <p:cNvSpPr txBox="1"/>
          <p:nvPr/>
        </p:nvSpPr>
        <p:spPr bwMode="white">
          <a:xfrm>
            <a:off x="617891" y="6508036"/>
            <a:ext cx="4621766" cy="626534"/>
          </a:xfrm>
          <a:prstGeom prst="rect">
            <a:avLst/>
          </a:prstGeom>
        </p:spPr>
        <p:txBody>
          <a:bodyPr vert="horz" wrap="square" lIns="91440" tIns="91440" rIns="91440" bIns="91440" rtlCol="0">
            <a:noAutofit/>
          </a:bodyPr>
          <a:lstStyle/>
          <a:p>
            <a:r>
              <a:rPr lang="en-US" sz="1800" dirty="0"/>
              <a:t>Find me all the </a:t>
            </a:r>
            <a:r>
              <a:rPr lang="en-US" sz="1800" b="1" i="1" dirty="0"/>
              <a:t>nodes</a:t>
            </a:r>
            <a:r>
              <a:rPr lang="en-US" sz="1800" dirty="0"/>
              <a:t> with the </a:t>
            </a:r>
            <a:r>
              <a:rPr lang="en-US" sz="1800" i="1" dirty="0">
                <a:solidFill>
                  <a:schemeClr val="accent1"/>
                </a:solidFill>
              </a:rPr>
              <a:t>name</a:t>
            </a:r>
            <a:r>
              <a:rPr lang="en-US" sz="1800" i="1" dirty="0"/>
              <a:t> </a:t>
            </a:r>
            <a:r>
              <a:rPr lang="en-US" sz="1800" dirty="0"/>
              <a:t>node1</a:t>
            </a:r>
          </a:p>
        </p:txBody>
      </p:sp>
      <p:sp>
        <p:nvSpPr>
          <p:cNvPr id="47" name="TextBox 46"/>
          <p:cNvSpPr txBox="1"/>
          <p:nvPr/>
        </p:nvSpPr>
        <p:spPr bwMode="white">
          <a:xfrm>
            <a:off x="14265234" y="7236950"/>
            <a:ext cx="1760297" cy="626534"/>
          </a:xfrm>
          <a:prstGeom prst="rect">
            <a:avLst/>
          </a:prstGeom>
        </p:spPr>
        <p:txBody>
          <a:bodyPr vert="horz" wrap="square" lIns="91440" tIns="91440" rIns="91440" bIns="91440" rtlCol="0">
            <a:noAutofit/>
          </a:bodyPr>
          <a:lstStyle/>
          <a:p>
            <a:r>
              <a:rPr lang="en-US" sz="1800" dirty="0"/>
              <a:t>node1, node2</a:t>
            </a:r>
          </a:p>
        </p:txBody>
      </p:sp>
    </p:spTree>
    <p:extLst>
      <p:ext uri="{BB962C8B-B14F-4D97-AF65-F5344CB8AC3E}">
        <p14:creationId xmlns:p14="http://schemas.microsoft.com/office/powerpoint/2010/main" val="160467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Syntax</a:t>
            </a:r>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pPr algn="ctr"/>
            <a:fld id="{D3C6E21F-9381-4880-84FB-1E73165A9E9D}" type="slidenum">
              <a:rPr lang="en-US" sz="1800" smtClean="0"/>
              <a:pPr algn="ctr"/>
              <a:t>323</a:t>
            </a:fld>
            <a:endParaRPr lang="en-US" sz="1800"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p>
          <a:p>
            <a:pPr lvl="1"/>
            <a:endParaRPr lang="en-US" sz="3600" dirty="0"/>
          </a:p>
          <a:p>
            <a:pPr lvl="1"/>
            <a:r>
              <a:rPr lang="en-US" sz="3600" dirty="0">
                <a:solidFill>
                  <a:schemeClr val="accent1"/>
                </a:solidFill>
              </a:rPr>
              <a:t>key</a:t>
            </a:r>
            <a:r>
              <a:rPr lang="en-US" sz="3600" dirty="0"/>
              <a:t>:search_pattern</a:t>
            </a:r>
          </a:p>
          <a:p>
            <a:pPr lvl="1"/>
            <a:endParaRPr lang="en-US" sz="3600" dirty="0"/>
          </a:p>
          <a:p>
            <a:pPr lvl="1"/>
            <a:r>
              <a:rPr lang="en-US" sz="3600" dirty="0"/>
              <a:t>...where key is a field name that is found in the JSON description of an indexable object on the Chef server (node, role, environment, </a:t>
            </a:r>
            <a:r>
              <a:rPr lang="en-US" sz="3600" dirty="0" err="1"/>
              <a:t>databag</a:t>
            </a:r>
            <a:r>
              <a:rPr lang="en-US" sz="3600" dirty="0"/>
              <a:t>) and search_pattern defines what will be searched for</a:t>
            </a:r>
          </a:p>
          <a:p>
            <a:pPr lvl="1"/>
            <a:r>
              <a:rPr lang="en-US" sz="3600" dirty="0"/>
              <a:t>The search criteria "*:*" returns every node</a:t>
            </a:r>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41552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72531"/>
            <a:ext cx="14423693" cy="5949493"/>
          </a:xfrm>
        </p:spPr>
        <p:txBody>
          <a:bodyPr/>
          <a:lstStyle/>
          <a:p>
            <a:r>
              <a:rPr lang="en-US" sz="1400" dirty="0">
                <a:latin typeface="Courier New"/>
                <a:cs typeface="Courier New"/>
              </a:rPr>
              <a:t>Node Name:   node1</a:t>
            </a:r>
          </a:p>
          <a:p>
            <a:r>
              <a:rPr lang="en-US" sz="1400" dirty="0">
                <a:latin typeface="Courier New"/>
                <a:cs typeface="Courier New"/>
              </a:rPr>
              <a:t>Environment: _default</a:t>
            </a:r>
          </a:p>
          <a:p>
            <a:r>
              <a:rPr lang="en-US" sz="1400" dirty="0">
                <a:latin typeface="Courier New"/>
                <a:cs typeface="Courier New"/>
              </a:rPr>
              <a:t>FQDN:        WIN-DCK5NTVVLBH</a:t>
            </a:r>
          </a:p>
          <a:p>
            <a:r>
              <a:rPr lang="en-US" sz="1400" dirty="0">
                <a:latin typeface="Courier New"/>
                <a:cs typeface="Courier New"/>
              </a:rPr>
              <a:t>IP:          34.196.63.231</a:t>
            </a:r>
          </a:p>
          <a:p>
            <a:r>
              <a:rPr lang="en-US" sz="1400" dirty="0">
                <a:latin typeface="Courier New"/>
                <a:cs typeface="Courier New"/>
              </a:rPr>
              <a:t>Run List:    role[web]</a:t>
            </a:r>
          </a:p>
          <a:p>
            <a:r>
              <a:rPr lang="en-US" sz="1400" dirty="0">
                <a:latin typeface="Courier New"/>
                <a:cs typeface="Courier New"/>
              </a:rPr>
              <a:t>Roles:       web, base</a:t>
            </a:r>
          </a:p>
          <a:p>
            <a:r>
              <a:rPr lang="en-US" sz="1400" dirty="0">
                <a:latin typeface="Courier New"/>
                <a:cs typeface="Courier New"/>
              </a:rPr>
              <a:t>Recipes:     </a:t>
            </a:r>
            <a:r>
              <a:rPr lang="en-US" sz="1400" dirty="0" err="1">
                <a:latin typeface="Courier New"/>
                <a:cs typeface="Courier New"/>
              </a:rPr>
              <a:t>my_chef_client</a:t>
            </a:r>
            <a:r>
              <a:rPr lang="en-US" sz="1400" dirty="0">
                <a:latin typeface="Courier New"/>
                <a:cs typeface="Courier New"/>
              </a:rPr>
              <a:t>, </a:t>
            </a:r>
            <a:r>
              <a:rPr lang="en-US" sz="1400" dirty="0" err="1">
                <a:latin typeface="Courier New"/>
                <a:cs typeface="Courier New"/>
              </a:rPr>
              <a:t>my_chef_client</a:t>
            </a:r>
            <a:r>
              <a:rPr lang="en-US" sz="1400" dirty="0">
                <a:latin typeface="Courier New"/>
                <a:cs typeface="Courier New"/>
              </a:rPr>
              <a:t>::default, </a:t>
            </a:r>
            <a:r>
              <a:rPr lang="en-US" sz="1400" dirty="0" err="1">
                <a:latin typeface="Courier New"/>
                <a:cs typeface="Courier New"/>
              </a:rPr>
              <a:t>myiis</a:t>
            </a:r>
            <a:r>
              <a:rPr lang="en-US" sz="1400" dirty="0">
                <a:latin typeface="Courier New"/>
                <a:cs typeface="Courier New"/>
              </a:rPr>
              <a:t>, </a:t>
            </a:r>
            <a:r>
              <a:rPr lang="en-US" sz="1400" dirty="0" err="1">
                <a:latin typeface="Courier New"/>
                <a:cs typeface="Courier New"/>
              </a:rPr>
              <a:t>myiis</a:t>
            </a:r>
            <a:r>
              <a:rPr lang="en-US" sz="1400" dirty="0">
                <a:latin typeface="Courier New"/>
                <a:cs typeface="Courier New"/>
              </a:rPr>
              <a:t>::default, chef-client::default, chef-client::task, </a:t>
            </a:r>
            <a:r>
              <a:rPr lang="en-US" sz="1400" dirty="0" err="1">
                <a:latin typeface="Courier New"/>
                <a:cs typeface="Courier New"/>
              </a:rPr>
              <a:t>myiis</a:t>
            </a:r>
            <a:r>
              <a:rPr lang="en-US" sz="1400" dirty="0">
                <a:latin typeface="Courier New"/>
                <a:cs typeface="Courier New"/>
              </a:rPr>
              <a:t>::server</a:t>
            </a:r>
          </a:p>
          <a:p>
            <a:r>
              <a:rPr lang="en-US" sz="1400" dirty="0">
                <a:latin typeface="Courier New"/>
                <a:cs typeface="Courier New"/>
              </a:rPr>
              <a:t>Platform:    windows 6.3.9600</a:t>
            </a:r>
          </a:p>
          <a:p>
            <a:r>
              <a:rPr lang="en-US" sz="1400" dirty="0">
                <a:latin typeface="Courier New"/>
                <a:cs typeface="Courier New"/>
              </a:rPr>
              <a:t>Tags:</a:t>
            </a:r>
          </a:p>
          <a:p>
            <a:endParaRPr lang="en-US" sz="1400" dirty="0">
              <a:latin typeface="Courier New"/>
              <a:cs typeface="Courier New"/>
            </a:endParaRPr>
          </a:p>
          <a:p>
            <a:r>
              <a:rPr lang="en-US" sz="1400" dirty="0">
                <a:latin typeface="Courier New"/>
                <a:cs typeface="Courier New"/>
              </a:rPr>
              <a:t>Node Name:   node2</a:t>
            </a:r>
          </a:p>
          <a:p>
            <a:r>
              <a:rPr lang="en-US" sz="1400" dirty="0">
                <a:latin typeface="Courier New"/>
                <a:cs typeface="Courier New"/>
              </a:rPr>
              <a:t>Environment: _default</a:t>
            </a:r>
          </a:p>
          <a:p>
            <a:r>
              <a:rPr lang="en-US" sz="1400" dirty="0">
                <a:latin typeface="Courier New"/>
                <a:cs typeface="Courier New"/>
              </a:rPr>
              <a:t>FQDN:        WIN-DCK5NTVVLBH</a:t>
            </a:r>
          </a:p>
          <a:p>
            <a:r>
              <a:rPr lang="en-US" sz="1400" dirty="0">
                <a:latin typeface="Courier New"/>
                <a:cs typeface="Courier New"/>
              </a:rPr>
              <a:t>IP:          34.196.104.17</a:t>
            </a:r>
          </a:p>
          <a:p>
            <a:r>
              <a:rPr lang="en-US" sz="1400" dirty="0">
                <a:latin typeface="Courier New"/>
                <a:cs typeface="Courier New"/>
              </a:rPr>
              <a:t>Run List:    role[web]</a:t>
            </a:r>
          </a:p>
          <a:p>
            <a:r>
              <a:rPr lang="en-US" sz="1400" dirty="0">
                <a:latin typeface="Courier New"/>
                <a:cs typeface="Courier New"/>
              </a:rPr>
              <a:t>Roles:       web, base</a:t>
            </a:r>
          </a:p>
          <a:p>
            <a:r>
              <a:rPr lang="en-US" sz="1400" dirty="0">
                <a:latin typeface="Courier New"/>
                <a:cs typeface="Courier New"/>
              </a:rPr>
              <a:t>Recipes:     </a:t>
            </a:r>
            <a:r>
              <a:rPr lang="en-US" sz="1400" dirty="0" err="1">
                <a:latin typeface="Courier New"/>
                <a:cs typeface="Courier New"/>
              </a:rPr>
              <a:t>my_chef_client</a:t>
            </a:r>
            <a:r>
              <a:rPr lang="en-US" sz="1400" dirty="0">
                <a:latin typeface="Courier New"/>
                <a:cs typeface="Courier New"/>
              </a:rPr>
              <a:t>, </a:t>
            </a:r>
            <a:r>
              <a:rPr lang="en-US" sz="1400" dirty="0" err="1">
                <a:latin typeface="Courier New"/>
                <a:cs typeface="Courier New"/>
              </a:rPr>
              <a:t>my_chef_client</a:t>
            </a:r>
            <a:r>
              <a:rPr lang="en-US" sz="1400" dirty="0">
                <a:latin typeface="Courier New"/>
                <a:cs typeface="Courier New"/>
              </a:rPr>
              <a:t>::default, </a:t>
            </a:r>
            <a:r>
              <a:rPr lang="en-US" sz="1400" dirty="0" err="1">
                <a:latin typeface="Courier New"/>
                <a:cs typeface="Courier New"/>
              </a:rPr>
              <a:t>myiis</a:t>
            </a:r>
            <a:r>
              <a:rPr lang="en-US" sz="1400" dirty="0">
                <a:latin typeface="Courier New"/>
                <a:cs typeface="Courier New"/>
              </a:rPr>
              <a:t>, </a:t>
            </a:r>
            <a:r>
              <a:rPr lang="en-US" sz="1400" dirty="0" err="1">
                <a:latin typeface="Courier New"/>
                <a:cs typeface="Courier New"/>
              </a:rPr>
              <a:t>myiis</a:t>
            </a:r>
            <a:r>
              <a:rPr lang="en-US" sz="1400" dirty="0">
                <a:latin typeface="Courier New"/>
                <a:cs typeface="Courier New"/>
              </a:rPr>
              <a:t>::default, chef-client::default, chef-client::task, </a:t>
            </a:r>
            <a:r>
              <a:rPr lang="en-US" sz="1400" dirty="0" err="1">
                <a:latin typeface="Courier New"/>
                <a:cs typeface="Courier New"/>
              </a:rPr>
              <a:t>myiis</a:t>
            </a:r>
            <a:r>
              <a:rPr lang="en-US" sz="1400" dirty="0">
                <a:latin typeface="Courier New"/>
                <a:cs typeface="Courier New"/>
              </a:rPr>
              <a:t>::server</a:t>
            </a:r>
          </a:p>
          <a:p>
            <a:r>
              <a:rPr lang="en-US" sz="1400" dirty="0">
                <a:latin typeface="Courier New"/>
                <a:cs typeface="Courier New"/>
              </a:rPr>
              <a:t>Platform:    windows 6.3.9600</a:t>
            </a:r>
          </a:p>
          <a:p>
            <a:r>
              <a:rPr lang="en-US" sz="1400" dirty="0">
                <a:latin typeface="Courier New"/>
                <a:cs typeface="Courier New"/>
              </a:rPr>
              <a:t>Tags:</a:t>
            </a:r>
            <a:endParaRPr lang="en-US" sz="1400" b="1" dirty="0">
              <a:latin typeface="Courier New"/>
              <a:cs typeface="Courier New"/>
            </a:endParaRPr>
          </a:p>
        </p:txBody>
      </p:sp>
      <p:sp>
        <p:nvSpPr>
          <p:cNvPr id="3" name="Title 2"/>
          <p:cNvSpPr>
            <a:spLocks noGrp="1"/>
          </p:cNvSpPr>
          <p:nvPr>
            <p:ph type="title"/>
          </p:nvPr>
        </p:nvSpPr>
        <p:spPr/>
        <p:txBody>
          <a:bodyPr>
            <a:normAutofit/>
          </a:bodyPr>
          <a:lstStyle/>
          <a:p>
            <a:r>
              <a:rPr lang="en-US" dirty="0"/>
              <a:t>GL: View Information for All Nodes</a:t>
            </a:r>
          </a:p>
        </p:txBody>
      </p:sp>
      <p:sp>
        <p:nvSpPr>
          <p:cNvPr id="4" name="Text Placeholder 3"/>
          <p:cNvSpPr>
            <a:spLocks noGrp="1"/>
          </p:cNvSpPr>
          <p:nvPr>
            <p:ph type="body" sz="quarter" idx="11"/>
          </p:nvPr>
        </p:nvSpPr>
        <p:spPr/>
        <p:txBody>
          <a:bodyPr/>
          <a:lstStyle/>
          <a:p>
            <a:r>
              <a:rPr lang="en-US" b="1" dirty="0">
                <a:latin typeface="Courier New"/>
                <a:cs typeface="Courier New"/>
              </a:rPr>
              <a:t>&gt; knife search node "*:*"</a:t>
            </a:r>
          </a:p>
        </p:txBody>
      </p:sp>
      <p:sp>
        <p:nvSpPr>
          <p:cNvPr id="7" name="Slide Number Placeholder 3"/>
          <p:cNvSpPr>
            <a:spLocks noGrp="1"/>
          </p:cNvSpPr>
          <p:nvPr>
            <p:ph type="sldNum" sz="quarter" idx="4294967295"/>
          </p:nvPr>
        </p:nvSpPr>
        <p:spPr>
          <a:xfrm>
            <a:off x="6325704" y="8627993"/>
            <a:ext cx="3657600" cy="486833"/>
          </a:xfrm>
          <a:prstGeom prst="rect">
            <a:avLst/>
          </a:prstGeom>
        </p:spPr>
        <p:txBody>
          <a:bodyPr/>
          <a:lstStyle/>
          <a:p>
            <a:pPr algn="ctr"/>
            <a:fld id="{2D3AC244-EF0F-45B5-99B7-04DF836D954E}" type="slidenum">
              <a:rPr lang="en-US" sz="1800" smtClean="0"/>
              <a:pPr algn="ctr"/>
              <a:t>324</a:t>
            </a:fld>
            <a:endParaRPr lang="en-US" sz="1800" dirty="0"/>
          </a:p>
        </p:txBody>
      </p:sp>
      <p:sp>
        <p:nvSpPr>
          <p:cNvPr id="8" name="Footer Placeholder 4"/>
          <p:cNvSpPr>
            <a:spLocks noGrp="1"/>
          </p:cNvSpPr>
          <p:nvPr>
            <p:ph type="ftr" sz="quarter" idx="4294967295"/>
          </p:nvPr>
        </p:nvSpPr>
        <p:spPr>
          <a:xfrm>
            <a:off x="286872" y="8498541"/>
            <a:ext cx="5719482" cy="588622"/>
          </a:xfrm>
          <a:prstGeom prst="rect">
            <a:avLst/>
          </a:prstGeom>
        </p:spPr>
        <p:txBody>
          <a:bodyPr/>
          <a:lstStyle/>
          <a:p>
            <a:pPr algn="l"/>
            <a:r>
              <a:rPr lang="en-US" sz="1800" dirty="0">
                <a:solidFill>
                  <a:srgbClr val="7D868C"/>
                </a:solidFill>
              </a:rPr>
              <a:t>©</a:t>
            </a:r>
            <a:r>
              <a:rPr lang="is-IS" sz="1800" dirty="0">
                <a:solidFill>
                  <a:srgbClr val="7D868C"/>
                </a:solidFill>
              </a:rPr>
              <a:t>2018</a:t>
            </a:r>
            <a:r>
              <a:rPr lang="en-US" sz="1800" dirty="0">
                <a:solidFill>
                  <a:srgbClr val="7D868C"/>
                </a:solidFill>
              </a:rPr>
              <a:t> Chef Software Inc</a:t>
            </a:r>
            <a:r>
              <a:rPr lang="en-US" sz="1800" dirty="0"/>
              <a:t>.</a:t>
            </a:r>
          </a:p>
        </p:txBody>
      </p:sp>
    </p:spTree>
    <p:extLst>
      <p:ext uri="{BB962C8B-B14F-4D97-AF65-F5344CB8AC3E}">
        <p14:creationId xmlns:p14="http://schemas.microsoft.com/office/powerpoint/2010/main" val="38842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412575"/>
          </a:xfrm>
        </p:spPr>
        <p:txBody>
          <a:bodyPr/>
          <a:lstStyle/>
          <a:p>
            <a:r>
              <a:rPr lang="en-US" dirty="0">
                <a:latin typeface="Courier New"/>
                <a:cs typeface="Courier New"/>
              </a:rPr>
              <a:t>node1:</a:t>
            </a:r>
          </a:p>
          <a:p>
            <a:r>
              <a:rPr lang="en-US" dirty="0">
                <a:latin typeface="Courier New"/>
                <a:cs typeface="Courier New"/>
              </a:rPr>
              <a:t>  </a:t>
            </a:r>
            <a:r>
              <a:rPr lang="en-US" dirty="0" err="1">
                <a:latin typeface="Courier New"/>
                <a:cs typeface="Courier New"/>
              </a:rPr>
              <a:t>cloud.public_hostname</a:t>
            </a:r>
            <a:r>
              <a:rPr lang="en-US" dirty="0">
                <a:latin typeface="Courier New"/>
                <a:cs typeface="Courier New"/>
              </a:rPr>
              <a:t>: ec2-34-196-63-231.compute-1.amazonaws.com</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a:t>
            </a:r>
            <a:r>
              <a:rPr lang="en-US" dirty="0" err="1">
                <a:latin typeface="Courier New"/>
                <a:cs typeface="Courier New"/>
              </a:rPr>
              <a:t>cloud.public_hostname</a:t>
            </a:r>
            <a:r>
              <a:rPr lang="en-US" dirty="0">
                <a:latin typeface="Courier New"/>
                <a:cs typeface="Courier New"/>
              </a:rPr>
              <a:t>: ec2-34-196-104-17.compute-1.amazonaws.com</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GL: Narrow the Search for all Web Nodes</a:t>
            </a:r>
          </a:p>
        </p:txBody>
      </p:sp>
      <p:sp>
        <p:nvSpPr>
          <p:cNvPr id="4" name="Text Placeholder 3"/>
          <p:cNvSpPr>
            <a:spLocks noGrp="1"/>
          </p:cNvSpPr>
          <p:nvPr>
            <p:ph type="body" sz="quarter" idx="11"/>
          </p:nvPr>
        </p:nvSpPr>
        <p:spPr/>
        <p:txBody>
          <a:bodyPr/>
          <a:lstStyle/>
          <a:p>
            <a:r>
              <a:rPr lang="en-US" sz="3200" b="1" dirty="0">
                <a:latin typeface="Courier New"/>
                <a:cs typeface="Courier New"/>
              </a:rPr>
              <a:t>&gt; knife search node "</a:t>
            </a:r>
            <a:r>
              <a:rPr lang="en-US" sz="3200" b="1" dirty="0" err="1">
                <a:latin typeface="Courier New"/>
                <a:cs typeface="Courier New"/>
              </a:rPr>
              <a:t>role:</a:t>
            </a:r>
            <a:r>
              <a:rPr lang="en-US" sz="3200" dirty="0" err="1">
                <a:latin typeface="Courier New"/>
                <a:cs typeface="Courier New"/>
              </a:rPr>
              <a:t>web</a:t>
            </a:r>
            <a:r>
              <a:rPr lang="en-US" sz="3200" b="1" dirty="0">
                <a:latin typeface="Courier New"/>
                <a:cs typeface="Courier New"/>
              </a:rPr>
              <a:t>" -a </a:t>
            </a:r>
            <a:r>
              <a:rPr lang="en-US" sz="2800" dirty="0" err="1">
                <a:latin typeface="Courier New" panose="02070309020205020404" pitchFamily="49" charset="0"/>
                <a:cs typeface="Courier New" panose="02070309020205020404" pitchFamily="49" charset="0"/>
              </a:rPr>
              <a:t>cloud.public_hostname</a:t>
            </a:r>
            <a:endParaRPr lang="en-US" sz="3200" b="1" dirty="0">
              <a:latin typeface="Courier New"/>
              <a:cs typeface="Courier New"/>
            </a:endParaRPr>
          </a:p>
        </p:txBody>
      </p:sp>
      <p:sp>
        <p:nvSpPr>
          <p:cNvPr id="8" name="Slide Number Placeholder 3"/>
          <p:cNvSpPr>
            <a:spLocks noGrp="1"/>
          </p:cNvSpPr>
          <p:nvPr>
            <p:ph type="sldNum" sz="quarter" idx="4294967295"/>
          </p:nvPr>
        </p:nvSpPr>
        <p:spPr>
          <a:xfrm>
            <a:off x="6325704" y="8627993"/>
            <a:ext cx="3657600" cy="486833"/>
          </a:xfrm>
          <a:prstGeom prst="rect">
            <a:avLst/>
          </a:prstGeom>
        </p:spPr>
        <p:txBody>
          <a:bodyPr/>
          <a:lstStyle/>
          <a:p>
            <a:pPr algn="ctr"/>
            <a:fld id="{2D3AC244-EF0F-45B5-99B7-04DF836D954E}" type="slidenum">
              <a:rPr lang="en-US" sz="1800" smtClean="0"/>
              <a:pPr algn="ctr"/>
              <a:t>325</a:t>
            </a:fld>
            <a:endParaRPr lang="en-US" sz="1800" dirty="0"/>
          </a:p>
        </p:txBody>
      </p:sp>
      <p:sp>
        <p:nvSpPr>
          <p:cNvPr id="9" name="Footer Placeholder 4"/>
          <p:cNvSpPr>
            <a:spLocks noGrp="1"/>
          </p:cNvSpPr>
          <p:nvPr>
            <p:ph type="ftr" sz="quarter" idx="4294967295"/>
          </p:nvPr>
        </p:nvSpPr>
        <p:spPr>
          <a:xfrm>
            <a:off x="286872" y="8498541"/>
            <a:ext cx="5719482" cy="588622"/>
          </a:xfrm>
          <a:prstGeom prst="rect">
            <a:avLst/>
          </a:prstGeom>
        </p:spPr>
        <p:txBody>
          <a:bodyPr/>
          <a:lstStyle/>
          <a:p>
            <a:pPr algn="l"/>
            <a:r>
              <a:rPr lang="en-US" sz="1800" dirty="0">
                <a:solidFill>
                  <a:srgbClr val="7D868C"/>
                </a:solidFill>
              </a:rPr>
              <a:t>©</a:t>
            </a:r>
            <a:r>
              <a:rPr lang="is-IS" sz="1800" dirty="0">
                <a:solidFill>
                  <a:srgbClr val="7D868C"/>
                </a:solidFill>
              </a:rPr>
              <a:t>2018</a:t>
            </a:r>
            <a:r>
              <a:rPr lang="en-US" sz="1800" dirty="0">
                <a:solidFill>
                  <a:srgbClr val="7D868C"/>
                </a:solidFill>
              </a:rPr>
              <a:t> Chef Software Inc</a:t>
            </a:r>
            <a:r>
              <a:rPr lang="en-US" sz="1800" dirty="0"/>
              <a:t>.</a:t>
            </a:r>
          </a:p>
        </p:txBody>
      </p:sp>
    </p:spTree>
    <p:extLst>
      <p:ext uri="{BB962C8B-B14F-4D97-AF65-F5344CB8AC3E}">
        <p14:creationId xmlns:p14="http://schemas.microsoft.com/office/powerpoint/2010/main" val="155975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Syntax within a Recipe</a:t>
            </a:r>
          </a:p>
        </p:txBody>
      </p:sp>
      <p:sp>
        <p:nvSpPr>
          <p:cNvPr id="3" name="Content Placeholder 2"/>
          <p:cNvSpPr>
            <a:spLocks noGrp="1"/>
          </p:cNvSpPr>
          <p:nvPr>
            <p:ph sz="quarter" idx="10"/>
          </p:nvPr>
        </p:nvSpPr>
        <p:spPr>
          <a:xfrm>
            <a:off x="609914" y="1348277"/>
            <a:ext cx="14934855" cy="1062473"/>
          </a:xfrm>
        </p:spPr>
        <p:txBody>
          <a:bodyPr anchor="ctr">
            <a:normAutofit/>
          </a:bodyPr>
          <a:lstStyle/>
          <a:p>
            <a:r>
              <a:rPr lang="en-US" sz="4300" b="1" dirty="0" err="1">
                <a:latin typeface="Courier New" panose="02070309020205020404" pitchFamily="49" charset="0"/>
                <a:cs typeface="Courier New" panose="02070309020205020404" pitchFamily="49" charset="0"/>
              </a:rPr>
              <a:t>all_web_nodes</a:t>
            </a:r>
            <a:r>
              <a:rPr lang="en-US" sz="4300" b="1" dirty="0">
                <a:latin typeface="Courier New" panose="02070309020205020404" pitchFamily="49" charset="0"/>
                <a:cs typeface="Courier New" panose="02070309020205020404" pitchFamily="49" charset="0"/>
              </a:rPr>
              <a:t> = search(</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node</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a:t>
            </a:r>
            <a:r>
              <a:rPr lang="uk-UA" sz="4300" b="1" dirty="0">
                <a:latin typeface="Courier New" panose="02070309020205020404" pitchFamily="49" charset="0"/>
                <a:cs typeface="Courier New" panose="02070309020205020404" pitchFamily="49" charset="0"/>
              </a:rPr>
              <a:t>'</a:t>
            </a:r>
            <a:r>
              <a:rPr lang="en-US" sz="4300" b="1" dirty="0" err="1">
                <a:latin typeface="Courier New" panose="02070309020205020404" pitchFamily="49" charset="0"/>
                <a:cs typeface="Courier New" panose="02070309020205020404" pitchFamily="49" charset="0"/>
              </a:rPr>
              <a:t>role:web</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a:t>
            </a:r>
          </a:p>
        </p:txBody>
      </p:sp>
      <p:sp>
        <p:nvSpPr>
          <p:cNvPr id="5" name="Content Placeholder 4"/>
          <p:cNvSpPr>
            <a:spLocks noGrp="1"/>
          </p:cNvSpPr>
          <p:nvPr>
            <p:ph sz="quarter" idx="12"/>
          </p:nvPr>
        </p:nvSpPr>
        <p:spPr>
          <a:xfrm>
            <a:off x="609913" y="4066668"/>
            <a:ext cx="14934888" cy="3061897"/>
          </a:xfrm>
        </p:spPr>
        <p:txBody>
          <a:bodyPr/>
          <a:lstStyle/>
          <a:p>
            <a:r>
              <a:rPr lang="en-US" b="1" dirty="0"/>
              <a:t>Search</a:t>
            </a:r>
            <a:r>
              <a:rPr lang="en-US" dirty="0"/>
              <a:t> the Chef Server for all </a:t>
            </a:r>
            <a:r>
              <a:rPr lang="en-US" b="1" dirty="0"/>
              <a:t>nodes </a:t>
            </a:r>
            <a:r>
              <a:rPr lang="en-US" dirty="0"/>
              <a:t>that have the </a:t>
            </a:r>
            <a:r>
              <a:rPr lang="en-US" b="1" dirty="0"/>
              <a:t>role</a:t>
            </a:r>
            <a:r>
              <a:rPr lang="en-US" dirty="0"/>
              <a:t> equal to </a:t>
            </a:r>
            <a:r>
              <a:rPr lang="en-US" b="1" dirty="0"/>
              <a:t>'web</a:t>
            </a:r>
            <a:r>
              <a:rPr lang="en-US" dirty="0"/>
              <a:t>' and store the results into a local variable named '</a:t>
            </a:r>
            <a:r>
              <a:rPr lang="en-US" b="1" dirty="0" err="1"/>
              <a:t>all_web_nodes</a:t>
            </a:r>
            <a:r>
              <a:rPr lang="en-US" dirty="0"/>
              <a:t>'.</a:t>
            </a:r>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326</a:t>
            </a:fld>
            <a:endParaRPr lang="en-US" dirty="0"/>
          </a:p>
        </p:txBody>
      </p:sp>
    </p:spTree>
    <p:extLst>
      <p:ext uri="{BB962C8B-B14F-4D97-AF65-F5344CB8AC3E}">
        <p14:creationId xmlns:p14="http://schemas.microsoft.com/office/powerpoint/2010/main" val="324993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Syntax within a Recipe</a:t>
            </a:r>
          </a:p>
        </p:txBody>
      </p:sp>
      <p:sp>
        <p:nvSpPr>
          <p:cNvPr id="3" name="Content Placeholder 2"/>
          <p:cNvSpPr>
            <a:spLocks noGrp="1"/>
          </p:cNvSpPr>
          <p:nvPr>
            <p:ph sz="quarter" idx="10"/>
          </p:nvPr>
        </p:nvSpPr>
        <p:spPr>
          <a:xfrm>
            <a:off x="609914" y="1348277"/>
            <a:ext cx="14934855" cy="1010629"/>
          </a:xfrm>
        </p:spPr>
        <p:txBody>
          <a:bodyPr anchor="ctr">
            <a:normAutofit/>
          </a:bodyPr>
          <a:lstStyle/>
          <a:p>
            <a:r>
              <a:rPr lang="en-US" sz="4300" b="1" dirty="0" err="1">
                <a:latin typeface="Courier New" panose="02070309020205020404" pitchFamily="49" charset="0"/>
                <a:cs typeface="Courier New" panose="02070309020205020404" pitchFamily="49" charset="0"/>
              </a:rPr>
              <a:t>all_web_nodes</a:t>
            </a:r>
            <a:r>
              <a:rPr lang="en-US" sz="4300" b="1" dirty="0">
                <a:latin typeface="Courier New" panose="02070309020205020404" pitchFamily="49" charset="0"/>
                <a:cs typeface="Courier New" panose="02070309020205020404" pitchFamily="49" charset="0"/>
              </a:rPr>
              <a:t> = search(</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node</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a:t>
            </a:r>
            <a:r>
              <a:rPr lang="uk-UA" sz="4300" b="1" dirty="0">
                <a:latin typeface="Courier New" panose="02070309020205020404" pitchFamily="49" charset="0"/>
                <a:cs typeface="Courier New" panose="02070309020205020404" pitchFamily="49" charset="0"/>
              </a:rPr>
              <a:t>'</a:t>
            </a:r>
            <a:r>
              <a:rPr lang="en-US" sz="4300" b="1" dirty="0" err="1">
                <a:latin typeface="Courier New" panose="02070309020205020404" pitchFamily="49" charset="0"/>
                <a:cs typeface="Courier New" panose="02070309020205020404" pitchFamily="49" charset="0"/>
              </a:rPr>
              <a:t>role:web</a:t>
            </a:r>
            <a:r>
              <a:rPr lang="uk-UA" sz="4300" b="1" dirty="0">
                <a:latin typeface="Courier New" panose="02070309020205020404" pitchFamily="49" charset="0"/>
                <a:cs typeface="Courier New" panose="02070309020205020404" pitchFamily="49" charset="0"/>
              </a:rPr>
              <a:t>'</a:t>
            </a:r>
            <a:r>
              <a:rPr lang="en-US" sz="4300" b="1" dirty="0">
                <a:latin typeface="Courier New" panose="02070309020205020404" pitchFamily="49" charset="0"/>
                <a:cs typeface="Courier New" panose="02070309020205020404" pitchFamily="49" charset="0"/>
              </a:rPr>
              <a:t>)</a:t>
            </a:r>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327</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a:t>assigns the value of the </a:t>
            </a:r>
          </a:p>
          <a:p>
            <a:r>
              <a:rPr lang="en-US" b="1" dirty="0"/>
              <a:t>operation on the right </a:t>
            </a:r>
          </a:p>
          <a:p>
            <a:r>
              <a:rPr lang="en-US" b="1" dirty="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a:t>the search criteria - </a:t>
            </a:r>
            <a:r>
              <a:rPr lang="en-US" b="1" dirty="0" err="1"/>
              <a:t>key:value</a:t>
            </a:r>
            <a:endParaRPr lang="en-US" b="1" dirty="0"/>
          </a:p>
        </p:txBody>
      </p:sp>
    </p:spTree>
    <p:extLst>
      <p:ext uri="{BB962C8B-B14F-4D97-AF65-F5344CB8AC3E}">
        <p14:creationId xmlns:p14="http://schemas.microsoft.com/office/powerpoint/2010/main" val="65826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Edit the </a:t>
            </a:r>
            <a:r>
              <a:rPr lang="en-US" dirty="0" err="1"/>
              <a:t>myiis_lb</a:t>
            </a:r>
            <a:r>
              <a:rPr lang="en-US" dirty="0"/>
              <a:t> Default Recipe</a:t>
            </a:r>
          </a:p>
        </p:txBody>
      </p:sp>
      <p:sp>
        <p:nvSpPr>
          <p:cNvPr id="3" name="Content Placeholder 2"/>
          <p:cNvSpPr>
            <a:spLocks noGrp="1"/>
          </p:cNvSpPr>
          <p:nvPr>
            <p:ph sz="quarter" idx="10"/>
          </p:nvPr>
        </p:nvSpPr>
        <p:spPr>
          <a:xfrm>
            <a:off x="1121104" y="2035927"/>
            <a:ext cx="14423693" cy="6039127"/>
          </a:xfrm>
        </p:spPr>
        <p:txBody>
          <a:bodyPr>
            <a:normAutofit fontScale="55000" lnSpcReduction="20000"/>
          </a:bodyPr>
          <a:lstStyle/>
          <a:p>
            <a:r>
              <a:rPr lang="en-US" dirty="0" err="1">
                <a:latin typeface="Courier New"/>
                <a:cs typeface="Courier New"/>
              </a:rPr>
              <a:t>all_web_nodes</a:t>
            </a:r>
            <a:r>
              <a:rPr lang="en-US" dirty="0">
                <a:latin typeface="Courier New"/>
                <a:cs typeface="Courier New"/>
              </a:rPr>
              <a:t> = search('node', '</a:t>
            </a:r>
            <a:r>
              <a:rPr lang="en-US" dirty="0" err="1">
                <a:latin typeface="Courier New"/>
                <a:cs typeface="Courier New"/>
              </a:rPr>
              <a:t>role:web</a:t>
            </a:r>
            <a:r>
              <a:rPr lang="en-US" dirty="0">
                <a:latin typeface="Courier New"/>
                <a:cs typeface="Courier New"/>
              </a:rPr>
              <a:t>')</a:t>
            </a:r>
          </a:p>
          <a:p>
            <a:endParaRPr lang="en-US" dirty="0">
              <a:latin typeface="Courier New"/>
              <a:cs typeface="Courier New"/>
            </a:endParaRPr>
          </a:p>
          <a:p>
            <a:r>
              <a:rPr lang="en-US" dirty="0">
                <a:latin typeface="Courier New"/>
                <a:cs typeface="Courier New"/>
              </a:rPr>
              <a:t>members = []</a:t>
            </a:r>
          </a:p>
          <a:p>
            <a:endParaRPr lang="en-US" dirty="0">
              <a:latin typeface="Courier New"/>
              <a:cs typeface="Courier New"/>
            </a:endParaRPr>
          </a:p>
          <a:p>
            <a:r>
              <a:rPr lang="en-US" dirty="0" err="1">
                <a:latin typeface="Courier New"/>
                <a:cs typeface="Courier New"/>
              </a:rPr>
              <a:t>all_web_nodes.each</a:t>
            </a:r>
            <a:r>
              <a:rPr lang="en-US" dirty="0">
                <a:latin typeface="Courier New"/>
                <a:cs typeface="Courier New"/>
              </a:rPr>
              <a:t> do |</a:t>
            </a:r>
            <a:r>
              <a:rPr lang="en-US" dirty="0" err="1">
                <a:latin typeface="Courier New"/>
                <a:cs typeface="Courier New"/>
              </a:rPr>
              <a:t>web_node</a:t>
            </a:r>
            <a:r>
              <a:rPr lang="en-US" dirty="0">
                <a:latin typeface="Courier New"/>
                <a:cs typeface="Courier New"/>
              </a:rPr>
              <a:t>|</a:t>
            </a:r>
          </a:p>
          <a:p>
            <a:r>
              <a:rPr lang="en-US" dirty="0">
                <a:latin typeface="Courier New"/>
                <a:cs typeface="Courier New"/>
              </a:rPr>
              <a:t>  member = {</a:t>
            </a:r>
          </a:p>
          <a:p>
            <a:r>
              <a:rPr lang="en-US" dirty="0">
                <a:latin typeface="Courier New"/>
                <a:cs typeface="Courier New"/>
              </a:rPr>
              <a:t>    'address' =&gt; </a:t>
            </a:r>
            <a:r>
              <a:rPr lang="en-US" dirty="0" err="1">
                <a:latin typeface="Courier New"/>
                <a:cs typeface="Courier New"/>
              </a:rPr>
              <a:t>web_node</a:t>
            </a:r>
            <a:r>
              <a:rPr lang="en-US" dirty="0">
                <a:latin typeface="Courier New"/>
                <a:cs typeface="Courier New"/>
              </a:rPr>
              <a:t>['cloud']['</a:t>
            </a:r>
            <a:r>
              <a:rPr lang="en-US" dirty="0" err="1">
                <a:latin typeface="Courier New"/>
                <a:cs typeface="Courier New"/>
              </a:rPr>
              <a:t>public_hostname</a:t>
            </a:r>
            <a:r>
              <a:rPr lang="en-US" dirty="0">
                <a:latin typeface="Courier New"/>
                <a:cs typeface="Courier New"/>
              </a:rPr>
              <a:t>'],</a:t>
            </a:r>
          </a:p>
          <a:p>
            <a:r>
              <a:rPr lang="en-US" dirty="0">
                <a:latin typeface="Courier New"/>
                <a:cs typeface="Courier New"/>
              </a:rPr>
              <a:t>    'weight' =&gt; 100,</a:t>
            </a:r>
          </a:p>
          <a:p>
            <a:r>
              <a:rPr lang="en-US" dirty="0">
                <a:latin typeface="Courier New"/>
                <a:cs typeface="Courier New"/>
              </a:rPr>
              <a:t>    'port' =&gt; 80,</a:t>
            </a:r>
          </a:p>
          <a:p>
            <a:r>
              <a:rPr lang="en-US" dirty="0">
                <a:latin typeface="Courier New"/>
                <a:cs typeface="Courier New"/>
              </a:rPr>
              <a:t>    '</a:t>
            </a:r>
            <a:r>
              <a:rPr lang="en-US" dirty="0" err="1">
                <a:latin typeface="Courier New"/>
                <a:cs typeface="Courier New"/>
              </a:rPr>
              <a:t>ssl_port</a:t>
            </a:r>
            <a:r>
              <a:rPr lang="en-US" dirty="0">
                <a:latin typeface="Courier New"/>
                <a:cs typeface="Courier New"/>
              </a:rPr>
              <a:t>' =&gt; 80</a:t>
            </a:r>
          </a:p>
          <a:p>
            <a:r>
              <a:rPr lang="en-US" dirty="0">
                <a:latin typeface="Courier New"/>
                <a:cs typeface="Courier New"/>
              </a:rPr>
              <a:t>  }</a:t>
            </a:r>
          </a:p>
          <a:p>
            <a:r>
              <a:rPr lang="en-US" dirty="0">
                <a:latin typeface="Courier New"/>
                <a:cs typeface="Courier New"/>
              </a:rPr>
              <a:t>  </a:t>
            </a:r>
            <a:r>
              <a:rPr lang="en-US" dirty="0" err="1">
                <a:latin typeface="Courier New"/>
                <a:cs typeface="Courier New"/>
              </a:rPr>
              <a:t>members.push</a:t>
            </a:r>
            <a:r>
              <a:rPr lang="en-US" dirty="0">
                <a:latin typeface="Courier New"/>
                <a:cs typeface="Courier New"/>
              </a:rPr>
              <a:t>(member)</a:t>
            </a:r>
          </a:p>
          <a:p>
            <a:r>
              <a:rPr lang="en-US" dirty="0">
                <a:latin typeface="Courier New"/>
                <a:cs typeface="Courier New"/>
              </a:rPr>
              <a:t>end</a:t>
            </a:r>
          </a:p>
          <a:p>
            <a:endParaRPr lang="en-US" dirty="0">
              <a:latin typeface="Courier New"/>
              <a:cs typeface="Courier New"/>
            </a:endParaRPr>
          </a:p>
          <a:p>
            <a:r>
              <a:rPr lang="en-US" dirty="0" err="1">
                <a:latin typeface="Courier New"/>
                <a:cs typeface="Courier New"/>
              </a:rPr>
              <a:t>node.default</a:t>
            </a:r>
            <a:r>
              <a:rPr lang="en-US" dirty="0">
                <a:latin typeface="Courier New"/>
                <a:cs typeface="Courier New"/>
              </a:rPr>
              <a:t>['</a:t>
            </a:r>
            <a:r>
              <a:rPr lang="en-US" dirty="0" err="1">
                <a:latin typeface="Courier New"/>
                <a:cs typeface="Courier New"/>
              </a:rPr>
              <a:t>iis-lb</a:t>
            </a:r>
            <a:r>
              <a:rPr lang="en-US" dirty="0">
                <a:latin typeface="Courier New"/>
                <a:cs typeface="Courier New"/>
              </a:rPr>
              <a:t>']['members'] = members</a:t>
            </a:r>
          </a:p>
          <a:p>
            <a:endParaRPr lang="en-US" dirty="0">
              <a:latin typeface="Courier New"/>
              <a:cs typeface="Courier New"/>
            </a:endParaRPr>
          </a:p>
          <a:p>
            <a:r>
              <a:rPr lang="en-US" dirty="0" err="1">
                <a:latin typeface="Courier New"/>
                <a:cs typeface="Courier New"/>
              </a:rPr>
              <a:t>include_recipe</a:t>
            </a:r>
            <a:r>
              <a:rPr lang="en-US" dirty="0">
                <a:latin typeface="Courier New"/>
                <a:cs typeface="Courier New"/>
              </a:rPr>
              <a:t> '</a:t>
            </a:r>
            <a:r>
              <a:rPr lang="en-US" dirty="0" err="1">
                <a:latin typeface="Courier New"/>
                <a:cs typeface="Courier New"/>
              </a:rPr>
              <a:t>iis-lb</a:t>
            </a:r>
            <a:r>
              <a:rPr lang="en-US" dirty="0">
                <a:latin typeface="Courier New"/>
                <a:cs typeface="Courier New"/>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a:cs typeface="Courier New"/>
              </a:rPr>
              <a:t>~\chef-repo\cookbooks\</a:t>
            </a:r>
            <a:r>
              <a:rPr lang="en-US" dirty="0" err="1">
                <a:latin typeface="Courier New"/>
                <a:cs typeface="Courier New"/>
              </a:rPr>
              <a:t>myiis_lb</a:t>
            </a:r>
            <a:r>
              <a:rPr lang="en-US" dirty="0">
                <a:latin typeface="Courier New"/>
                <a:cs typeface="Courier New"/>
              </a:rPr>
              <a:t>\recipes\</a:t>
            </a:r>
            <a:r>
              <a:rPr lang="en-US" dirty="0" err="1">
                <a:latin typeface="Courier New"/>
                <a:cs typeface="Courier New"/>
              </a:rPr>
              <a:t>default.rb</a:t>
            </a:r>
            <a:endParaRPr lang="en-US" dirty="0">
              <a:latin typeface="Courier New"/>
              <a:cs typeface="Courier New"/>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328</a:t>
            </a:fld>
            <a:endParaRPr lang="en-US" dirty="0"/>
          </a:p>
        </p:txBody>
      </p:sp>
      <p:sp>
        <p:nvSpPr>
          <p:cNvPr id="9" name="Text Placeholder 6"/>
          <p:cNvSpPr>
            <a:spLocks noGrp="1"/>
          </p:cNvSpPr>
          <p:nvPr>
            <p:ph type="body" sz="quarter" idx="13"/>
          </p:nvPr>
        </p:nvSpPr>
        <p:spPr>
          <a:xfrm>
            <a:off x="1135042" y="2035927"/>
            <a:ext cx="14404273" cy="4909160"/>
          </a:xfrm>
        </p:spPr>
        <p:txBody>
          <a:bodyPr/>
          <a:lstStyle/>
          <a:p>
            <a:endParaRPr lang="en-US" dirty="0"/>
          </a:p>
        </p:txBody>
      </p:sp>
    </p:spTree>
    <p:extLst>
      <p:ext uri="{BB962C8B-B14F-4D97-AF65-F5344CB8AC3E}">
        <p14:creationId xmlns:p14="http://schemas.microsoft.com/office/powerpoint/2010/main" val="133542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p:txBody>
          <a:bodyPr>
            <a:normAutofit fontScale="85000" lnSpcReduction="10000"/>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web servers</a:t>
            </a:r>
          </a:p>
          <a:p>
            <a:pPr marL="380990" indent="-380990">
              <a:buFont typeface="Wingdings" charset="2"/>
              <a:buChar char="q"/>
            </a:pPr>
            <a:r>
              <a:rPr lang="en-US" dirty="0"/>
              <a:t>Upload cookbook to Chef Server</a:t>
            </a:r>
          </a:p>
          <a:p>
            <a:pPr marL="380990" indent="-380990">
              <a:buFont typeface="Wingdings" charset="2"/>
              <a:buChar char="q"/>
            </a:pPr>
            <a:r>
              <a:rPr lang="en-US" dirty="0"/>
              <a:t>Create '</a:t>
            </a:r>
            <a:r>
              <a:rPr lang="en-US" dirty="0" err="1"/>
              <a:t>load_balancer</a:t>
            </a:r>
            <a:r>
              <a:rPr lang="en-US" dirty="0"/>
              <a:t>' that includes the 'base' role</a:t>
            </a:r>
          </a:p>
          <a:p>
            <a:pPr marL="380990" indent="-380990">
              <a:buFont typeface="Wingdings" charset="2"/>
              <a:buChar char="q"/>
            </a:pPr>
            <a:r>
              <a:rPr lang="en-US" dirty="0"/>
              <a:t>Bootstrap a new node </a:t>
            </a:r>
            <a:r>
              <a:rPr lang="en-US" dirty="0" smtClean="0"/>
              <a:t>(lb1) </a:t>
            </a:r>
            <a:r>
              <a:rPr lang="en-US" dirty="0"/>
              <a:t>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329</a:t>
            </a:fld>
            <a:endParaRPr lang="en-US" dirty="0"/>
          </a:p>
        </p:txBody>
      </p:sp>
    </p:spTree>
    <p:extLst>
      <p:ext uri="{BB962C8B-B14F-4D97-AF65-F5344CB8AC3E}">
        <p14:creationId xmlns:p14="http://schemas.microsoft.com/office/powerpoint/2010/main" val="161097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GL: </a:t>
            </a:r>
            <a:r>
              <a:rPr lang="en-US" dirty="0"/>
              <a:t>Launch the ChefDK PowerShell</a:t>
            </a:r>
          </a:p>
        </p:txBody>
      </p:sp>
      <p:sp>
        <p:nvSpPr>
          <p:cNvPr id="5" name="Footer Placeholder 4"/>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
        <p:nvSpPr>
          <p:cNvPr id="12" name="Text Placeholder 11">
            <a:extLst>
              <a:ext uri="{FF2B5EF4-FFF2-40B4-BE49-F238E27FC236}">
                <a16:creationId xmlns="" xmlns:a16="http://schemas.microsoft.com/office/drawing/2014/main" id="{CA89627A-ABE1-44D7-9524-95E48B5BC2AB}"/>
              </a:ext>
            </a:extLst>
          </p:cNvPr>
          <p:cNvSpPr>
            <a:spLocks noGrp="1"/>
          </p:cNvSpPr>
          <p:nvPr>
            <p:ph type="body" sz="quarter" idx="12"/>
          </p:nvPr>
        </p:nvSpPr>
        <p:spPr>
          <a:xfrm>
            <a:off x="677333" y="1856200"/>
            <a:ext cx="4455776" cy="5345953"/>
          </a:xfrm>
        </p:spPr>
        <p:txBody>
          <a:bodyPr/>
          <a:lstStyle/>
          <a:p>
            <a:r>
              <a:rPr lang="en-US" dirty="0"/>
              <a:t>Double-click the ChefDK icon on your virtual workstation.</a:t>
            </a:r>
          </a:p>
          <a:p>
            <a:endParaRPr lang="en-US" dirty="0"/>
          </a:p>
          <a:p>
            <a:r>
              <a:rPr lang="en-US" dirty="0"/>
              <a:t>This will launch a </a:t>
            </a:r>
            <a:r>
              <a:rPr lang="en-US" sz="4400" dirty="0"/>
              <a:t>Chef version of PowerShell.</a:t>
            </a:r>
            <a:endParaRPr lang="en-US" dirty="0"/>
          </a:p>
        </p:txBody>
      </p:sp>
      <p:pic>
        <p:nvPicPr>
          <p:cNvPr id="13" name="Picture 12">
            <a:extLst>
              <a:ext uri="{FF2B5EF4-FFF2-40B4-BE49-F238E27FC236}">
                <a16:creationId xmlns="" xmlns:a16="http://schemas.microsoft.com/office/drawing/2014/main" id="{DC8E38A5-6121-40B7-9E0D-90AD37DE89DE}"/>
              </a:ext>
            </a:extLst>
          </p:cNvPr>
          <p:cNvPicPr>
            <a:picLocks noChangeAspect="1"/>
          </p:cNvPicPr>
          <p:nvPr/>
        </p:nvPicPr>
        <p:blipFill>
          <a:blip r:embed="rId3"/>
          <a:stretch>
            <a:fillRect/>
          </a:stretch>
        </p:blipFill>
        <p:spPr>
          <a:xfrm>
            <a:off x="7783801" y="4247594"/>
            <a:ext cx="8084685" cy="3631623"/>
          </a:xfrm>
          <a:prstGeom prst="rect">
            <a:avLst/>
          </a:prstGeom>
          <a:ln>
            <a:solidFill>
              <a:schemeClr val="accent1"/>
            </a:solidFill>
          </a:ln>
        </p:spPr>
      </p:pic>
      <p:grpSp>
        <p:nvGrpSpPr>
          <p:cNvPr id="17" name="Group 16">
            <a:extLst>
              <a:ext uri="{FF2B5EF4-FFF2-40B4-BE49-F238E27FC236}">
                <a16:creationId xmlns="" xmlns:a16="http://schemas.microsoft.com/office/drawing/2014/main" id="{E0519C4A-6CC1-4538-A717-39431B4C352A}"/>
              </a:ext>
            </a:extLst>
          </p:cNvPr>
          <p:cNvGrpSpPr/>
          <p:nvPr/>
        </p:nvGrpSpPr>
        <p:grpSpPr>
          <a:xfrm>
            <a:off x="3657600" y="1314717"/>
            <a:ext cx="5563611" cy="4748689"/>
            <a:chOff x="3657600" y="1314717"/>
            <a:chExt cx="5563611" cy="4748689"/>
          </a:xfrm>
        </p:grpSpPr>
        <p:pic>
          <p:nvPicPr>
            <p:cNvPr id="7" name="Picture 6">
              <a:extLst>
                <a:ext uri="{FF2B5EF4-FFF2-40B4-BE49-F238E27FC236}">
                  <a16:creationId xmlns="" xmlns:a16="http://schemas.microsoft.com/office/drawing/2014/main" id="{D576B369-C419-4118-86A8-6E503FC2AB67}"/>
                </a:ext>
              </a:extLst>
            </p:cNvPr>
            <p:cNvPicPr>
              <a:picLocks noChangeAspect="1"/>
            </p:cNvPicPr>
            <p:nvPr/>
          </p:nvPicPr>
          <p:blipFill>
            <a:blip r:embed="rId4"/>
            <a:stretch>
              <a:fillRect/>
            </a:stretch>
          </p:blipFill>
          <p:spPr>
            <a:xfrm>
              <a:off x="5696528" y="1314717"/>
              <a:ext cx="3524683" cy="4748689"/>
            </a:xfrm>
            <a:prstGeom prst="rect">
              <a:avLst/>
            </a:prstGeom>
            <a:ln>
              <a:solidFill>
                <a:schemeClr val="accent1"/>
              </a:solidFill>
            </a:ln>
          </p:spPr>
        </p:pic>
        <p:cxnSp>
          <p:nvCxnSpPr>
            <p:cNvPr id="15" name="Straight Arrow Connector 14">
              <a:extLst>
                <a:ext uri="{FF2B5EF4-FFF2-40B4-BE49-F238E27FC236}">
                  <a16:creationId xmlns="" xmlns:a16="http://schemas.microsoft.com/office/drawing/2014/main" id="{4472FAF4-1F12-49DB-936B-20DB871F7968}"/>
                </a:ext>
              </a:extLst>
            </p:cNvPr>
            <p:cNvCxnSpPr>
              <a:cxnSpLocks/>
            </p:cNvCxnSpPr>
            <p:nvPr/>
          </p:nvCxnSpPr>
          <p:spPr>
            <a:xfrm>
              <a:off x="3657600" y="3304309"/>
              <a:ext cx="1849582"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10256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Upload the Cookbook</a:t>
            </a:r>
          </a:p>
        </p:txBody>
      </p:sp>
      <p:sp>
        <p:nvSpPr>
          <p:cNvPr id="3" name="Subtitle 2"/>
          <p:cNvSpPr>
            <a:spLocks noGrp="1"/>
          </p:cNvSpPr>
          <p:nvPr>
            <p:ph type="subTitle" idx="1"/>
          </p:nvPr>
        </p:nvSpPr>
        <p:spPr/>
        <p:txBody>
          <a:bodyPr/>
          <a:lstStyle/>
          <a:p>
            <a:pPr marL="609585" indent="-609585">
              <a:buFont typeface="Wingdings" charset="2"/>
              <a:buChar char="q"/>
            </a:pPr>
            <a:r>
              <a:rPr lang="en-US" dirty="0"/>
              <a:t>Upload the cookbook to the Chef Server</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330</a:t>
            </a:fld>
            <a:endParaRPr lang="en-US" dirty="0"/>
          </a:p>
        </p:txBody>
      </p:sp>
    </p:spTree>
    <p:extLst>
      <p:ext uri="{BB962C8B-B14F-4D97-AF65-F5344CB8AC3E}">
        <p14:creationId xmlns:p14="http://schemas.microsoft.com/office/powerpoint/2010/main" val="351029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0321"/>
            <a:ext cx="14423693" cy="4984124"/>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compat_resource</a:t>
            </a:r>
            <a:r>
              <a:rPr lang="en-US" dirty="0">
                <a:latin typeface="Courier New" panose="02070309020205020404" pitchFamily="49" charset="0"/>
                <a:cs typeface="Courier New" panose="02070309020205020404" pitchFamily="49" charset="0"/>
              </a:rPr>
              <a:t> (12.16.3)</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(5.0.5)</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(0.2.4)</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ohai</a:t>
            </a:r>
            <a:r>
              <a:rPr lang="en-US" dirty="0">
                <a:latin typeface="Courier New" panose="02070309020205020404" pitchFamily="49" charset="0"/>
                <a:cs typeface="Courier New" panose="02070309020205020404" pitchFamily="49" charset="0"/>
              </a:rPr>
              <a:t> (4.2.3)</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(3.1.0)</a:t>
            </a:r>
          </a:p>
          <a:p>
            <a:r>
              <a:rPr lang="en-US" dirty="0">
                <a:latin typeface="Courier New" panose="02070309020205020404" pitchFamily="49" charset="0"/>
                <a:cs typeface="Courier New" panose="02070309020205020404" pitchFamily="49" charset="0"/>
              </a:rPr>
              <a:t>Using windows (2.1.1)</a:t>
            </a:r>
          </a:p>
        </p:txBody>
      </p:sp>
      <p:sp>
        <p:nvSpPr>
          <p:cNvPr id="3" name="Title 2"/>
          <p:cNvSpPr>
            <a:spLocks noGrp="1"/>
          </p:cNvSpPr>
          <p:nvPr>
            <p:ph type="title"/>
          </p:nvPr>
        </p:nvSpPr>
        <p:spPr/>
        <p:txBody>
          <a:bodyPr/>
          <a:lstStyle/>
          <a:p>
            <a:r>
              <a:rPr lang="en-US" dirty="0"/>
              <a:t>Lab: Install Cookbook Dependencies</a:t>
            </a:r>
          </a:p>
        </p:txBody>
      </p:sp>
      <p:sp>
        <p:nvSpPr>
          <p:cNvPr id="4" name="Text Placeholder 3"/>
          <p:cNvSpPr>
            <a:spLocks noGrp="1"/>
          </p:cNvSpPr>
          <p:nvPr>
            <p:ph type="body" sz="quarter" idx="11"/>
          </p:nvPr>
        </p:nvSpPr>
        <p:spPr>
          <a:xfrm>
            <a:off x="1121104" y="1337149"/>
            <a:ext cx="14422528" cy="1254188"/>
          </a:xfrm>
        </p:spPr>
        <p:txBody>
          <a:bodyPr/>
          <a:lstStyle/>
          <a:p>
            <a:r>
              <a:rPr lang="en-US" dirty="0">
                <a:latin typeface="Courier New" panose="02070309020205020404" pitchFamily="49" charset="0"/>
                <a:cs typeface="Courier New" panose="02070309020205020404" pitchFamily="49" charset="0"/>
              </a:rPr>
              <a:t>&gt; cd ~\chef-repo\cookbooks\</a:t>
            </a:r>
            <a:r>
              <a:rPr lang="en-US" dirty="0" err="1">
                <a:latin typeface="Courier New" panose="02070309020205020404" pitchFamily="49" charset="0"/>
                <a:cs typeface="Courier New" panose="02070309020205020404" pitchFamily="49" charset="0"/>
              </a:rPr>
              <a:t>myiis_lb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berks install</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331</a:t>
            </a:fld>
            <a:endParaRPr lang="en-US" dirty="0"/>
          </a:p>
        </p:txBody>
      </p:sp>
      <p:sp>
        <p:nvSpPr>
          <p:cNvPr id="7" name="Rectangle 6"/>
          <p:cNvSpPr/>
          <p:nvPr/>
        </p:nvSpPr>
        <p:spPr bwMode="auto">
          <a:xfrm>
            <a:off x="1111693" y="3738543"/>
            <a:ext cx="14431939" cy="39759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4598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303778"/>
          </a:xfrm>
        </p:spPr>
        <p:txBody>
          <a:bodyPr/>
          <a:lstStyle/>
          <a:p>
            <a:r>
              <a:rPr lang="en-US" sz="2000" dirty="0">
                <a:latin typeface="Courier New" panose="02070309020205020404" pitchFamily="49" charset="0"/>
                <a:cs typeface="Courier New" panose="02070309020205020404" pitchFamily="49" charset="0"/>
              </a:rPr>
              <a:t>Skipping </a:t>
            </a:r>
            <a:r>
              <a:rPr lang="en-US" sz="2000" dirty="0" err="1">
                <a:latin typeface="Courier New" panose="02070309020205020404" pitchFamily="49" charset="0"/>
                <a:cs typeface="Courier New" panose="02070309020205020404" pitchFamily="49" charset="0"/>
              </a:rPr>
              <a:t>compat_resource</a:t>
            </a:r>
            <a:r>
              <a:rPr lang="en-US" sz="2000" dirty="0">
                <a:latin typeface="Courier New" panose="02070309020205020404" pitchFamily="49" charset="0"/>
                <a:cs typeface="Courier New" panose="02070309020205020404" pitchFamily="49" charset="0"/>
              </a:rPr>
              <a:t> (12.16.3) (frozen)</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(5.0.5) to: 'https://api.chef.io:443/organizations/</a:t>
            </a:r>
            <a:r>
              <a:rPr lang="en-US" sz="2000" dirty="0" err="1">
                <a:latin typeface="Courier New" panose="02070309020205020404" pitchFamily="49" charset="0"/>
                <a:cs typeface="Courier New" panose="02070309020205020404" pitchFamily="49" charset="0"/>
              </a:rPr>
              <a:t>awesomestudent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(0.2.4) to: 'https://api.chef.io:443/organizations/</a:t>
            </a:r>
            <a:r>
              <a:rPr lang="en-US" sz="2000" dirty="0" err="1">
                <a:latin typeface="Courier New" panose="02070309020205020404" pitchFamily="49" charset="0"/>
                <a:cs typeface="Courier New" panose="02070309020205020404" pitchFamily="49" charset="0"/>
              </a:rPr>
              <a:t>awesomestudent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myiis_lb</a:t>
            </a:r>
            <a:r>
              <a:rPr lang="en-US" sz="2000" dirty="0">
                <a:latin typeface="Courier New" panose="02070309020205020404" pitchFamily="49" charset="0"/>
                <a:cs typeface="Courier New" panose="02070309020205020404" pitchFamily="49" charset="0"/>
              </a:rPr>
              <a:t> (</a:t>
            </a:r>
            <a:r>
              <a:rPr lang="nb-NO" sz="2000" dirty="0">
                <a:latin typeface="Courier New" panose="02070309020205020404" pitchFamily="49" charset="0"/>
                <a:cs typeface="Courier New" panose="02070309020205020404" pitchFamily="49" charset="0"/>
              </a:rPr>
              <a:t>0.1.0</a:t>
            </a:r>
            <a:r>
              <a:rPr lang="en-US" sz="2000" dirty="0">
                <a:latin typeface="Courier New" panose="02070309020205020404" pitchFamily="49" charset="0"/>
                <a:cs typeface="Courier New" panose="02070309020205020404" pitchFamily="49" charset="0"/>
              </a:rPr>
              <a:t>) to: 'https://api.chef.io:443/organizations/</a:t>
            </a:r>
            <a:r>
              <a:rPr lang="en-US" sz="2000" dirty="0" err="1">
                <a:latin typeface="Courier New" panose="02070309020205020404" pitchFamily="49" charset="0"/>
                <a:cs typeface="Courier New" panose="02070309020205020404" pitchFamily="49" charset="0"/>
              </a:rPr>
              <a:t>awesomestudent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Skipping </a:t>
            </a:r>
            <a:r>
              <a:rPr lang="en-US" sz="2000" dirty="0" err="1">
                <a:latin typeface="Courier New" panose="02070309020205020404" pitchFamily="49" charset="0"/>
                <a:cs typeface="Courier New" panose="02070309020205020404" pitchFamily="49" charset="0"/>
              </a:rPr>
              <a:t>ohai</a:t>
            </a:r>
            <a:r>
              <a:rPr lang="en-US" sz="2000" dirty="0">
                <a:latin typeface="Courier New" panose="02070309020205020404" pitchFamily="49" charset="0"/>
                <a:cs typeface="Courier New" panose="02070309020205020404" pitchFamily="49" charset="0"/>
              </a:rPr>
              <a:t> (4.2.3) (frozen)</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(3.1.0) to: 'https://api.chef.io:443/organizations/</a:t>
            </a:r>
            <a:r>
              <a:rPr lang="en-US" sz="2000" dirty="0" err="1">
                <a:latin typeface="Courier New" panose="02070309020205020404" pitchFamily="49" charset="0"/>
                <a:cs typeface="Courier New" panose="02070309020205020404" pitchFamily="49" charset="0"/>
              </a:rPr>
              <a:t>awesomestudent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Skipping windows (2.1.1) (frozen)</a:t>
            </a:r>
          </a:p>
        </p:txBody>
      </p:sp>
      <p:sp>
        <p:nvSpPr>
          <p:cNvPr id="3" name="Title 2"/>
          <p:cNvSpPr>
            <a:spLocks noGrp="1"/>
          </p:cNvSpPr>
          <p:nvPr>
            <p:ph type="title"/>
          </p:nvPr>
        </p:nvSpPr>
        <p:spPr/>
        <p:txBody>
          <a:bodyPr/>
          <a:lstStyle/>
          <a:p>
            <a:r>
              <a:rPr lang="en-US" dirty="0"/>
              <a:t>Lab: Upload </a:t>
            </a:r>
            <a:r>
              <a:rPr lang="en-US"/>
              <a:t>the Cookbook to Chef Server</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berks upload</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332</a:t>
            </a:fld>
            <a:endParaRPr lang="en-US" dirty="0"/>
          </a:p>
        </p:txBody>
      </p:sp>
    </p:spTree>
    <p:extLst>
      <p:ext uri="{BB962C8B-B14F-4D97-AF65-F5344CB8AC3E}">
        <p14:creationId xmlns:p14="http://schemas.microsoft.com/office/powerpoint/2010/main" val="137363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mr-IN" sz="2000" dirty="0" err="1">
                <a:latin typeface="Courier New" panose="02070309020205020404" pitchFamily="49" charset="0"/>
                <a:cs typeface="Courier New" panose="02070309020205020404" pitchFamily="49" charset="0"/>
              </a:rPr>
              <a:t>chef-client</a:t>
            </a:r>
            <a:r>
              <a:rPr lang="mr-IN" sz="2000" dirty="0">
                <a:latin typeface="Courier New" panose="02070309020205020404" pitchFamily="49" charset="0"/>
                <a:cs typeface="Courier New" panose="02070309020205020404" pitchFamily="49" charset="0"/>
              </a:rPr>
              <a:t>       7.1.0</a:t>
            </a:r>
          </a:p>
          <a:p>
            <a:r>
              <a:rPr lang="mr-IN" sz="2000" dirty="0" err="1">
                <a:latin typeface="Courier New" panose="02070309020205020404" pitchFamily="49" charset="0"/>
                <a:cs typeface="Courier New" panose="02070309020205020404" pitchFamily="49" charset="0"/>
              </a:rPr>
              <a:t>compat_resource</a:t>
            </a:r>
            <a:r>
              <a:rPr lang="mr-IN" sz="2000" dirty="0">
                <a:latin typeface="Courier New" panose="02070309020205020404" pitchFamily="49" charset="0"/>
                <a:cs typeface="Courier New" panose="02070309020205020404" pitchFamily="49" charset="0"/>
              </a:rPr>
              <a:t>   12.16.3</a:t>
            </a:r>
          </a:p>
          <a:p>
            <a:r>
              <a:rPr lang="mr-IN" sz="2000" dirty="0" err="1">
                <a:latin typeface="Courier New" panose="02070309020205020404" pitchFamily="49" charset="0"/>
                <a:cs typeface="Courier New" panose="02070309020205020404" pitchFamily="49" charset="0"/>
              </a:rPr>
              <a:t>cron</a:t>
            </a:r>
            <a:r>
              <a:rPr lang="mr-IN" sz="2000" dirty="0">
                <a:latin typeface="Courier New" panose="02070309020205020404" pitchFamily="49" charset="0"/>
                <a:cs typeface="Courier New" panose="02070309020205020404" pitchFamily="49" charset="0"/>
              </a:rPr>
              <a:t>              3.0.0</a:t>
            </a:r>
          </a:p>
          <a:p>
            <a:r>
              <a:rPr lang="mr-IN" sz="2000" dirty="0" err="1">
                <a:latin typeface="Courier New" panose="02070309020205020404" pitchFamily="49" charset="0"/>
                <a:cs typeface="Courier New" panose="02070309020205020404" pitchFamily="49" charset="0"/>
              </a:rPr>
              <a:t>iis</a:t>
            </a:r>
            <a:r>
              <a:rPr lang="mr-IN" sz="2000" dirty="0">
                <a:latin typeface="Courier New" panose="02070309020205020404" pitchFamily="49" charset="0"/>
                <a:cs typeface="Courier New" panose="02070309020205020404" pitchFamily="49" charset="0"/>
              </a:rPr>
              <a:t>               5.0.5</a:t>
            </a:r>
          </a:p>
          <a:p>
            <a:r>
              <a:rPr lang="mr-IN" sz="2000" dirty="0" err="1">
                <a:latin typeface="Courier New" panose="02070309020205020404" pitchFamily="49" charset="0"/>
                <a:cs typeface="Courier New" panose="02070309020205020404" pitchFamily="49" charset="0"/>
              </a:rPr>
              <a:t>iis-lb</a:t>
            </a:r>
            <a:r>
              <a:rPr lang="mr-IN" sz="2000" dirty="0">
                <a:latin typeface="Courier New" panose="02070309020205020404" pitchFamily="49" charset="0"/>
                <a:cs typeface="Courier New" panose="02070309020205020404" pitchFamily="49" charset="0"/>
              </a:rPr>
              <a:t>            0.2.4</a:t>
            </a:r>
          </a:p>
          <a:p>
            <a:r>
              <a:rPr lang="mr-IN" sz="2000" dirty="0" err="1">
                <a:latin typeface="Courier New" panose="02070309020205020404" pitchFamily="49" charset="0"/>
                <a:cs typeface="Courier New" panose="02070309020205020404" pitchFamily="49" charset="0"/>
              </a:rPr>
              <a:t>logrotate</a:t>
            </a:r>
            <a:r>
              <a:rPr lang="mr-IN" sz="2000" dirty="0">
                <a:latin typeface="Courier New" panose="02070309020205020404" pitchFamily="49" charset="0"/>
                <a:cs typeface="Courier New" panose="02070309020205020404" pitchFamily="49" charset="0"/>
              </a:rPr>
              <a:t>         2.1.0</a:t>
            </a:r>
          </a:p>
          <a:p>
            <a:r>
              <a:rPr lang="mr-IN" sz="2000" dirty="0" err="1">
                <a:latin typeface="Courier New" panose="02070309020205020404" pitchFamily="49" charset="0"/>
                <a:cs typeface="Courier New" panose="02070309020205020404" pitchFamily="49" charset="0"/>
              </a:rPr>
              <a:t>my_chef_client</a:t>
            </a:r>
            <a:r>
              <a:rPr lang="mr-IN" sz="2000" dirty="0">
                <a:latin typeface="Courier New" panose="02070309020205020404" pitchFamily="49" charset="0"/>
                <a:cs typeface="Courier New" panose="02070309020205020404" pitchFamily="49" charset="0"/>
              </a:rPr>
              <a:t>    0.1.1</a:t>
            </a:r>
          </a:p>
          <a:p>
            <a:r>
              <a:rPr lang="mr-IN" sz="2000" dirty="0" err="1">
                <a:latin typeface="Courier New" panose="02070309020205020404" pitchFamily="49" charset="0"/>
                <a:cs typeface="Courier New" panose="02070309020205020404" pitchFamily="49" charset="0"/>
              </a:rPr>
              <a:t>myiis</a:t>
            </a:r>
            <a:r>
              <a:rPr lang="mr-IN" sz="2000" dirty="0">
                <a:latin typeface="Courier New" panose="02070309020205020404" pitchFamily="49" charset="0"/>
                <a:cs typeface="Courier New" panose="02070309020205020404" pitchFamily="49" charset="0"/>
              </a:rPr>
              <a:t>             0.2.1</a:t>
            </a:r>
          </a:p>
          <a:p>
            <a:r>
              <a:rPr lang="mr-IN" sz="2000" dirty="0" err="1">
                <a:latin typeface="Courier New" panose="02070309020205020404" pitchFamily="49" charset="0"/>
                <a:cs typeface="Courier New" panose="02070309020205020404" pitchFamily="49" charset="0"/>
              </a:rPr>
              <a:t>myiis_lb</a:t>
            </a:r>
            <a:r>
              <a:rPr lang="mr-IN" sz="2000" dirty="0">
                <a:latin typeface="Courier New" panose="02070309020205020404" pitchFamily="49" charset="0"/>
                <a:cs typeface="Courier New" panose="02070309020205020404" pitchFamily="49" charset="0"/>
              </a:rPr>
              <a:t>          </a:t>
            </a:r>
            <a:r>
              <a:rPr lang="nb-NO" sz="2000" dirty="0">
                <a:latin typeface="Courier New" panose="02070309020205020404" pitchFamily="49" charset="0"/>
                <a:cs typeface="Courier New" panose="02070309020205020404" pitchFamily="49" charset="0"/>
              </a:rPr>
              <a:t>0.1.0</a:t>
            </a:r>
            <a:endParaRPr lang="mr-IN" sz="2000" dirty="0">
              <a:latin typeface="Courier New" panose="02070309020205020404" pitchFamily="49" charset="0"/>
              <a:cs typeface="Courier New" panose="02070309020205020404" pitchFamily="49" charset="0"/>
            </a:endParaRPr>
          </a:p>
          <a:p>
            <a:r>
              <a:rPr lang="mr-IN" sz="2000" dirty="0" err="1">
                <a:latin typeface="Courier New" panose="02070309020205020404" pitchFamily="49" charset="0"/>
                <a:cs typeface="Courier New" panose="02070309020205020404" pitchFamily="49" charset="0"/>
              </a:rPr>
              <a:t>ohai</a:t>
            </a:r>
            <a:r>
              <a:rPr lang="mr-IN" sz="2000" dirty="0">
                <a:latin typeface="Courier New" panose="02070309020205020404" pitchFamily="49" charset="0"/>
                <a:cs typeface="Courier New" panose="02070309020205020404" pitchFamily="49" charset="0"/>
              </a:rPr>
              <a:t>              4.2.3</a:t>
            </a:r>
          </a:p>
          <a:p>
            <a:r>
              <a:rPr lang="mr-IN" sz="2000" dirty="0" err="1">
                <a:latin typeface="Courier New" panose="02070309020205020404" pitchFamily="49" charset="0"/>
                <a:cs typeface="Courier New" panose="02070309020205020404" pitchFamily="49" charset="0"/>
              </a:rPr>
              <a:t>webpi</a:t>
            </a:r>
            <a:r>
              <a:rPr lang="mr-IN" sz="2000" dirty="0">
                <a:latin typeface="Courier New" panose="02070309020205020404" pitchFamily="49" charset="0"/>
                <a:cs typeface="Courier New" panose="02070309020205020404" pitchFamily="49" charset="0"/>
              </a:rPr>
              <a:t>             3.1.0</a:t>
            </a:r>
          </a:p>
          <a:p>
            <a:r>
              <a:rPr lang="mr-IN" sz="2000" dirty="0" err="1">
                <a:latin typeface="Courier New" panose="02070309020205020404" pitchFamily="49" charset="0"/>
                <a:cs typeface="Courier New" panose="02070309020205020404" pitchFamily="49" charset="0"/>
              </a:rPr>
              <a:t>windows</a:t>
            </a:r>
            <a:r>
              <a:rPr lang="mr-IN" sz="2000" dirty="0">
                <a:latin typeface="Courier New" panose="02070309020205020404" pitchFamily="49" charset="0"/>
                <a:cs typeface="Courier New" panose="02070309020205020404" pitchFamily="49" charset="0"/>
              </a:rPr>
              <a:t>           2.1.1</a:t>
            </a:r>
          </a:p>
          <a:p>
            <a:r>
              <a:rPr lang="mr-IN" sz="2000" dirty="0" err="1">
                <a:latin typeface="Courier New" panose="02070309020205020404" pitchFamily="49" charset="0"/>
                <a:cs typeface="Courier New" panose="02070309020205020404" pitchFamily="49" charset="0"/>
              </a:rPr>
              <a:t>workstation</a:t>
            </a:r>
            <a:r>
              <a:rPr lang="mr-IN" sz="2000" dirty="0">
                <a:latin typeface="Courier New" panose="02070309020205020404" pitchFamily="49" charset="0"/>
                <a:cs typeface="Courier New" panose="02070309020205020404" pitchFamily="49" charset="0"/>
              </a:rPr>
              <a:t>       0.1.0</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Verify the Cookbook Upload</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cookbook list </a:t>
            </a: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333</a:t>
            </a:fld>
            <a:endParaRPr lang="en-US" dirty="0"/>
          </a:p>
        </p:txBody>
      </p:sp>
    </p:spTree>
    <p:extLst>
      <p:ext uri="{BB962C8B-B14F-4D97-AF65-F5344CB8AC3E}">
        <p14:creationId xmlns:p14="http://schemas.microsoft.com/office/powerpoint/2010/main" val="181870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Upload the Cookbook</a:t>
            </a:r>
          </a:p>
        </p:txBody>
      </p:sp>
      <p:sp>
        <p:nvSpPr>
          <p:cNvPr id="3" name="Subtitle 2"/>
          <p:cNvSpPr>
            <a:spLocks noGrp="1"/>
          </p:cNvSpPr>
          <p:nvPr>
            <p:ph type="subTitle" idx="1"/>
          </p:nvPr>
        </p:nvSpPr>
        <p:spPr/>
        <p:txBody>
          <a:bodyPr/>
          <a:lstStyle/>
          <a:p>
            <a:pPr marL="609585" indent="-609585">
              <a:buFont typeface="Wingdings" charset="2"/>
              <a:buChar char="ü"/>
            </a:pPr>
            <a:r>
              <a:rPr lang="en-US" dirty="0"/>
              <a:t>Upload the cookbook to the Chef Server</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334</a:t>
            </a:fld>
            <a:endParaRPr lang="en-US" dirty="0"/>
          </a:p>
        </p:txBody>
      </p:sp>
    </p:spTree>
    <p:extLst>
      <p:ext uri="{BB962C8B-B14F-4D97-AF65-F5344CB8AC3E}">
        <p14:creationId xmlns:p14="http://schemas.microsoft.com/office/powerpoint/2010/main" val="32902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p:txBody>
          <a:bodyPr>
            <a:normAutofit fontScale="85000" lnSpcReduction="10000"/>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web servers</a:t>
            </a:r>
          </a:p>
          <a:p>
            <a:pPr marL="380990" indent="-380990">
              <a:buFont typeface="Wingdings" charset="2"/>
              <a:buChar char="ü"/>
            </a:pPr>
            <a:r>
              <a:rPr lang="en-US" dirty="0"/>
              <a:t>Upload cookbook to Chef Server</a:t>
            </a:r>
          </a:p>
          <a:p>
            <a:pPr marL="380990" indent="-380990">
              <a:buFont typeface="Wingdings" charset="2"/>
              <a:buChar char="q"/>
            </a:pPr>
            <a:r>
              <a:rPr lang="en-US" dirty="0"/>
              <a:t>Create '</a:t>
            </a:r>
            <a:r>
              <a:rPr lang="en-US" dirty="0" err="1"/>
              <a:t>load_balancer</a:t>
            </a:r>
            <a:r>
              <a:rPr lang="en-US" dirty="0"/>
              <a:t>' role that includes the 'base' role</a:t>
            </a:r>
          </a:p>
          <a:p>
            <a:pPr marL="380990" indent="-380990">
              <a:buFont typeface="Wingdings" charset="2"/>
              <a:buChar char="q"/>
            </a:pPr>
            <a:r>
              <a:rPr lang="en-US" dirty="0"/>
              <a:t>Bootstrap a new node </a:t>
            </a:r>
            <a:r>
              <a:rPr lang="en-US" dirty="0" smtClean="0"/>
              <a:t>(lb1) </a:t>
            </a:r>
            <a:r>
              <a:rPr lang="en-US" dirty="0"/>
              <a:t>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335</a:t>
            </a:fld>
            <a:endParaRPr lang="en-US" dirty="0"/>
          </a:p>
        </p:txBody>
      </p:sp>
    </p:spTree>
    <p:extLst>
      <p:ext uri="{BB962C8B-B14F-4D97-AF65-F5344CB8AC3E}">
        <p14:creationId xmlns:p14="http://schemas.microsoft.com/office/powerpoint/2010/main" val="151859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Create the Load Balancer Role</a:t>
            </a:r>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load_balancer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Load Balancer</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role[base]',</a:t>
            </a:r>
            <a:r>
              <a:rPr lang="uk-UA"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a:t>
            </a:r>
            <a:r>
              <a:rPr lang="uk-UA"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a:t>
            </a:r>
            <a:r>
              <a:rPr lang="en-US" sz="4200" dirty="0">
                <a:latin typeface="Courier New" panose="02070309020205020404" pitchFamily="49" charset="0"/>
                <a:cs typeface="Courier New" panose="02070309020205020404" pitchFamily="49" charset="0"/>
              </a:rPr>
              <a:t>roles\</a:t>
            </a:r>
            <a:r>
              <a:rPr lang="en-US" sz="4200" dirty="0" err="1">
                <a:latin typeface="Courier New" panose="02070309020205020404" pitchFamily="49" charset="0"/>
                <a:cs typeface="Courier New" panose="02070309020205020404" pitchFamily="49" charset="0"/>
              </a:rPr>
              <a:t>load_balancer.rb</a:t>
            </a:r>
            <a:endParaRPr lang="en-US" sz="4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336</a:t>
            </a:fld>
            <a:endParaRPr lang="en-US" dirty="0"/>
          </a:p>
        </p:txBody>
      </p:sp>
    </p:spTree>
    <p:extLst>
      <p:ext uri="{BB962C8B-B14F-4D97-AF65-F5344CB8AC3E}">
        <p14:creationId xmlns:p14="http://schemas.microsoft.com/office/powerpoint/2010/main" val="17122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73832"/>
            <a:ext cx="14423693" cy="5070018"/>
          </a:xfrm>
        </p:spPr>
        <p:txBody>
          <a:bodyPr/>
          <a:lstStyle/>
          <a:p>
            <a:r>
              <a:rPr lang="en-US" dirty="0">
                <a:latin typeface="Courier New" panose="02070309020205020404" pitchFamily="49" charset="0"/>
                <a:cs typeface="Courier New" panose="02070309020205020404" pitchFamily="49" charset="0"/>
              </a:rPr>
              <a:t>Updated Role </a:t>
            </a:r>
            <a:r>
              <a:rPr lang="en-US" dirty="0" err="1">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fi-FI" dirty="0"/>
              <a:t>GL: </a:t>
            </a:r>
            <a:r>
              <a:rPr lang="en-US" dirty="0"/>
              <a:t>Upload the Role to the Chef Server</a:t>
            </a:r>
          </a:p>
        </p:txBody>
      </p:sp>
      <p:sp>
        <p:nvSpPr>
          <p:cNvPr id="4" name="Text Placeholder 3"/>
          <p:cNvSpPr>
            <a:spLocks noGrp="1"/>
          </p:cNvSpPr>
          <p:nvPr>
            <p:ph type="body" sz="quarter" idx="11"/>
          </p:nvPr>
        </p:nvSpPr>
        <p:spPr>
          <a:xfrm>
            <a:off x="1121104" y="1337149"/>
            <a:ext cx="14422528" cy="1331910"/>
          </a:xfrm>
        </p:spPr>
        <p:txBody>
          <a:bodyPr/>
          <a:lstStyle/>
          <a:p>
            <a:r>
              <a:rPr lang="en-US" dirty="0">
                <a:latin typeface="Courier New" panose="02070309020205020404" pitchFamily="49" charset="0"/>
                <a:cs typeface="Courier New" panose="02070309020205020404" pitchFamily="49" charset="0"/>
              </a:rPr>
              <a:t>&gt; cd ~\chef-repo</a:t>
            </a:r>
          </a:p>
          <a:p>
            <a:r>
              <a:rPr lang="en-US" dirty="0">
                <a:latin typeface="Courier New" panose="02070309020205020404" pitchFamily="49" charset="0"/>
                <a:cs typeface="Courier New" panose="02070309020205020404" pitchFamily="49" charset="0"/>
              </a:rPr>
              <a:t>&gt; knife role from file </a:t>
            </a:r>
            <a:r>
              <a:rPr lang="en-US" dirty="0" err="1">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337</a:t>
            </a:fld>
            <a:endParaRPr lang="en-US" dirty="0"/>
          </a:p>
        </p:txBody>
      </p:sp>
    </p:spTree>
    <p:extLst>
      <p:ext uri="{BB962C8B-B14F-4D97-AF65-F5344CB8AC3E}">
        <p14:creationId xmlns:p14="http://schemas.microsoft.com/office/powerpoint/2010/main" val="372098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46937"/>
          </a:xfrm>
        </p:spPr>
        <p:txBody>
          <a:bodyPr/>
          <a:lstStyle/>
          <a:p>
            <a:r>
              <a:rPr lang="en-US" dirty="0">
                <a:latin typeface="Courier New" panose="02070309020205020404" pitchFamily="49" charset="0"/>
                <a:cs typeface="Courier New" panose="02070309020205020404" pitchFamily="49" charset="0"/>
              </a:rPr>
              <a:t>base</a:t>
            </a:r>
          </a:p>
          <a:p>
            <a:r>
              <a:rPr lang="en-US" dirty="0" err="1">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web</a:t>
            </a:r>
          </a:p>
        </p:txBody>
      </p:sp>
      <p:sp>
        <p:nvSpPr>
          <p:cNvPr id="3" name="Title 2"/>
          <p:cNvSpPr>
            <a:spLocks noGrp="1"/>
          </p:cNvSpPr>
          <p:nvPr>
            <p:ph type="title"/>
          </p:nvPr>
        </p:nvSpPr>
        <p:spPr/>
        <p:txBody>
          <a:bodyPr/>
          <a:lstStyle/>
          <a:p>
            <a:r>
              <a:rPr lang="fi-FI" dirty="0"/>
              <a:t>GL: </a:t>
            </a:r>
            <a:r>
              <a:rPr lang="en-US" dirty="0"/>
              <a:t>Validate Chef Server Received It</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role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338</a:t>
            </a:fld>
            <a:endParaRPr lang="en-US" dirty="0"/>
          </a:p>
        </p:txBody>
      </p:sp>
    </p:spTree>
    <p:extLst>
      <p:ext uri="{BB962C8B-B14F-4D97-AF65-F5344CB8AC3E}">
        <p14:creationId xmlns:p14="http://schemas.microsoft.com/office/powerpoint/2010/main" val="354833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Load Balancer</a:t>
            </a:r>
          </a:p>
        </p:txBody>
      </p:sp>
      <p:sp>
        <p:nvSpPr>
          <p:cNvPr id="3" name="Text Placeholder 2"/>
          <p:cNvSpPr>
            <a:spLocks noGrp="1"/>
          </p:cNvSpPr>
          <p:nvPr>
            <p:ph type="body" sz="quarter" idx="10"/>
          </p:nvPr>
        </p:nvSpPr>
        <p:spPr/>
        <p:txBody>
          <a:bodyPr>
            <a:normAutofit fontScale="85000" lnSpcReduction="10000"/>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web servers</a:t>
            </a:r>
          </a:p>
          <a:p>
            <a:pPr marL="380990" indent="-380990">
              <a:buFont typeface="Wingdings" charset="2"/>
              <a:buChar char="ü"/>
            </a:pPr>
            <a:r>
              <a:rPr lang="en-US" dirty="0"/>
              <a:t>Upload cookbook to Chef Server</a:t>
            </a:r>
          </a:p>
          <a:p>
            <a:pPr marL="380990" indent="-380990">
              <a:buFont typeface="Wingdings" charset="2"/>
              <a:buChar char="ü"/>
            </a:pPr>
            <a:r>
              <a:rPr lang="en-US" dirty="0"/>
              <a:t>Create '</a:t>
            </a:r>
            <a:r>
              <a:rPr lang="en-US" dirty="0" err="1"/>
              <a:t>load_balancer</a:t>
            </a:r>
            <a:r>
              <a:rPr lang="en-US" dirty="0"/>
              <a:t>' role that includes the 'base' role</a:t>
            </a:r>
          </a:p>
          <a:p>
            <a:pPr marL="380990" indent="-380990">
              <a:buFont typeface="Wingdings" charset="2"/>
              <a:buChar char="q"/>
            </a:pPr>
            <a:r>
              <a:rPr lang="en-US" dirty="0"/>
              <a:t>Bootstrap a new node </a:t>
            </a:r>
            <a:r>
              <a:rPr lang="en-US" dirty="0" smtClean="0"/>
              <a:t>(lb1) </a:t>
            </a:r>
            <a:r>
              <a:rPr lang="en-US" dirty="0"/>
              <a:t>that runs the load balancer cookbook (via '</a:t>
            </a:r>
            <a:r>
              <a:rPr lang="en-US" dirty="0" err="1"/>
              <a:t>load_balancer</a:t>
            </a:r>
            <a:r>
              <a:rPr lang="en-US" dirty="0"/>
              <a:t>' role)</a:t>
            </a:r>
          </a:p>
        </p:txBody>
      </p:sp>
      <p:sp>
        <p:nvSpPr>
          <p:cNvPr id="4" name="Content Placeholder 3"/>
          <p:cNvSpPr>
            <a:spLocks noGrp="1"/>
          </p:cNvSpPr>
          <p:nvPr>
            <p:ph sz="quarter" idx="11"/>
          </p:nvPr>
        </p:nvSpPr>
        <p:spPr/>
        <p:txBody>
          <a:bodyPr/>
          <a:lstStyle/>
          <a:p>
            <a:r>
              <a:rPr lang="en-US" dirty="0"/>
              <a:t>Adding a load balancer will allow us to better grow our infrastructure.</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339</a:t>
            </a:fld>
            <a:endParaRPr lang="en-US" dirty="0"/>
          </a:p>
        </p:txBody>
      </p:sp>
    </p:spTree>
    <p:extLst>
      <p:ext uri="{BB962C8B-B14F-4D97-AF65-F5344CB8AC3E}">
        <p14:creationId xmlns:p14="http://schemas.microsoft.com/office/powerpoint/2010/main" val="304450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r>
              <a:rPr lang="en-US" dirty="0"/>
              <a:t>PS C:\Users\Administrator&gt;</a:t>
            </a:r>
          </a:p>
        </p:txBody>
      </p:sp>
      <p:sp>
        <p:nvSpPr>
          <p:cNvPr id="3" name="Title 2"/>
          <p:cNvSpPr>
            <a:spLocks noGrp="1"/>
          </p:cNvSpPr>
          <p:nvPr>
            <p:ph type="title"/>
          </p:nvPr>
        </p:nvSpPr>
        <p:spPr/>
        <p:txBody>
          <a:bodyPr/>
          <a:lstStyle/>
          <a:p>
            <a:r>
              <a:rPr lang="fi-FI" dirty="0"/>
              <a:t>GL: </a:t>
            </a:r>
            <a:r>
              <a:rPr lang="en-US" dirty="0"/>
              <a:t>Navigate to the Home Directory</a:t>
            </a:r>
          </a:p>
        </p:txBody>
      </p:sp>
      <p:sp>
        <p:nvSpPr>
          <p:cNvPr id="4" name="Text Placeholder 3"/>
          <p:cNvSpPr>
            <a:spLocks noGrp="1"/>
          </p:cNvSpPr>
          <p:nvPr>
            <p:ph type="body" sz="quarter" idx="11"/>
          </p:nvPr>
        </p:nvSpPr>
        <p:spPr/>
        <p:txBody>
          <a:bodyPr/>
          <a:lstStyle/>
          <a:p>
            <a:r>
              <a:rPr lang="en-US" dirty="0"/>
              <a:t>&gt; cd ~</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38935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525059"/>
            <a:ext cx="14701602" cy="5639992"/>
          </a:xfrm>
        </p:spPr>
        <p:txBody>
          <a:bodyPr/>
          <a:lstStyle/>
          <a:p>
            <a:r>
              <a:rPr lang="en-US" sz="1800" dirty="0">
                <a:solidFill>
                  <a:schemeClr val="bg1"/>
                </a:solidFill>
                <a:latin typeface="Courier New" panose="02070309020205020404" pitchFamily="49" charset="0"/>
                <a:cs typeface="Courier New" panose="02070309020205020404" pitchFamily="49" charset="0"/>
              </a:rPr>
              <a:t>Creating new client for </a:t>
            </a:r>
            <a:r>
              <a:rPr lang="en-US" sz="1800" dirty="0" smtClean="0">
                <a:solidFill>
                  <a:schemeClr val="bg1"/>
                </a:solidFill>
                <a:latin typeface="Courier New" panose="02070309020205020404" pitchFamily="49" charset="0"/>
                <a:cs typeface="Courier New" panose="02070309020205020404" pitchFamily="49" charset="0"/>
              </a:rPr>
              <a:t>lb1</a:t>
            </a:r>
            <a:endParaRPr lang="en-US" sz="1800" dirty="0">
              <a:solidFill>
                <a:schemeClr val="bg1"/>
              </a:solidFill>
              <a:latin typeface="Courier New" panose="02070309020205020404" pitchFamily="49" charset="0"/>
              <a:cs typeface="Courier New" panose="02070309020205020404" pitchFamily="49" charset="0"/>
            </a:endParaRPr>
          </a:p>
          <a:p>
            <a:r>
              <a:rPr lang="en-US" sz="1800" dirty="0">
                <a:solidFill>
                  <a:schemeClr val="bg1"/>
                </a:solidFill>
                <a:latin typeface="Courier New" panose="02070309020205020404" pitchFamily="49" charset="0"/>
                <a:cs typeface="Courier New" panose="02070309020205020404" pitchFamily="49" charset="0"/>
              </a:rPr>
              <a:t>Creating new node for </a:t>
            </a:r>
            <a:r>
              <a:rPr lang="en-US" sz="1800" dirty="0" smtClean="0">
                <a:solidFill>
                  <a:schemeClr val="bg1"/>
                </a:solidFill>
                <a:latin typeface="Courier New" panose="02070309020205020404" pitchFamily="49" charset="0"/>
                <a:cs typeface="Courier New" panose="02070309020205020404" pitchFamily="49" charset="0"/>
              </a:rPr>
              <a:t>lb1</a:t>
            </a:r>
            <a:endParaRPr lang="en-US" sz="1800" dirty="0">
              <a:solidFill>
                <a:schemeClr val="bg1"/>
              </a:solidFill>
              <a:latin typeface="Courier New" panose="02070309020205020404" pitchFamily="49" charset="0"/>
              <a:cs typeface="Courier New" panose="02070309020205020404" pitchFamily="49" charset="0"/>
            </a:endParaRPr>
          </a:p>
          <a:p>
            <a:endParaRPr lang="en-US" sz="1800" dirty="0">
              <a:solidFill>
                <a:schemeClr val="bg1"/>
              </a:solidFill>
              <a:latin typeface="Courier New" panose="02070309020205020404" pitchFamily="49" charset="0"/>
              <a:cs typeface="Courier New" panose="02070309020205020404" pitchFamily="49" charset="0"/>
            </a:endParaRPr>
          </a:p>
          <a:p>
            <a:r>
              <a:rPr lang="en-US" sz="1800" dirty="0">
                <a:solidFill>
                  <a:schemeClr val="bg1"/>
                </a:solidFill>
                <a:latin typeface="Courier New" panose="02070309020205020404" pitchFamily="49" charset="0"/>
                <a:cs typeface="Courier New" panose="02070309020205020404" pitchFamily="49" charset="0"/>
              </a:rPr>
              <a:t>Waiting for remote response before bootstrap.34.196.106.169 .</a:t>
            </a:r>
          </a:p>
          <a:p>
            <a:r>
              <a:rPr lang="en-US" sz="1800" dirty="0">
                <a:solidFill>
                  <a:schemeClr val="bg1"/>
                </a:solidFill>
                <a:latin typeface="Courier New" panose="02070309020205020404" pitchFamily="49" charset="0"/>
                <a:cs typeface="Courier New" panose="02070309020205020404" pitchFamily="49" charset="0"/>
              </a:rPr>
              <a:t>34.196.106.169 Response received.</a:t>
            </a:r>
          </a:p>
          <a:p>
            <a:r>
              <a:rPr lang="en-US" sz="1800" dirty="0">
                <a:solidFill>
                  <a:schemeClr val="bg1"/>
                </a:solidFill>
                <a:latin typeface="Courier New" panose="02070309020205020404" pitchFamily="49" charset="0"/>
                <a:cs typeface="Courier New" panose="02070309020205020404" pitchFamily="49" charset="0"/>
              </a:rPr>
              <a:t>Remote node responded after 0.02 minutes.</a:t>
            </a:r>
          </a:p>
          <a:p>
            <a:r>
              <a:rPr lang="en-US" sz="1800" dirty="0">
                <a:solidFill>
                  <a:schemeClr val="bg1"/>
                </a:solidFill>
                <a:latin typeface="Courier New" panose="02070309020205020404" pitchFamily="49" charset="0"/>
                <a:cs typeface="Courier New" panose="02070309020205020404" pitchFamily="49" charset="0"/>
              </a:rPr>
              <a:t>Bootstrapping Chef on 34.196.106.169</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1</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2</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3</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4</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5</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6</a:t>
            </a:r>
          </a:p>
          <a:p>
            <a:r>
              <a:rPr lang="en-US" sz="1800" dirty="0">
                <a:solidFill>
                  <a:schemeClr val="bg1"/>
                </a:solidFill>
                <a:latin typeface="Courier New" panose="02070309020205020404" pitchFamily="49" charset="0"/>
                <a:cs typeface="Courier New" panose="02070309020205020404" pitchFamily="49" charset="0"/>
              </a:rPr>
              <a:t>34.196.106.169 Rendering "C:\Users\ADMINI~1\</a:t>
            </a:r>
            <a:r>
              <a:rPr lang="en-US" sz="1800" dirty="0" err="1">
                <a:solidFill>
                  <a:schemeClr val="bg1"/>
                </a:solidFill>
                <a:latin typeface="Courier New" panose="02070309020205020404" pitchFamily="49" charset="0"/>
                <a:cs typeface="Courier New" panose="02070309020205020404" pitchFamily="49" charset="0"/>
              </a:rPr>
              <a:t>AppData</a:t>
            </a:r>
            <a:r>
              <a:rPr lang="en-US" sz="1800" dirty="0">
                <a:solidFill>
                  <a:schemeClr val="bg1"/>
                </a:solidFill>
                <a:latin typeface="Courier New" panose="02070309020205020404" pitchFamily="49" charset="0"/>
                <a:cs typeface="Courier New" panose="02070309020205020404" pitchFamily="49" charset="0"/>
              </a:rPr>
              <a:t>\Local\Temp\bootstrap-3664-1485280632.bat" chunk 7</a:t>
            </a:r>
          </a:p>
          <a:p>
            <a:r>
              <a:rPr lang="en-US" sz="1800" dirty="0">
                <a:solidFill>
                  <a:schemeClr val="bg1"/>
                </a:solidFill>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a:t>Lab: Bootstrap a New Node</a:t>
            </a:r>
            <a:endParaRPr lang="en-US" dirty="0"/>
          </a:p>
        </p:txBody>
      </p:sp>
      <p:sp>
        <p:nvSpPr>
          <p:cNvPr id="4" name="Text Placeholder 3"/>
          <p:cNvSpPr>
            <a:spLocks noGrp="1"/>
          </p:cNvSpPr>
          <p:nvPr>
            <p:ph type="body" sz="quarter" idx="11"/>
          </p:nvPr>
        </p:nvSpPr>
        <p:spPr>
          <a:xfrm>
            <a:off x="1121103" y="1337149"/>
            <a:ext cx="14716543" cy="1038498"/>
          </a:xfrm>
        </p:spPr>
        <p:txBody>
          <a:bodyPr/>
          <a:lstStyle/>
          <a:p>
            <a:pPr marL="457200" lvl="0" indent="-457200" defTabSz="914400">
              <a:spcBef>
                <a:spcPts val="0"/>
              </a:spcBef>
              <a:buSzTx/>
            </a:pPr>
            <a:r>
              <a:rPr lang="en-US" sz="3000" dirty="0">
                <a:latin typeface="Courier New" panose="02070309020205020404" pitchFamily="49" charset="0"/>
                <a:cs typeface="Courier New" panose="02070309020205020404" pitchFamily="49" charset="0"/>
              </a:rPr>
              <a:t>&gt; knife bootstrap windows </a:t>
            </a:r>
            <a:r>
              <a:rPr lang="en-US" sz="3000" dirty="0" err="1">
                <a:latin typeface="Courier New" panose="02070309020205020404" pitchFamily="49" charset="0"/>
                <a:cs typeface="Courier New" panose="02070309020205020404" pitchFamily="49" charset="0"/>
              </a:rPr>
              <a:t>winrm</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IP_OF_NODE3 </a:t>
            </a:r>
            <a:r>
              <a:rPr lang="en-US" sz="3000" dirty="0">
                <a:latin typeface="Courier New" panose="02070309020205020404" pitchFamily="49" charset="0"/>
                <a:cs typeface="Courier New" panose="02070309020205020404" pitchFamily="49" charset="0"/>
              </a:rPr>
              <a:t>-x USER -P PWD    </a:t>
            </a:r>
            <a:r>
              <a:rPr lang="en-US" sz="3000" dirty="0" smtClean="0">
                <a:latin typeface="Courier New" panose="02070309020205020404" pitchFamily="49" charset="0"/>
                <a:cs typeface="Courier New" panose="02070309020205020404" pitchFamily="49" charset="0"/>
              </a:rPr>
              <a:t> </a:t>
            </a:r>
            <a:r>
              <a:rPr lang="en-US" sz="3000" dirty="0">
                <a:latin typeface="Courier New" panose="02070309020205020404" pitchFamily="49" charset="0"/>
                <a:cs typeface="Courier New" panose="02070309020205020404" pitchFamily="49" charset="0"/>
              </a:rPr>
              <a:t>-N </a:t>
            </a:r>
            <a:r>
              <a:rPr lang="en-US" sz="3000" dirty="0" smtClean="0">
                <a:latin typeface="Courier New" panose="02070309020205020404" pitchFamily="49" charset="0"/>
                <a:cs typeface="Courier New" panose="02070309020205020404" pitchFamily="49" charset="0"/>
              </a:rPr>
              <a:t>lb1</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340</a:t>
            </a:fld>
            <a:endParaRPr lang="en-US" dirty="0"/>
          </a:p>
        </p:txBody>
      </p:sp>
    </p:spTree>
    <p:extLst>
      <p:ext uri="{BB962C8B-B14F-4D97-AF65-F5344CB8AC3E}">
        <p14:creationId xmlns:p14="http://schemas.microsoft.com/office/powerpoint/2010/main" val="413305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lb1:</a:t>
            </a:r>
            <a:endParaRPr lang="en-US" dirty="0"/>
          </a:p>
          <a:p>
            <a:r>
              <a:rPr lang="en-US" dirty="0"/>
              <a:t>  </a:t>
            </a:r>
            <a:r>
              <a:rPr lang="en-US" dirty="0" err="1"/>
              <a:t>run_list</a:t>
            </a:r>
            <a:r>
              <a:rPr lang="en-US" dirty="0"/>
              <a:t>: </a:t>
            </a:r>
            <a:r>
              <a:rPr lang="en-US" dirty="0" smtClean="0"/>
              <a:t>role[</a:t>
            </a:r>
            <a:r>
              <a:rPr lang="en-US" dirty="0" err="1" smtClean="0"/>
              <a:t>load_balancer</a:t>
            </a:r>
            <a:r>
              <a:rPr lang="en-US" dirty="0" smtClean="0"/>
              <a:t>]</a:t>
            </a:r>
            <a:endParaRPr lang="en-US" dirty="0"/>
          </a:p>
        </p:txBody>
      </p:sp>
      <p:sp>
        <p:nvSpPr>
          <p:cNvPr id="3" name="Title 2"/>
          <p:cNvSpPr>
            <a:spLocks noGrp="1"/>
          </p:cNvSpPr>
          <p:nvPr>
            <p:ph type="title"/>
          </p:nvPr>
        </p:nvSpPr>
        <p:spPr/>
        <p:txBody>
          <a:bodyPr/>
          <a:lstStyle/>
          <a:p>
            <a:r>
              <a:rPr lang="fi-FI" dirty="0" err="1" smtClean="0"/>
              <a:t>Lab</a:t>
            </a:r>
            <a:r>
              <a:rPr lang="fi-FI" dirty="0" smtClean="0"/>
              <a:t>: </a:t>
            </a:r>
            <a:r>
              <a:rPr lang="en-US" dirty="0"/>
              <a:t>Add a Recipe to a Run List</a:t>
            </a:r>
          </a:p>
        </p:txBody>
      </p:sp>
      <p:sp>
        <p:nvSpPr>
          <p:cNvPr id="4" name="Text Placeholder 3"/>
          <p:cNvSpPr>
            <a:spLocks noGrp="1"/>
          </p:cNvSpPr>
          <p:nvPr>
            <p:ph type="body" sz="quarter" idx="11"/>
          </p:nvPr>
        </p:nvSpPr>
        <p:spPr/>
        <p:txBody>
          <a:bodyPr/>
          <a:lstStyle/>
          <a:p>
            <a:r>
              <a:rPr lang="en-US" dirty="0"/>
              <a:t>&gt; knife node </a:t>
            </a:r>
            <a:r>
              <a:rPr lang="en-US" dirty="0" err="1"/>
              <a:t>run_list</a:t>
            </a:r>
            <a:r>
              <a:rPr lang="en-US" dirty="0"/>
              <a:t> </a:t>
            </a:r>
            <a:r>
              <a:rPr lang="en-US" dirty="0" smtClean="0"/>
              <a:t>set lb1 ”role[</a:t>
            </a:r>
            <a:r>
              <a:rPr lang="en-US" dirty="0" err="1" smtClean="0"/>
              <a:t>load_balancer</a:t>
            </a:r>
            <a:r>
              <a:rPr lang="en-US" dirty="0" smtClean="0"/>
              <a:t>]</a:t>
            </a:r>
            <a:r>
              <a:rPr lang="en-US" dirty="0"/>
              <a: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341</a:t>
            </a:fld>
            <a:endParaRPr lang="en-US" dirty="0"/>
          </a:p>
        </p:txBody>
      </p:sp>
    </p:spTree>
    <p:extLst>
      <p:ext uri="{BB962C8B-B14F-4D97-AF65-F5344CB8AC3E}">
        <p14:creationId xmlns:p14="http://schemas.microsoft.com/office/powerpoint/2010/main" val="915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a:t>
            </a:r>
            <a:r>
              <a:rPr lang="en-US" dirty="0" smtClean="0">
                <a:latin typeface="Courier New" panose="02070309020205020404" pitchFamily="49" charset="0"/>
                <a:cs typeface="Courier New" panose="02070309020205020404" pitchFamily="49" charset="0"/>
              </a:rPr>
              <a:t>lb1</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WIN-DCK5NTVVLBH</a:t>
            </a:r>
          </a:p>
          <a:p>
            <a:r>
              <a:rPr lang="en-US" dirty="0">
                <a:latin typeface="Courier New" panose="02070309020205020404" pitchFamily="49" charset="0"/>
                <a:cs typeface="Courier New" panose="02070309020205020404" pitchFamily="49" charset="0"/>
              </a:rPr>
              <a:t>IP:          34.196.106.169</a:t>
            </a:r>
          </a:p>
          <a:p>
            <a:r>
              <a:rPr lang="en-US" dirty="0">
                <a:latin typeface="Courier New" panose="02070309020205020404" pitchFamily="49" charset="0"/>
                <a:cs typeface="Courier New" panose="02070309020205020404" pitchFamily="49" charset="0"/>
              </a:rPr>
              <a:t>Run List:    role[</a:t>
            </a:r>
            <a:r>
              <a:rPr lang="en-US" dirty="0" err="1">
                <a:latin typeface="Courier New" panose="02070309020205020404" pitchFamily="49" charset="0"/>
                <a:cs typeface="Courier New" panose="02070309020205020404" pitchFamily="49" charset="0"/>
              </a:rPr>
              <a:t>load_balancer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       </a:t>
            </a:r>
            <a:r>
              <a:rPr lang="en-US" dirty="0" err="1">
                <a:latin typeface="Courier New" panose="02070309020205020404" pitchFamily="49" charset="0"/>
                <a:cs typeface="Courier New" panose="02070309020205020404" pitchFamily="49" charset="0"/>
              </a:rPr>
              <a:t>load_balancer</a:t>
            </a:r>
            <a:r>
              <a:rPr lang="en-US" dirty="0">
                <a:latin typeface="Courier New" panose="02070309020205020404" pitchFamily="49" charset="0"/>
                <a:cs typeface="Courier New" panose="02070309020205020404" pitchFamily="49" charset="0"/>
              </a:rPr>
              <a:t>, base</a:t>
            </a:r>
          </a:p>
          <a:p>
            <a:r>
              <a:rPr lang="en-US" dirty="0">
                <a:latin typeface="Courier New" panose="02070309020205020404" pitchFamily="49" charset="0"/>
                <a:cs typeface="Courier New" panose="02070309020205020404" pitchFamily="49" charset="0"/>
              </a:rPr>
              <a:t>Recipes:     </a:t>
            </a:r>
            <a:r>
              <a:rPr lang="en-US" dirty="0" err="1">
                <a:latin typeface="Courier New" panose="02070309020205020404" pitchFamily="49" charset="0"/>
                <a:cs typeface="Courier New" panose="02070309020205020404" pitchFamily="49" charset="0"/>
              </a:rPr>
              <a:t>my_chef_client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my_chef_client</a:t>
            </a:r>
            <a:r>
              <a:rPr lang="en-US" dirty="0">
                <a:latin typeface="Courier New" panose="02070309020205020404" pitchFamily="49" charset="0"/>
                <a:cs typeface="Courier New" panose="02070309020205020404" pitchFamily="49" charset="0"/>
              </a:rPr>
              <a:t>::default,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myiis_lb</a:t>
            </a:r>
            <a:r>
              <a:rPr lang="en-US" dirty="0">
                <a:latin typeface="Courier New" panose="02070309020205020404" pitchFamily="49" charset="0"/>
                <a:cs typeface="Courier New" panose="02070309020205020404" pitchFamily="49" charset="0"/>
              </a:rPr>
              <a:t>::default, chef-client::default, chef-client::task,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::default,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::_</a:t>
            </a:r>
            <a:r>
              <a:rPr lang="en-US" dirty="0" err="1">
                <a:latin typeface="Courier New" panose="02070309020205020404" pitchFamily="49" charset="0"/>
                <a:cs typeface="Courier New" panose="02070309020205020404" pitchFamily="49" charset="0"/>
              </a:rPr>
              <a:t>arr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::default,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::install-</a:t>
            </a:r>
            <a:r>
              <a:rPr lang="en-US" dirty="0" err="1">
                <a:latin typeface="Courier New" panose="02070309020205020404" pitchFamily="49" charset="0"/>
                <a:cs typeface="Courier New" panose="02070309020205020404" pitchFamily="49" charset="0"/>
              </a:rPr>
              <a:t>msi</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Validate the Run List</a:t>
            </a: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lb1</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342</a:t>
            </a:fld>
            <a:endParaRPr lang="en-US" dirty="0"/>
          </a:p>
        </p:txBody>
      </p:sp>
    </p:spTree>
    <p:extLst>
      <p:ext uri="{BB962C8B-B14F-4D97-AF65-F5344CB8AC3E}">
        <p14:creationId xmlns:p14="http://schemas.microsoft.com/office/powerpoint/2010/main" val="32032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a:t>
            </a:r>
            <a:r>
              <a:rPr lang="en-US" dirty="0" smtClean="0"/>
              <a:t>Change the web server cache time</a:t>
            </a:r>
            <a:endParaRPr lang="en-US" dirty="0"/>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343</a:t>
            </a:fld>
            <a:endParaRPr lang="en-US" dirty="0"/>
          </a:p>
        </p:txBody>
      </p:sp>
      <p:sp>
        <p:nvSpPr>
          <p:cNvPr id="11" name="TextBox 10"/>
          <p:cNvSpPr txBox="1"/>
          <p:nvPr/>
        </p:nvSpPr>
        <p:spPr bwMode="white">
          <a:xfrm>
            <a:off x="1457646" y="1428693"/>
            <a:ext cx="914400" cy="914400"/>
          </a:xfrm>
          <a:prstGeom prst="rect">
            <a:avLst/>
          </a:prstGeom>
        </p:spPr>
        <p:txBody>
          <a:bodyPr vert="horz" wrap="none" lIns="91440" tIns="91440" rIns="91440" bIns="91440" rtlCol="0">
            <a:noAutofit/>
          </a:bodyPr>
          <a:lstStyle/>
          <a:p>
            <a:r>
              <a:rPr lang="en-US" sz="3600" dirty="0" smtClean="0"/>
              <a:t>IIS </a:t>
            </a:r>
            <a:r>
              <a:rPr lang="en-US" sz="3600" dirty="0"/>
              <a:t>Server has 60 second server side cache turned on by default. </a:t>
            </a:r>
            <a:endParaRPr lang="en-US" sz="3600" dirty="0" smtClean="0"/>
          </a:p>
          <a:p>
            <a:r>
              <a:rPr lang="en-US" sz="3600" dirty="0" smtClean="0"/>
              <a:t>To </a:t>
            </a:r>
            <a:r>
              <a:rPr lang="en-US" sz="3600" dirty="0"/>
              <a:t>switch this off, RDP into lb1 (load balancer node) </a:t>
            </a:r>
            <a:r>
              <a:rPr lang="en-US" sz="3600" dirty="0" smtClean="0"/>
              <a:t>and:</a:t>
            </a:r>
          </a:p>
          <a:p>
            <a:endParaRPr lang="en-US" sz="3600" dirty="0"/>
          </a:p>
          <a:p>
            <a:pPr marL="742950" indent="-742950">
              <a:buAutoNum type="arabicPeriod"/>
            </a:pPr>
            <a:r>
              <a:rPr lang="en-US" sz="3600" dirty="0" smtClean="0"/>
              <a:t>Start </a:t>
            </a:r>
            <a:r>
              <a:rPr lang="en-US" sz="3600" dirty="0"/>
              <a:t>menu &gt; Administrative Tools &gt; </a:t>
            </a:r>
            <a:endParaRPr lang="en-US" sz="3600" dirty="0" smtClean="0"/>
          </a:p>
          <a:p>
            <a:pPr marL="742950" indent="-742950">
              <a:buAutoNum type="arabicPeriod"/>
            </a:pPr>
            <a:r>
              <a:rPr lang="en-US" sz="3600" dirty="0" smtClean="0"/>
              <a:t>Internet </a:t>
            </a:r>
            <a:r>
              <a:rPr lang="en-US" sz="3600" dirty="0"/>
              <a:t>Information Services (IIS) </a:t>
            </a:r>
            <a:r>
              <a:rPr lang="en-US" sz="3600" dirty="0" smtClean="0"/>
              <a:t>Manager.</a:t>
            </a:r>
          </a:p>
          <a:p>
            <a:pPr marL="742950" indent="-742950">
              <a:buAutoNum type="arabicPeriod"/>
            </a:pPr>
            <a:r>
              <a:rPr lang="en-US" sz="3600" dirty="0" smtClean="0"/>
              <a:t>Expand </a:t>
            </a:r>
            <a:r>
              <a:rPr lang="en-US" sz="3600" dirty="0"/>
              <a:t>your node on left side &gt; Server Farms &gt; </a:t>
            </a:r>
            <a:r>
              <a:rPr lang="en-US" sz="3600" dirty="0" err="1" smtClean="0"/>
              <a:t>myServerFarm</a:t>
            </a:r>
            <a:endParaRPr lang="en-US" sz="3600" dirty="0" smtClean="0"/>
          </a:p>
          <a:p>
            <a:pPr marL="742950" indent="-742950">
              <a:buAutoNum type="arabicPeriod"/>
            </a:pPr>
            <a:r>
              <a:rPr lang="en-US" sz="3600" dirty="0" smtClean="0"/>
              <a:t>Double </a:t>
            </a:r>
            <a:r>
              <a:rPr lang="en-US" sz="3600" dirty="0"/>
              <a:t>click 'caching', and set to '</a:t>
            </a:r>
            <a:r>
              <a:rPr lang="en-US" sz="3600" dirty="0" smtClean="0"/>
              <a:t>0’</a:t>
            </a:r>
          </a:p>
          <a:p>
            <a:pPr marL="742950" indent="-742950">
              <a:buAutoNum type="arabicPeriod"/>
            </a:pPr>
            <a:r>
              <a:rPr lang="en-US" sz="3600" dirty="0" smtClean="0"/>
              <a:t>Close </a:t>
            </a:r>
            <a:r>
              <a:rPr lang="en-US" sz="3600" dirty="0"/>
              <a:t>&amp; save</a:t>
            </a:r>
          </a:p>
          <a:p>
            <a:endParaRPr lang="en-US" sz="3200" dirty="0" smtClean="0"/>
          </a:p>
        </p:txBody>
      </p:sp>
    </p:spTree>
    <p:extLst>
      <p:ext uri="{BB962C8B-B14F-4D97-AF65-F5344CB8AC3E}">
        <p14:creationId xmlns:p14="http://schemas.microsoft.com/office/powerpoint/2010/main" val="63695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631584" y="5568159"/>
            <a:ext cx="4998577" cy="2969278"/>
          </a:xfrm>
          <a:prstGeom prst="rect">
            <a:avLst/>
          </a:prstGeom>
          <a:ln w="6350">
            <a:solidFill>
              <a:schemeClr val="tx2"/>
            </a:solidFill>
          </a:ln>
        </p:spPr>
      </p:pic>
      <p:pic>
        <p:nvPicPr>
          <p:cNvPr id="12" name="Picture 11"/>
          <p:cNvPicPr>
            <a:picLocks noChangeAspect="1"/>
          </p:cNvPicPr>
          <p:nvPr/>
        </p:nvPicPr>
        <p:blipFill>
          <a:blip r:embed="rId4"/>
          <a:stretch>
            <a:fillRect/>
          </a:stretch>
        </p:blipFill>
        <p:spPr>
          <a:xfrm>
            <a:off x="5060504" y="307422"/>
            <a:ext cx="4998577" cy="2969278"/>
          </a:xfrm>
          <a:prstGeom prst="rect">
            <a:avLst/>
          </a:prstGeom>
          <a:ln w="6350">
            <a:solidFill>
              <a:schemeClr val="tx2"/>
            </a:solidFill>
          </a:ln>
        </p:spPr>
      </p:pic>
      <p:pic>
        <p:nvPicPr>
          <p:cNvPr id="13" name="Picture 12"/>
          <p:cNvPicPr>
            <a:picLocks noChangeAspect="1"/>
          </p:cNvPicPr>
          <p:nvPr/>
        </p:nvPicPr>
        <p:blipFill>
          <a:blip r:embed="rId4"/>
          <a:stretch>
            <a:fillRect/>
          </a:stretch>
        </p:blipFill>
        <p:spPr>
          <a:xfrm>
            <a:off x="1229768" y="5568159"/>
            <a:ext cx="4998577" cy="2969278"/>
          </a:xfrm>
          <a:prstGeom prst="rect">
            <a:avLst/>
          </a:prstGeom>
          <a:ln w="6350">
            <a:solidFill>
              <a:schemeClr val="tx2"/>
            </a:solidFill>
          </a:ln>
        </p:spPr>
      </p:pic>
      <p:cxnSp>
        <p:nvCxnSpPr>
          <p:cNvPr id="10" name="Straight Arrow Connector 9"/>
          <p:cNvCxnSpPr/>
          <p:nvPr/>
        </p:nvCxnSpPr>
        <p:spPr>
          <a:xfrm flipH="1">
            <a:off x="5529943" y="3276819"/>
            <a:ext cx="1900022" cy="22913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bwMode="auto">
          <a:xfrm>
            <a:off x="5944281" y="591911"/>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6" name="Rectangle 15"/>
          <p:cNvSpPr/>
          <p:nvPr/>
        </p:nvSpPr>
        <p:spPr bwMode="auto">
          <a:xfrm>
            <a:off x="2013527" y="5856578"/>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0" name="Rectangle 19"/>
          <p:cNvSpPr/>
          <p:nvPr/>
        </p:nvSpPr>
        <p:spPr bwMode="auto">
          <a:xfrm>
            <a:off x="9700202" y="5856578"/>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9" name="TextBox 8">
            <a:extLst>
              <a:ext uri="{FF2B5EF4-FFF2-40B4-BE49-F238E27FC236}">
                <a16:creationId xmlns:a16="http://schemas.microsoft.com/office/drawing/2014/main" xmlns="" id="{1DA2D18F-30AF-44BE-998A-4CCE5F0A8A7D}"/>
              </a:ext>
            </a:extLst>
          </p:cNvPr>
          <p:cNvSpPr txBox="1"/>
          <p:nvPr/>
        </p:nvSpPr>
        <p:spPr bwMode="white">
          <a:xfrm>
            <a:off x="270164" y="591911"/>
            <a:ext cx="4426527" cy="3959307"/>
          </a:xfrm>
          <a:prstGeom prst="rect">
            <a:avLst/>
          </a:prstGeom>
        </p:spPr>
        <p:txBody>
          <a:bodyPr vert="horz" wrap="square" lIns="91440" tIns="91440" rIns="91440" bIns="91440" rtlCol="0">
            <a:normAutofit/>
          </a:bodyPr>
          <a:lstStyle/>
          <a:p>
            <a:r>
              <a:rPr lang="en-US" sz="2800" dirty="0"/>
              <a:t>Point a web browser to the IP address of your load balancer node. </a:t>
            </a:r>
          </a:p>
          <a:p>
            <a:endParaRPr lang="en-US" sz="2800" dirty="0"/>
          </a:p>
          <a:p>
            <a:r>
              <a:rPr lang="en-US" sz="2800" dirty="0"/>
              <a:t>Refresh the page a few times to see the load balancer serve up each web server.</a:t>
            </a:r>
          </a:p>
        </p:txBody>
      </p:sp>
      <p:sp>
        <p:nvSpPr>
          <p:cNvPr id="14" name="TextBox 13">
            <a:extLst>
              <a:ext uri="{FF2B5EF4-FFF2-40B4-BE49-F238E27FC236}">
                <a16:creationId xmlns:a16="http://schemas.microsoft.com/office/drawing/2014/main" xmlns="" id="{2FAEC18F-D0FC-4A8A-81FE-B72AD1E3FCEB}"/>
              </a:ext>
            </a:extLst>
          </p:cNvPr>
          <p:cNvSpPr txBox="1"/>
          <p:nvPr/>
        </p:nvSpPr>
        <p:spPr bwMode="white">
          <a:xfrm>
            <a:off x="11381920" y="463122"/>
            <a:ext cx="4426527" cy="3959307"/>
          </a:xfrm>
          <a:prstGeom prst="rect">
            <a:avLst/>
          </a:prstGeom>
        </p:spPr>
        <p:txBody>
          <a:bodyPr vert="horz" wrap="square" lIns="91440" tIns="91440" rIns="91440" bIns="91440" rtlCol="0">
            <a:normAutofit/>
          </a:bodyPr>
          <a:lstStyle/>
          <a:p>
            <a:r>
              <a:rPr lang="en-US" sz="2800" dirty="0"/>
              <a:t>Please see notes below this slide. </a:t>
            </a:r>
          </a:p>
        </p:txBody>
      </p:sp>
    </p:spTree>
    <p:extLst>
      <p:ext uri="{BB962C8B-B14F-4D97-AF65-F5344CB8AC3E}">
        <p14:creationId xmlns:p14="http://schemas.microsoft.com/office/powerpoint/2010/main" val="217066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631584" y="5568159"/>
            <a:ext cx="4998577" cy="2969278"/>
          </a:xfrm>
          <a:prstGeom prst="rect">
            <a:avLst/>
          </a:prstGeom>
          <a:ln w="6350">
            <a:solidFill>
              <a:schemeClr val="tx2"/>
            </a:solidFill>
          </a:ln>
        </p:spPr>
      </p:pic>
      <p:pic>
        <p:nvPicPr>
          <p:cNvPr id="12" name="Picture 11"/>
          <p:cNvPicPr>
            <a:picLocks noChangeAspect="1"/>
          </p:cNvPicPr>
          <p:nvPr/>
        </p:nvPicPr>
        <p:blipFill>
          <a:blip r:embed="rId4"/>
          <a:stretch>
            <a:fillRect/>
          </a:stretch>
        </p:blipFill>
        <p:spPr>
          <a:xfrm>
            <a:off x="5060504" y="307422"/>
            <a:ext cx="4998577" cy="2969278"/>
          </a:xfrm>
          <a:prstGeom prst="rect">
            <a:avLst/>
          </a:prstGeom>
          <a:ln w="6350">
            <a:solidFill>
              <a:schemeClr val="tx2"/>
            </a:solidFill>
          </a:ln>
        </p:spPr>
      </p:pic>
      <p:pic>
        <p:nvPicPr>
          <p:cNvPr id="13" name="Picture 12"/>
          <p:cNvPicPr>
            <a:picLocks noChangeAspect="1"/>
          </p:cNvPicPr>
          <p:nvPr/>
        </p:nvPicPr>
        <p:blipFill>
          <a:blip r:embed="rId4"/>
          <a:stretch>
            <a:fillRect/>
          </a:stretch>
        </p:blipFill>
        <p:spPr>
          <a:xfrm>
            <a:off x="1229768" y="5568159"/>
            <a:ext cx="4998577" cy="2969278"/>
          </a:xfrm>
          <a:prstGeom prst="rect">
            <a:avLst/>
          </a:prstGeom>
          <a:ln w="6350">
            <a:solidFill>
              <a:schemeClr val="tx2"/>
            </a:solidFill>
          </a:ln>
        </p:spPr>
      </p:pic>
      <p:sp>
        <p:nvSpPr>
          <p:cNvPr id="15" name="Rectangle 14"/>
          <p:cNvSpPr/>
          <p:nvPr/>
        </p:nvSpPr>
        <p:spPr bwMode="auto">
          <a:xfrm>
            <a:off x="5944281" y="591911"/>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6" name="Rectangle 15"/>
          <p:cNvSpPr/>
          <p:nvPr/>
        </p:nvSpPr>
        <p:spPr bwMode="auto">
          <a:xfrm>
            <a:off x="2013527" y="5856578"/>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9" name="Straight Arrow Connector 18"/>
          <p:cNvCxnSpPr/>
          <p:nvPr/>
        </p:nvCxnSpPr>
        <p:spPr>
          <a:xfrm>
            <a:off x="7429964" y="3276819"/>
            <a:ext cx="1900022" cy="22913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0" name="Rectangle 19"/>
          <p:cNvSpPr/>
          <p:nvPr/>
        </p:nvSpPr>
        <p:spPr bwMode="auto">
          <a:xfrm>
            <a:off x="9700202" y="5856578"/>
            <a:ext cx="1806409" cy="428625"/>
          </a:xfrm>
          <a:prstGeom prst="rect">
            <a:avLst/>
          </a:prstGeom>
          <a:noFill/>
          <a:ln w="1905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3992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a:bodyPr>
          <a:lstStyle/>
          <a:p>
            <a:r>
              <a:rPr lang="en-US" dirty="0"/>
              <a:t>What happens when new web nodes are added to the organization? Removed?</a:t>
            </a:r>
          </a:p>
          <a:p>
            <a:endParaRPr lang="en-US" dirty="0"/>
          </a:p>
          <a:p>
            <a:r>
              <a:rPr lang="en-US" dirty="0"/>
              <a:t>What happens if you were to terminate a web node instance without removing it from the Chef Server?</a:t>
            </a:r>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346</a:t>
            </a:fld>
            <a:endParaRPr lang="en-US" dirty="0"/>
          </a:p>
        </p:txBody>
      </p:sp>
    </p:spTree>
    <p:extLst>
      <p:ext uri="{BB962C8B-B14F-4D97-AF65-F5344CB8AC3E}">
        <p14:creationId xmlns:p14="http://schemas.microsoft.com/office/powerpoint/2010/main" val="59501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help you answer?</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347</a:t>
            </a:fld>
            <a:endParaRPr lang="en-US" dirty="0"/>
          </a:p>
        </p:txBody>
      </p:sp>
    </p:spTree>
    <p:extLst>
      <p:ext uri="{BB962C8B-B14F-4D97-AF65-F5344CB8AC3E}">
        <p14:creationId xmlns:p14="http://schemas.microsoft.com/office/powerpoint/2010/main" val="72166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01963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Testing Cookbooks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Eliminating Risk</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361794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GL: </a:t>
            </a:r>
            <a:r>
              <a:rPr lang="en-US" dirty="0"/>
              <a:t>Create and Open a Recipe File</a:t>
            </a:r>
          </a:p>
        </p:txBody>
      </p:sp>
      <p:sp>
        <p:nvSpPr>
          <p:cNvPr id="4" name="Text Placeholder 3"/>
          <p:cNvSpPr>
            <a:spLocks noGrp="1"/>
          </p:cNvSpPr>
          <p:nvPr>
            <p:ph type="body" sz="quarter" idx="11"/>
          </p:nvPr>
        </p:nvSpPr>
        <p:spPr/>
        <p:txBody>
          <a:bodyPr/>
          <a:lstStyle/>
          <a:p>
            <a:r>
              <a:rPr lang="en-US" dirty="0"/>
              <a:t>C:\Users\Administrator&gt; atom hello.rb</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pic>
        <p:nvPicPr>
          <p:cNvPr id="7" name="Picture 6">
            <a:extLst>
              <a:ext uri="{FF2B5EF4-FFF2-40B4-BE49-F238E27FC236}">
                <a16:creationId xmlns="" xmlns:a16="http://schemas.microsoft.com/office/drawing/2014/main" id="{6630604D-E30B-40EE-B900-4CB580A099A7}"/>
              </a:ext>
            </a:extLst>
          </p:cNvPr>
          <p:cNvPicPr>
            <a:picLocks noChangeAspect="1"/>
          </p:cNvPicPr>
          <p:nvPr/>
        </p:nvPicPr>
        <p:blipFill>
          <a:blip r:embed="rId3"/>
          <a:stretch>
            <a:fillRect/>
          </a:stretch>
        </p:blipFill>
        <p:spPr>
          <a:xfrm>
            <a:off x="2385363" y="2751500"/>
            <a:ext cx="11485274" cy="5143485"/>
          </a:xfrm>
          <a:prstGeom prst="rect">
            <a:avLst/>
          </a:prstGeom>
          <a:ln>
            <a:solidFill>
              <a:schemeClr val="accent1"/>
            </a:solidFill>
          </a:ln>
        </p:spPr>
      </p:pic>
    </p:spTree>
    <p:extLst>
      <p:ext uri="{BB962C8B-B14F-4D97-AF65-F5344CB8AC3E}">
        <p14:creationId xmlns:p14="http://schemas.microsoft.com/office/powerpoint/2010/main" val="264220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718" y="245035"/>
            <a:ext cx="14935200" cy="829056"/>
          </a:xfrm>
        </p:spPr>
        <p:txBody>
          <a:bodyPr/>
          <a:lstStyle/>
          <a:p>
            <a:r>
              <a:rPr lang="en-US" dirty="0"/>
              <a:t>Agenda</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350</a:t>
            </a:fld>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Content Placeholder 1"/>
          <p:cNvSpPr txBox="1">
            <a:spLocks/>
          </p:cNvSpPr>
          <p:nvPr/>
        </p:nvSpPr>
        <p:spPr>
          <a:xfrm>
            <a:off x="612484" y="2429796"/>
            <a:ext cx="8150515" cy="7060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solidFill>
                  <a:schemeClr val="tx1">
                    <a:lumMod val="20000"/>
                    <a:lumOff val="80000"/>
                  </a:schemeClr>
                </a:solidFill>
              </a:rPr>
              <a:t>Getting a Workstation</a:t>
            </a:r>
          </a:p>
          <a:p>
            <a:r>
              <a:rPr lang="en-US" sz="3733" dirty="0">
                <a:solidFill>
                  <a:schemeClr val="tx1">
                    <a:lumMod val="20000"/>
                    <a:lumOff val="80000"/>
                  </a:schemeClr>
                </a:solidFill>
              </a:rPr>
              <a:t>Using Resources</a:t>
            </a:r>
          </a:p>
          <a:p>
            <a:r>
              <a:rPr lang="en-US" sz="3733" dirty="0">
                <a:solidFill>
                  <a:schemeClr val="tx1">
                    <a:lumMod val="20000"/>
                    <a:lumOff val="80000"/>
                  </a:schemeClr>
                </a:solidFill>
              </a:rPr>
              <a:t>Building Cookbooks</a:t>
            </a:r>
          </a:p>
          <a:p>
            <a:r>
              <a:rPr lang="en-US" sz="3733" dirty="0">
                <a:solidFill>
                  <a:schemeClr val="tx1">
                    <a:lumMod val="20000"/>
                    <a:lumOff val="80000"/>
                  </a:schemeClr>
                </a:solidFill>
              </a:rPr>
              <a:t>chef-client</a:t>
            </a:r>
          </a:p>
          <a:p>
            <a:r>
              <a:rPr lang="en-US" sz="3733" dirty="0" err="1">
                <a:solidFill>
                  <a:schemeClr val="tx1">
                    <a:lumMod val="20000"/>
                    <a:lumOff val="80000"/>
                  </a:schemeClr>
                </a:solidFill>
              </a:rPr>
              <a:t>Ohai</a:t>
            </a:r>
            <a:r>
              <a:rPr lang="en-US" sz="3733" dirty="0">
                <a:solidFill>
                  <a:schemeClr val="tx1">
                    <a:lumMod val="20000"/>
                    <a:lumOff val="80000"/>
                  </a:schemeClr>
                </a:solidFill>
              </a:rPr>
              <a:t> and the Node </a:t>
            </a:r>
            <a:r>
              <a:rPr lang="en-US" sz="3733" dirty="0" smtClean="0">
                <a:solidFill>
                  <a:schemeClr val="tx1">
                    <a:lumMod val="20000"/>
                    <a:lumOff val="80000"/>
                  </a:schemeClr>
                </a:solidFill>
              </a:rPr>
              <a:t>Object</a:t>
            </a:r>
          </a:p>
          <a:p>
            <a:r>
              <a:rPr lang="en-US" sz="3733" dirty="0">
                <a:solidFill>
                  <a:schemeClr val="tx1">
                    <a:lumMod val="20000"/>
                    <a:lumOff val="80000"/>
                  </a:schemeClr>
                </a:solidFill>
              </a:rPr>
              <a:t>Connecting to Chef Server</a:t>
            </a:r>
          </a:p>
          <a:p>
            <a:r>
              <a:rPr lang="en-US" sz="3733" dirty="0">
                <a:solidFill>
                  <a:schemeClr val="tx1">
                    <a:lumMod val="20000"/>
                    <a:lumOff val="80000"/>
                  </a:schemeClr>
                </a:solidFill>
              </a:rPr>
              <a:t>Community Cookbooks</a:t>
            </a:r>
          </a:p>
          <a:p>
            <a:r>
              <a:rPr lang="en-US" sz="3733" dirty="0">
                <a:solidFill>
                  <a:schemeClr val="tx1">
                    <a:lumMod val="20000"/>
                    <a:lumOff val="80000"/>
                  </a:schemeClr>
                </a:solidFill>
              </a:rPr>
              <a:t>Search</a:t>
            </a:r>
          </a:p>
          <a:p>
            <a:endParaRPr lang="en-US" sz="3733" dirty="0"/>
          </a:p>
        </p:txBody>
      </p:sp>
      <p:sp>
        <p:nvSpPr>
          <p:cNvPr id="8" name="Content Placeholder 2"/>
          <p:cNvSpPr txBox="1">
            <a:spLocks/>
          </p:cNvSpPr>
          <p:nvPr/>
        </p:nvSpPr>
        <p:spPr bwMode="white">
          <a:xfrm>
            <a:off x="8233833" y="2419206"/>
            <a:ext cx="7310968" cy="52595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dirty="0"/>
          </a:p>
        </p:txBody>
      </p:sp>
      <p:cxnSp>
        <p:nvCxnSpPr>
          <p:cNvPr id="9" name="Straight Connector 8"/>
          <p:cNvCxnSpPr/>
          <p:nvPr/>
        </p:nvCxnSpPr>
        <p:spPr>
          <a:xfrm flipV="1">
            <a:off x="617939" y="1979028"/>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236403" y="198705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593330" y="1207148"/>
            <a:ext cx="7376583" cy="836083"/>
          </a:xfrm>
          <a:prstGeom prst="rect">
            <a:avLst/>
          </a:prstGeom>
        </p:spPr>
        <p:txBody>
          <a:bodyPr/>
          <a:lstStyle/>
          <a:p>
            <a:pPr algn="ctr"/>
            <a:r>
              <a:rPr lang="en-US" dirty="0">
                <a:solidFill>
                  <a:srgbClr val="D7DADB"/>
                </a:solidFill>
              </a:rPr>
              <a:t>Day 1</a:t>
            </a:r>
          </a:p>
        </p:txBody>
      </p:sp>
      <p:sp>
        <p:nvSpPr>
          <p:cNvPr id="12" name="Text Placeholder 4"/>
          <p:cNvSpPr>
            <a:spLocks noGrp="1"/>
          </p:cNvSpPr>
          <p:nvPr>
            <p:ph type="body" sz="quarter" idx="4294967295"/>
          </p:nvPr>
        </p:nvSpPr>
        <p:spPr>
          <a:xfrm>
            <a:off x="8204722" y="1198672"/>
            <a:ext cx="7376583" cy="836083"/>
          </a:xfrm>
          <a:prstGeom prst="rect">
            <a:avLst/>
          </a:prstGeom>
        </p:spPr>
        <p:txBody>
          <a:bodyPr/>
          <a:lstStyle/>
          <a:p>
            <a:pPr algn="ctr"/>
            <a:r>
              <a:rPr lang="en-US" dirty="0"/>
              <a:t>Day 2</a:t>
            </a:r>
          </a:p>
        </p:txBody>
      </p:sp>
      <p:sp>
        <p:nvSpPr>
          <p:cNvPr id="3" name="Rectangle 2"/>
          <p:cNvSpPr/>
          <p:nvPr/>
        </p:nvSpPr>
        <p:spPr>
          <a:xfrm>
            <a:off x="8322236" y="2381522"/>
            <a:ext cx="7366000" cy="4575251"/>
          </a:xfrm>
          <a:prstGeom prst="rect">
            <a:avLst/>
          </a:prstGeom>
        </p:spPr>
        <p:txBody>
          <a:bodyPr wrap="square">
            <a:spAutoFit/>
          </a:bodyPr>
          <a:lstStyle/>
          <a:p>
            <a:pPr defTabSz="914363">
              <a:spcBef>
                <a:spcPts val="600"/>
              </a:spcBef>
              <a:buSzPct val="90000"/>
            </a:pPr>
            <a:r>
              <a:rPr lang="en-US" sz="3733" dirty="0">
                <a:solidFill>
                  <a:schemeClr val="accent3">
                    <a:lumMod val="50000"/>
                  </a:schemeClr>
                </a:solidFill>
              </a:rPr>
              <a:t>Why Write Tests? </a:t>
            </a:r>
          </a:p>
          <a:p>
            <a:pPr defTabSz="914363">
              <a:spcBef>
                <a:spcPts val="600"/>
              </a:spcBef>
              <a:buSzPct val="90000"/>
            </a:pPr>
            <a:r>
              <a:rPr lang="en-US" sz="3733" dirty="0">
                <a:solidFill>
                  <a:schemeClr val="accent3">
                    <a:lumMod val="50000"/>
                  </a:schemeClr>
                </a:solidFill>
              </a:rPr>
              <a:t>Writing a Test First</a:t>
            </a:r>
          </a:p>
          <a:p>
            <a:pPr defTabSz="914363">
              <a:spcBef>
                <a:spcPts val="600"/>
              </a:spcBef>
              <a:buSzPct val="90000"/>
            </a:pPr>
            <a:r>
              <a:rPr lang="en-US" sz="3733" dirty="0">
                <a:solidFill>
                  <a:schemeClr val="accent3">
                    <a:lumMod val="50000"/>
                  </a:schemeClr>
                </a:solidFill>
              </a:rPr>
              <a:t>Refactoring Cookbooks with Tests</a:t>
            </a:r>
          </a:p>
          <a:p>
            <a:pPr defTabSz="914363">
              <a:spcBef>
                <a:spcPts val="600"/>
              </a:spcBef>
              <a:buSzPct val="90000"/>
            </a:pPr>
            <a:r>
              <a:rPr lang="en-US" sz="3733" dirty="0">
                <a:solidFill>
                  <a:schemeClr val="accent3">
                    <a:lumMod val="50000"/>
                  </a:schemeClr>
                </a:solidFill>
              </a:rPr>
              <a:t>Faster Feedback with Unit Testing</a:t>
            </a:r>
          </a:p>
          <a:p>
            <a:pPr defTabSz="914363">
              <a:spcBef>
                <a:spcPts val="600"/>
              </a:spcBef>
              <a:buSzPct val="90000"/>
            </a:pPr>
            <a:r>
              <a:rPr lang="en-US" sz="3733" dirty="0">
                <a:solidFill>
                  <a:schemeClr val="accent3">
                    <a:lumMod val="50000"/>
                  </a:schemeClr>
                </a:solidFill>
              </a:rPr>
              <a:t>Testing Resources in Recipes</a:t>
            </a:r>
          </a:p>
          <a:p>
            <a:pPr defTabSz="914363">
              <a:spcBef>
                <a:spcPts val="600"/>
              </a:spcBef>
              <a:buSzPct val="90000"/>
            </a:pPr>
            <a:r>
              <a:rPr lang="en-US" sz="3733" dirty="0">
                <a:solidFill>
                  <a:schemeClr val="accent3">
                    <a:lumMod val="50000"/>
                  </a:schemeClr>
                </a:solidFill>
              </a:rPr>
              <a:t>Refactoring to Attributes</a:t>
            </a:r>
          </a:p>
          <a:p>
            <a:pPr defTabSz="914363">
              <a:spcBef>
                <a:spcPts val="600"/>
              </a:spcBef>
              <a:buSzPct val="90000"/>
            </a:pPr>
            <a:r>
              <a:rPr lang="en-US" sz="3733" dirty="0">
                <a:solidFill>
                  <a:schemeClr val="accent3">
                    <a:lumMod val="50000"/>
                  </a:schemeClr>
                </a:solidFill>
              </a:rPr>
              <a:t>Refactoring to Multiple Platforms</a:t>
            </a:r>
          </a:p>
        </p:txBody>
      </p:sp>
    </p:spTree>
    <p:extLst>
      <p:ext uri="{BB962C8B-B14F-4D97-AF65-F5344CB8AC3E}">
        <p14:creationId xmlns:p14="http://schemas.microsoft.com/office/powerpoint/2010/main" val="121344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01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Write Tests</a:t>
            </a:r>
            <a:r>
              <a:rPr lang="en-US" dirty="0" smtClean="0"/>
              <a:t>?</a:t>
            </a: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706362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Why Write Tests? </a:t>
            </a:r>
          </a:p>
        </p:txBody>
      </p:sp>
      <p:sp>
        <p:nvSpPr>
          <p:cNvPr id="3" name="Content Placeholder 2"/>
          <p:cNvSpPr>
            <a:spLocks noGrp="1"/>
          </p:cNvSpPr>
          <p:nvPr>
            <p:ph sz="quarter" idx="11"/>
          </p:nvPr>
        </p:nvSpPr>
        <p:spPr/>
        <p:txBody>
          <a:bodyPr/>
          <a:lstStyle/>
          <a:p>
            <a:r>
              <a:rPr lang="en-US" dirty="0"/>
              <a:t>Should I write a test? Perhaps the answer to that question lies in: why write tests?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Discussion about Writing Tests</a:t>
            </a:r>
          </a:p>
          <a:p>
            <a:pPr marL="342900" indent="-342900">
              <a:buFont typeface="Wingdings" charset="2"/>
              <a:buChar char="q"/>
            </a:pPr>
            <a:r>
              <a:rPr lang="en-US" dirty="0"/>
              <a:t>Discussion about Why Writing Tests is Hard</a:t>
            </a:r>
          </a:p>
        </p:txBody>
      </p:sp>
    </p:spTree>
    <p:extLst>
      <p:ext uri="{BB962C8B-B14F-4D97-AF65-F5344CB8AC3E}">
        <p14:creationId xmlns:p14="http://schemas.microsoft.com/office/powerpoint/2010/main" val="24557665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t>Current Cookbook Development Workflow</a:t>
            </a:r>
          </a:p>
        </p:txBody>
      </p:sp>
      <p:sp>
        <p:nvSpPr>
          <p:cNvPr id="3" name="Subtitle 2"/>
          <p:cNvSpPr>
            <a:spLocks noGrp="1"/>
          </p:cNvSpPr>
          <p:nvPr>
            <p:ph type="subTitle" idx="1"/>
          </p:nvPr>
        </p:nvSpPr>
        <p:spPr>
          <a:xfrm>
            <a:off x="4995300" y="4037216"/>
            <a:ext cx="8995338" cy="2581043"/>
          </a:xfrm>
        </p:spPr>
        <p:txBody>
          <a:bodyPr/>
          <a:lstStyle/>
          <a:p>
            <a:pPr marL="514350" indent="-514350">
              <a:lnSpc>
                <a:spcPct val="120000"/>
              </a:lnSpc>
              <a:buFont typeface="+mj-lt"/>
              <a:buAutoNum type="arabicPeriod"/>
            </a:pPr>
            <a:r>
              <a:rPr lang="en-US" dirty="0"/>
              <a:t>Write some cookbook code</a:t>
            </a:r>
          </a:p>
          <a:p>
            <a:pPr marL="514350" indent="-514350">
              <a:lnSpc>
                <a:spcPct val="120000"/>
              </a:lnSpc>
              <a:buFont typeface="+mj-lt"/>
              <a:buAutoNum type="arabicPeriod"/>
            </a:pPr>
            <a:r>
              <a:rPr lang="en-US" dirty="0"/>
              <a:t>Perform ad-hoc verification</a:t>
            </a:r>
          </a:p>
          <a:p>
            <a:pPr marL="514350" indent="-514350">
              <a:lnSpc>
                <a:spcPct val="120000"/>
              </a:lnSpc>
              <a:buFont typeface="+mj-lt"/>
              <a:buAutoNum type="arabicPeriod"/>
            </a:pPr>
            <a:r>
              <a:rPr lang="en-US" dirty="0"/>
              <a:t>Upload the cookbook to the Chef Server</a:t>
            </a:r>
          </a:p>
          <a:p>
            <a:endParaRPr lang="en-US" dirty="0"/>
          </a:p>
        </p:txBody>
      </p:sp>
      <p:grpSp>
        <p:nvGrpSpPr>
          <p:cNvPr id="4" name="Group 3"/>
          <p:cNvGrpSpPr/>
          <p:nvPr/>
        </p:nvGrpSpPr>
        <p:grpSpPr>
          <a:xfrm>
            <a:off x="1836858" y="4037216"/>
            <a:ext cx="3026243" cy="2581043"/>
            <a:chOff x="1022177" y="3094295"/>
            <a:chExt cx="3026243" cy="2581043"/>
          </a:xfrm>
        </p:grpSpPr>
        <p:grpSp>
          <p:nvGrpSpPr>
            <p:cNvPr id="5" name="Group 4"/>
            <p:cNvGrpSpPr/>
            <p:nvPr/>
          </p:nvGrpSpPr>
          <p:grpSpPr>
            <a:xfrm>
              <a:off x="1022177" y="3094295"/>
              <a:ext cx="3026243" cy="1265939"/>
              <a:chOff x="1022177" y="2862203"/>
              <a:chExt cx="3026243" cy="1265939"/>
            </a:xfrm>
          </p:grpSpPr>
          <p:sp>
            <p:nvSpPr>
              <p:cNvPr id="7" name="Rectangle 6"/>
              <p:cNvSpPr/>
              <p:nvPr/>
            </p:nvSpPr>
            <p:spPr bwMode="auto">
              <a:xfrm>
                <a:off x="1022177" y="2862203"/>
                <a:ext cx="3026243" cy="1265939"/>
              </a:xfrm>
              <a:prstGeom prst="rect">
                <a:avLst/>
              </a:prstGeom>
              <a:solidFill>
                <a:schemeClr val="accent1"/>
              </a:solidFill>
              <a:ln>
                <a:noFill/>
                <a:headEnd type="none" w="med" len="med"/>
                <a:tailEnd type="none" w="med" len="med"/>
              </a:ln>
              <a:effectLst>
                <a:reflection stA="50000" endPos="75000" dist="127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154376" y="3001892"/>
                <a:ext cx="1007188" cy="1001265"/>
              </a:xfrm>
              <a:prstGeom prst="rect">
                <a:avLst/>
              </a:prstGeom>
              <a:effectLst>
                <a:glow rad="101600">
                  <a:schemeClr val="bg1">
                    <a:alpha val="75000"/>
                  </a:schemeClr>
                </a:glow>
              </a:effectLst>
            </p:spPr>
          </p:pic>
        </p:grpSp>
        <p:pic>
          <p:nvPicPr>
            <p:cNvPr id="6" name="Picture 5"/>
            <p:cNvPicPr>
              <a:picLocks noChangeAspect="1"/>
            </p:cNvPicPr>
            <p:nvPr/>
          </p:nvPicPr>
          <p:blipFill>
            <a:blip r:embed="rId4"/>
            <a:stretch>
              <a:fillRect/>
            </a:stretch>
          </p:blipFill>
          <p:spPr>
            <a:xfrm>
              <a:off x="1153709" y="4674073"/>
              <a:ext cx="995341" cy="1001265"/>
            </a:xfrm>
            <a:prstGeom prst="rect">
              <a:avLst/>
            </a:prstGeom>
          </p:spPr>
        </p:pic>
      </p:grpSp>
    </p:spTree>
    <p:extLst>
      <p:ext uri="{BB962C8B-B14F-4D97-AF65-F5344CB8AC3E}">
        <p14:creationId xmlns:p14="http://schemas.microsoft.com/office/powerpoint/2010/main" val="2798668912"/>
      </p:ext>
    </p:extLst>
  </p:cSld>
  <p:clrMapOvr>
    <a:masterClrMapping/>
  </p:clrMapOvr>
  <p:transition xmlns:p14="http://schemas.microsoft.com/office/powerpoint/2010/main" spd="med">
    <p:fade/>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t>Current Cookbook Development Workflow</a:t>
            </a:r>
          </a:p>
        </p:txBody>
      </p:sp>
      <p:sp>
        <p:nvSpPr>
          <p:cNvPr id="3" name="Subtitle 2"/>
          <p:cNvSpPr>
            <a:spLocks noGrp="1"/>
          </p:cNvSpPr>
          <p:nvPr>
            <p:ph type="subTitle" idx="1"/>
          </p:nvPr>
        </p:nvSpPr>
        <p:spPr>
          <a:xfrm>
            <a:off x="4995300" y="4037216"/>
            <a:ext cx="8995338" cy="2581043"/>
          </a:xfrm>
        </p:spPr>
        <p:txBody>
          <a:bodyPr/>
          <a:lstStyle/>
          <a:p>
            <a:pPr marL="514350" indent="-514350">
              <a:lnSpc>
                <a:spcPct val="120000"/>
              </a:lnSpc>
              <a:buFont typeface="+mj-lt"/>
              <a:buAutoNum type="arabicPeriod"/>
            </a:pPr>
            <a:r>
              <a:rPr lang="en-US" dirty="0"/>
              <a:t>Chef-client run retrieves the updated cookbook</a:t>
            </a:r>
          </a:p>
          <a:p>
            <a:pPr marL="514350" indent="-514350">
              <a:lnSpc>
                <a:spcPct val="120000"/>
              </a:lnSpc>
              <a:buFont typeface="+mj-lt"/>
              <a:buAutoNum type="arabicPeriod"/>
            </a:pPr>
            <a:r>
              <a:rPr lang="en-US" dirty="0"/>
              <a:t>Perform ad-hoc verification</a:t>
            </a:r>
          </a:p>
          <a:p>
            <a:pPr marL="514350" indent="-514350">
              <a:lnSpc>
                <a:spcPct val="120000"/>
              </a:lnSpc>
              <a:buFont typeface="+mj-lt"/>
              <a:buAutoNum type="arabicPeriod"/>
            </a:pPr>
            <a:r>
              <a:rPr lang="en-US" dirty="0"/>
              <a:t>Promote the cookbook to the next environment</a:t>
            </a:r>
          </a:p>
        </p:txBody>
      </p:sp>
      <p:grpSp>
        <p:nvGrpSpPr>
          <p:cNvPr id="17" name="Group 16"/>
          <p:cNvGrpSpPr/>
          <p:nvPr/>
        </p:nvGrpSpPr>
        <p:grpSpPr>
          <a:xfrm>
            <a:off x="1836858" y="4037216"/>
            <a:ext cx="3026243" cy="2581043"/>
            <a:chOff x="1836858" y="4037216"/>
            <a:chExt cx="3026243" cy="2581043"/>
          </a:xfrm>
        </p:grpSpPr>
        <p:sp>
          <p:nvSpPr>
            <p:cNvPr id="9" name="Rectangle 8"/>
            <p:cNvSpPr/>
            <p:nvPr/>
          </p:nvSpPr>
          <p:spPr bwMode="auto">
            <a:xfrm>
              <a:off x="1836858" y="4037216"/>
              <a:ext cx="3026243" cy="1265939"/>
            </a:xfrm>
            <a:prstGeom prst="rect">
              <a:avLst/>
            </a:prstGeom>
            <a:solidFill>
              <a:schemeClr val="accent1"/>
            </a:solidFill>
            <a:ln>
              <a:noFill/>
              <a:headEnd type="none" w="med" len="med"/>
              <a:tailEnd type="none" w="med" len="med"/>
            </a:ln>
            <a:effectLst>
              <a:reflection stA="50000" endPos="75000" dist="127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a:stretch>
              <a:fillRect/>
            </a:stretch>
          </p:blipFill>
          <p:spPr>
            <a:xfrm>
              <a:off x="1969712" y="4170980"/>
              <a:ext cx="1013114" cy="1013114"/>
            </a:xfrm>
            <a:prstGeom prst="rect">
              <a:avLst/>
            </a:prstGeom>
            <a:effectLst>
              <a:glow rad="101600">
                <a:schemeClr val="bg1">
                  <a:alpha val="75000"/>
                </a:schemeClr>
              </a:glow>
            </a:effectLst>
          </p:spPr>
        </p:pic>
        <p:pic>
          <p:nvPicPr>
            <p:cNvPr id="11" name="Picture 10"/>
            <p:cNvPicPr>
              <a:picLocks noChangeAspect="1"/>
            </p:cNvPicPr>
            <p:nvPr/>
          </p:nvPicPr>
          <p:blipFill>
            <a:blip r:embed="rId4"/>
            <a:stretch>
              <a:fillRect/>
            </a:stretch>
          </p:blipFill>
          <p:spPr>
            <a:xfrm>
              <a:off x="1968390" y="5616994"/>
              <a:ext cx="995341" cy="1001265"/>
            </a:xfrm>
            <a:prstGeom prst="rect">
              <a:avLst/>
            </a:prstGeom>
          </p:spPr>
        </p:pic>
      </p:grpSp>
    </p:spTree>
    <p:extLst>
      <p:ext uri="{BB962C8B-B14F-4D97-AF65-F5344CB8AC3E}">
        <p14:creationId xmlns:p14="http://schemas.microsoft.com/office/powerpoint/2010/main" val="281384018"/>
      </p:ext>
    </p:extLst>
  </p:cSld>
  <p:clrMapOvr>
    <a:masterClrMapping/>
  </p:clrMapOvr>
  <p:transition xmlns:p14="http://schemas.microsoft.com/office/powerpoint/2010/main" spd="med">
    <p:fade/>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Risk</a:t>
            </a:r>
          </a:p>
        </p:txBody>
      </p:sp>
      <p:sp>
        <p:nvSpPr>
          <p:cNvPr id="3" name="Subtitle 2"/>
          <p:cNvSpPr>
            <a:spLocks noGrp="1"/>
          </p:cNvSpPr>
          <p:nvPr>
            <p:ph type="subTitle" idx="1"/>
          </p:nvPr>
        </p:nvSpPr>
        <p:spPr/>
        <p:txBody>
          <a:bodyPr/>
          <a:lstStyle/>
          <a:p>
            <a:r>
              <a:rPr lang="en-US" dirty="0"/>
              <a:t>Every change to our cookbooks introduce risk. Validating every change would take too long in this system. To alleviate that we often batch these changes up. Batching up the changes make it harder to discover when we introduced an error.</a:t>
            </a:r>
          </a:p>
        </p:txBody>
      </p:sp>
    </p:spTree>
    <p:extLst>
      <p:ext uri="{BB962C8B-B14F-4D97-AF65-F5344CB8AC3E}">
        <p14:creationId xmlns:p14="http://schemas.microsoft.com/office/powerpoint/2010/main" val="284013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364739300"/>
              </p:ext>
            </p:extLst>
          </p:nvPr>
        </p:nvGraphicFramePr>
        <p:xfrm>
          <a:off x="4319904" y="1576970"/>
          <a:ext cx="7616193" cy="5990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1711503"/>
      </p:ext>
    </p:extLst>
  </p:cSld>
  <p:clrMapOvr>
    <a:masterClrMapping/>
  </p:clrMapOvr>
  <p:transition xmlns:p14="http://schemas.microsoft.com/office/powerpoint/2010/main" spd="med">
    <p:fade/>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585160044"/>
              </p:ext>
            </p:extLst>
          </p:nvPr>
        </p:nvGraphicFramePr>
        <p:xfrm>
          <a:off x="4319904" y="1576970"/>
          <a:ext cx="7616193" cy="5990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3178895"/>
      </p:ext>
    </p:extLst>
  </p:cSld>
  <p:clrMapOvr>
    <a:masterClrMapping/>
  </p:clrMapOvr>
  <p:transition xmlns:p14="http://schemas.microsoft.com/office/powerpoint/2010/main" spd="med">
    <p:fade/>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Another Language</a:t>
            </a:r>
          </a:p>
        </p:txBody>
      </p:sp>
      <p:sp>
        <p:nvSpPr>
          <p:cNvPr id="3" name="Subtitle 2"/>
          <p:cNvSpPr>
            <a:spLocks noGrp="1"/>
          </p:cNvSpPr>
          <p:nvPr>
            <p:ph type="subTitle" idx="1"/>
          </p:nvPr>
        </p:nvSpPr>
        <p:spPr/>
        <p:txBody>
          <a:bodyPr/>
          <a:lstStyle/>
          <a:p>
            <a:r>
              <a:rPr lang="en-US" dirty="0"/>
              <a:t>Learning to write tests require you to learn a whole new language that you must understand grammatically.</a:t>
            </a:r>
          </a:p>
        </p:txBody>
      </p:sp>
    </p:spTree>
    <p:extLst>
      <p:ext uri="{BB962C8B-B14F-4D97-AF65-F5344CB8AC3E}">
        <p14:creationId xmlns:p14="http://schemas.microsoft.com/office/powerpoint/2010/main" val="3297055441"/>
      </p:ext>
    </p:extLst>
  </p:cSld>
  <p:clrMapOvr>
    <a:masterClrMapping/>
  </p:clrMapOvr>
  <p:transition xmlns:p14="http://schemas.microsoft.com/office/powerpoint/2010/mai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Create a Recipe File Named </a:t>
            </a:r>
            <a:r>
              <a:rPr lang="en-US" dirty="0" err="1"/>
              <a:t>hello.rb</a:t>
            </a:r>
            <a:endParaRPr lang="en-US" dirty="0"/>
          </a:p>
        </p:txBody>
      </p:sp>
      <p:sp>
        <p:nvSpPr>
          <p:cNvPr id="3" name="Content Placeholder 2"/>
          <p:cNvSpPr>
            <a:spLocks noGrp="1"/>
          </p:cNvSpPr>
          <p:nvPr>
            <p:ph sz="quarter" idx="10"/>
          </p:nvPr>
        </p:nvSpPr>
        <p:spPr/>
        <p:txBody>
          <a:bodyPr/>
          <a:lstStyle/>
          <a:p>
            <a:r>
              <a:rPr lang="en-US" b="1" dirty="0"/>
              <a:t>file </a:t>
            </a:r>
            <a:r>
              <a:rPr lang="uk-UA" b="1" dirty="0"/>
              <a:t>'</a:t>
            </a:r>
            <a:r>
              <a:rPr lang="en-US" b="1" dirty="0"/>
              <a:t>C:\</a:t>
            </a:r>
            <a:r>
              <a:rPr lang="en-US" b="1" dirty="0" err="1"/>
              <a:t>hello.txt</a:t>
            </a:r>
            <a:r>
              <a:rPr lang="uk-UA" b="1" dirty="0"/>
              <a:t>'</a:t>
            </a:r>
            <a:r>
              <a:rPr lang="en-US" b="1" dirty="0"/>
              <a:t> do</a:t>
            </a:r>
          </a:p>
          <a:p>
            <a:r>
              <a:rPr lang="en-US" b="1" dirty="0"/>
              <a:t>  content </a:t>
            </a:r>
            <a:r>
              <a:rPr lang="uk-UA" b="1" dirty="0"/>
              <a:t>'</a:t>
            </a:r>
            <a:r>
              <a:rPr lang="en-US" b="1" dirty="0"/>
              <a:t>Hello, world!</a:t>
            </a:r>
            <a:r>
              <a:rPr lang="uk-UA" b="1" dirty="0"/>
              <a:t>'</a:t>
            </a:r>
            <a:endParaRPr lang="en-US" b="1" dirty="0"/>
          </a:p>
          <a:p>
            <a:r>
              <a:rPr lang="en-US" b="1" dirty="0"/>
              <a:t>end</a:t>
            </a:r>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a:t>'</a:t>
            </a:r>
            <a:r>
              <a:rPr lang="en-US" dirty="0"/>
              <a:t>C:\</a:t>
            </a:r>
            <a:r>
              <a:rPr lang="en-US" dirty="0" err="1"/>
              <a:t>hello.txt</a:t>
            </a:r>
            <a:r>
              <a:rPr lang="uk-UA" dirty="0"/>
              <a:t>'</a:t>
            </a:r>
            <a:r>
              <a:rPr lang="en-US" dirty="0"/>
              <a:t> is created with the content </a:t>
            </a:r>
            <a:r>
              <a:rPr lang="uk-UA" dirty="0"/>
              <a:t>'</a:t>
            </a:r>
            <a:r>
              <a:rPr lang="en-US" dirty="0"/>
              <a:t>Hello, world!</a:t>
            </a:r>
            <a:r>
              <a:rPr lang="uk-UA" dirty="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57803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Another Workflow</a:t>
            </a:r>
          </a:p>
        </p:txBody>
      </p:sp>
      <p:sp>
        <p:nvSpPr>
          <p:cNvPr id="3" name="Subtitle 2"/>
          <p:cNvSpPr>
            <a:spLocks noGrp="1"/>
          </p:cNvSpPr>
          <p:nvPr>
            <p:ph type="subTitle" idx="1"/>
          </p:nvPr>
        </p:nvSpPr>
        <p:spPr/>
        <p:txBody>
          <a:bodyPr/>
          <a:lstStyle/>
          <a:p>
            <a:r>
              <a:rPr lang="en-US" dirty="0"/>
              <a:t>Executing tests requires learning new tools, commands, flags and configurations with entirely new mechanisms that provide you feedback.</a:t>
            </a:r>
          </a:p>
        </p:txBody>
      </p:sp>
    </p:spTree>
    <p:extLst>
      <p:ext uri="{BB962C8B-B14F-4D97-AF65-F5344CB8AC3E}">
        <p14:creationId xmlns:p14="http://schemas.microsoft.com/office/powerpoint/2010/main" val="3184472548"/>
      </p:ext>
    </p:extLst>
  </p:cSld>
  <p:clrMapOvr>
    <a:masterClrMapping/>
  </p:clrMapOvr>
  <p:transition xmlns:p14="http://schemas.microsoft.com/office/powerpoint/2010/main" spd="med">
    <p:fade/>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are reasons you see for writing tests?</a:t>
            </a:r>
          </a:p>
          <a:p>
            <a:endParaRPr lang="en-US" dirty="0"/>
          </a:p>
          <a:p>
            <a:r>
              <a:rPr lang="en-US" dirty="0"/>
              <a:t>What are reasons you see for not writing tests?</a:t>
            </a:r>
          </a:p>
        </p:txBody>
      </p:sp>
    </p:spTree>
    <p:extLst>
      <p:ext uri="{BB962C8B-B14F-4D97-AF65-F5344CB8AC3E}">
        <p14:creationId xmlns:p14="http://schemas.microsoft.com/office/powerpoint/2010/main" val="195720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7401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96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Our Recipes in Virtual Environments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2019</a:t>
            </a:r>
            <a:r>
              <a:rPr lang="en-US" sz="1600" dirty="0">
                <a:solidFill>
                  <a:srgbClr val="7D868C"/>
                </a:solidFill>
              </a:rPr>
              <a:t> Chef Software Inc.</a:t>
            </a:r>
          </a:p>
        </p:txBody>
      </p:sp>
    </p:spTree>
    <p:extLst>
      <p:ext uri="{BB962C8B-B14F-4D97-AF65-F5344CB8AC3E}">
        <p14:creationId xmlns:p14="http://schemas.microsoft.com/office/powerpoint/2010/main" val="65825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365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dirty="0"/>
              <a:t>Use Test Kitchen to verify your recipes converge on a virtual instance</a:t>
            </a:r>
          </a:p>
          <a:p>
            <a:pPr marL="918610" lvl="1" indent="-609585">
              <a:buFont typeface="Wingdings" panose="05000000000000000000" pitchFamily="2" charset="2"/>
              <a:buChar char="Ø"/>
            </a:pPr>
            <a:r>
              <a:rPr lang="en-US" dirty="0"/>
              <a:t>Refer to the </a:t>
            </a:r>
            <a:r>
              <a:rPr lang="en-US" dirty="0" err="1"/>
              <a:t>InSpec</a:t>
            </a:r>
            <a:r>
              <a:rPr lang="en-US" dirty="0"/>
              <a:t> documentation</a:t>
            </a:r>
          </a:p>
          <a:p>
            <a:pPr marL="918610" lvl="1" indent="-609585">
              <a:buFont typeface="Wingdings" panose="05000000000000000000" pitchFamily="2" charset="2"/>
              <a:buChar char="Ø"/>
            </a:pPr>
            <a:r>
              <a:rPr lang="en-US" dirty="0"/>
              <a:t>Write and execute tests</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76937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0972800" cy="852712"/>
          </a:xfrm>
        </p:spPr>
        <p:txBody>
          <a:bodyPr>
            <a:normAutofit fontScale="90000"/>
          </a:bodyPr>
          <a:lstStyle/>
          <a:p>
            <a:r>
              <a:rPr lang="en-US" dirty="0"/>
              <a:t>We Should Test Cookbooks </a:t>
            </a:r>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p>
          <a:p>
            <a:endParaRPr lang="en-US" sz="3200" dirty="0"/>
          </a:p>
          <a:p>
            <a:r>
              <a:rPr lang="en-US" sz="3200" dirty="0"/>
              <a:t>We have an automated way to ensure code accomplishes the intended goal and help the team understand its intent. It's called Test Kitchen.</a:t>
            </a:r>
          </a:p>
          <a:p>
            <a:endParaRPr lang="en-US" sz="3200" dirty="0"/>
          </a:p>
        </p:txBody>
      </p:sp>
      <p:sp>
        <p:nvSpPr>
          <p:cNvPr id="6" name="Footer Placeholder 5"/>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1"/>
          </p:nvPr>
        </p:nvSpPr>
        <p:spPr/>
        <p:txBody>
          <a:bodyPr/>
          <a:lstStyle/>
          <a:p>
            <a:fld id="{D3C6E21F-9381-4880-84FB-1E73165A9E9D}" type="slidenum">
              <a:rPr lang="en-US" smtClean="0"/>
              <a:pPr/>
              <a:t>366</a:t>
            </a:fld>
            <a:endParaRPr lang="en-US" dirty="0"/>
          </a:p>
        </p:txBody>
      </p:sp>
    </p:spTree>
    <p:extLst>
      <p:ext uri="{BB962C8B-B14F-4D97-AF65-F5344CB8AC3E}">
        <p14:creationId xmlns:p14="http://schemas.microsoft.com/office/powerpoint/2010/main" val="111294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367</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a:t>Steps to Verify Cookbooks</a:t>
            </a:r>
          </a:p>
        </p:txBody>
      </p:sp>
    </p:spTree>
    <p:extLst>
      <p:ext uri="{BB962C8B-B14F-4D97-AF65-F5344CB8AC3E}">
        <p14:creationId xmlns:p14="http://schemas.microsoft.com/office/powerpoint/2010/main" val="245919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368</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a:t>Test Kitchen Commands and Configuration</a:t>
            </a:r>
          </a:p>
        </p:txBody>
      </p:sp>
    </p:spTree>
    <p:extLst>
      <p:ext uri="{BB962C8B-B14F-4D97-AF65-F5344CB8AC3E}">
        <p14:creationId xmlns:p14="http://schemas.microsoft.com/office/powerpoint/2010/main" val="128912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Configuration</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Configure the "workstation" cookbook to test against a Windows 2012R2 platform</a:t>
            </a:r>
          </a:p>
          <a:p>
            <a:pPr marL="380990" indent="-380990">
              <a:buFont typeface="Wingdings" charset="2"/>
              <a:buChar char="q"/>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a:t>What are we running in production? Maybe I could test the cookbook against a virtual machine.</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369</a:t>
            </a:fld>
            <a:endParaRPr lang="en-US" dirty="0"/>
          </a:p>
        </p:txBody>
      </p:sp>
    </p:spTree>
    <p:extLst>
      <p:ext uri="{BB962C8B-B14F-4D97-AF65-F5344CB8AC3E}">
        <p14:creationId xmlns:p14="http://schemas.microsoft.com/office/powerpoint/2010/main" val="21066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a:t>Group Lab: Hello, World?</a:t>
            </a:r>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a:t>Create a recipe file writes out 'Hello, world!' to a text file</a:t>
            </a:r>
          </a:p>
          <a:p>
            <a:pPr marL="380981" indent="-380981">
              <a:buFont typeface="Wingdings" charset="2"/>
              <a:buChar char="q"/>
            </a:pPr>
            <a:r>
              <a:rPr lang="en-US" dirty="0">
                <a:latin typeface="+mj-lt"/>
                <a:cs typeface="Courier New" panose="02070309020205020404" pitchFamily="49" charset="0"/>
              </a:rPr>
              <a:t>Apply the recipe to the workstation</a:t>
            </a:r>
          </a:p>
          <a:p>
            <a:pPr marL="457178" indent="-457178">
              <a:buFont typeface="+mj-lt"/>
              <a:buAutoNum type="arabicPeriod"/>
            </a:pPr>
            <a:endParaRPr lang="en-US" dirty="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a:t>I heard Chef is written in Ruby. If that's the case it's required that we write a quick "Hello, world!" application.</a:t>
            </a:r>
          </a:p>
        </p:txBody>
      </p:sp>
      <p:sp>
        <p:nvSpPr>
          <p:cNvPr id="5" name="Footer Placeholder 4"/>
          <p:cNvSpPr>
            <a:spLocks noGrp="1"/>
          </p:cNvSpPr>
          <p:nvPr>
            <p:ph type="ftr" sz="quarter" idx="429496729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4"/>
            <a:ext cx="3657600" cy="486833"/>
          </a:xfrm>
          <a:prstGeom prst="rect">
            <a:avLst/>
          </a:prstGeom>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07670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a:t>
            </a:r>
            <a:r>
              <a:rPr lang="en-US" dirty="0" err="1">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a:latin typeface="+mj-lt"/>
              </a:rPr>
              <a:t>When </a:t>
            </a:r>
            <a:r>
              <a:rPr lang="en-US" dirty="0">
                <a:latin typeface="+mj-lt"/>
                <a:cs typeface="Courier New" panose="02070309020205020404" pitchFamily="49" charset="0"/>
              </a:rPr>
              <a:t>chef</a:t>
            </a:r>
            <a:r>
              <a:rPr lang="en-US" dirty="0">
                <a:latin typeface="+mj-lt"/>
              </a:rPr>
              <a:t> generates a cookbook, a default </a:t>
            </a:r>
            <a:r>
              <a:rPr lang="en-US" dirty="0">
                <a:latin typeface="+mj-lt"/>
                <a:cs typeface="Courier New" panose="02070309020205020404" pitchFamily="49" charset="0"/>
              </a:rPr>
              <a:t>.</a:t>
            </a:r>
            <a:r>
              <a:rPr lang="en-US" dirty="0" err="1">
                <a:latin typeface="+mj-lt"/>
                <a:cs typeface="Courier New" panose="02070309020205020404" pitchFamily="49" charset="0"/>
              </a:rPr>
              <a:t>kitchen.yml</a:t>
            </a:r>
            <a:r>
              <a:rPr lang="en-US" dirty="0">
                <a:latin typeface="+mj-lt"/>
              </a:rPr>
              <a:t> is created. It contains </a:t>
            </a:r>
            <a:r>
              <a:rPr lang="en-US" dirty="0">
                <a:latin typeface="+mj-lt"/>
                <a:cs typeface="Courier New" panose="02070309020205020404" pitchFamily="49" charset="0"/>
              </a:rPr>
              <a:t>kitchen</a:t>
            </a:r>
            <a:r>
              <a:rPr lang="en-US" dirty="0">
                <a:latin typeface="+mj-lt"/>
              </a:rPr>
              <a:t> configuration for the driver, </a:t>
            </a:r>
            <a:r>
              <a:rPr lang="en-US" dirty="0" err="1">
                <a:latin typeface="+mj-lt"/>
              </a:rPr>
              <a:t>provisioner</a:t>
            </a:r>
            <a:r>
              <a:rPr lang="en-US" dirty="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http://kitchen.ci/docs/getting-started/creating-cookbook</a:t>
            </a:r>
            <a:endParaRPr lang="en-US" sz="2400" dirty="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370</a:t>
            </a:fld>
            <a:endParaRPr lang="en-US" dirty="0"/>
          </a:p>
        </p:txBody>
      </p:sp>
    </p:spTree>
    <p:extLst>
      <p:ext uri="{BB962C8B-B14F-4D97-AF65-F5344CB8AC3E}">
        <p14:creationId xmlns:p14="http://schemas.microsoft.com/office/powerpoint/2010/main" val="12321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Driver</a:t>
            </a:r>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verifier...</a:t>
            </a:r>
          </a:p>
          <a:p>
            <a:r>
              <a:rPr lang="en-US" sz="2400" dirty="0"/>
              <a:t># default verifier)</a:t>
            </a:r>
          </a:p>
          <a:p>
            <a:r>
              <a:rPr lang="en-US" sz="2400" dirty="0"/>
              <a:t># verifier:</a:t>
            </a:r>
          </a:p>
          <a:p>
            <a:r>
              <a:rPr lang="en-US" sz="2400" dirty="0"/>
              <a:t>#   name: </a:t>
            </a:r>
            <a:r>
              <a:rPr lang="en-US" sz="2400" dirty="0" err="1"/>
              <a:t>inspec</a:t>
            </a:r>
            <a:endParaRPr lang="en-US" sz="2400" dirty="0"/>
          </a:p>
          <a:p>
            <a:endParaRPr lang="en-US" sz="2400" dirty="0"/>
          </a:p>
          <a:p>
            <a:r>
              <a:rPr lang="en-US" sz="2400" dirty="0"/>
              <a:t># KITCHEN CONFIGURATION CONTINUES...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smtClean="0"/>
              <a:t>\chef-repo\cookbooks</a:t>
            </a:r>
            <a:r>
              <a:rPr lang="en-US" sz="3733" dirty="0"/>
              <a:t>\workstation\.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Today we will use an EC2 driver that will spin up an instance in AWS that we can run Test Kitchen against.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371</a:t>
            </a:fld>
            <a:endParaRPr lang="en-US" dirty="0"/>
          </a:p>
        </p:txBody>
      </p:sp>
    </p:spTree>
    <p:extLst>
      <p:ext uri="{BB962C8B-B14F-4D97-AF65-F5344CB8AC3E}">
        <p14:creationId xmlns:p14="http://schemas.microsoft.com/office/powerpoint/2010/main" val="419817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a:t>
            </a:r>
            <a:r>
              <a:rPr lang="en-US" dirty="0" err="1"/>
              <a:t>Provisioner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verifier...</a:t>
            </a:r>
          </a:p>
          <a:p>
            <a:r>
              <a:rPr lang="en-US" sz="2400" dirty="0"/>
              <a:t># default verifier)</a:t>
            </a:r>
          </a:p>
          <a:p>
            <a:r>
              <a:rPr lang="en-US" sz="2400" dirty="0"/>
              <a:t># verifier:</a:t>
            </a:r>
          </a:p>
          <a:p>
            <a:r>
              <a:rPr lang="en-US" sz="2400" dirty="0"/>
              <a:t>#   name: </a:t>
            </a:r>
            <a:r>
              <a:rPr lang="en-US" sz="2400" dirty="0" err="1"/>
              <a:t>inspec</a:t>
            </a:r>
            <a:endParaRPr lang="en-US" sz="2400" dirty="0"/>
          </a:p>
          <a:p>
            <a:endParaRPr lang="en-US" sz="2400" dirty="0"/>
          </a:p>
          <a:p>
            <a:r>
              <a:rPr lang="en-US" sz="2400" dirty="0"/>
              <a:t># KITCHEN CONFIGURATION CONTINUES...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smtClean="0"/>
              <a:t>\chef-repo\cookbooks</a:t>
            </a:r>
            <a:r>
              <a:rPr lang="en-US" sz="3733" dirty="0"/>
              <a:t>\workstation\.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372</a:t>
            </a:fld>
            <a:endParaRPr lang="en-US" dirty="0"/>
          </a:p>
        </p:txBody>
      </p:sp>
    </p:spTree>
    <p:extLst>
      <p:ext uri="{BB962C8B-B14F-4D97-AF65-F5344CB8AC3E}">
        <p14:creationId xmlns:p14="http://schemas.microsoft.com/office/powerpoint/2010/main" val="68626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Platforms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smtClean="0"/>
              <a:t>\chef-repo\cookbooks</a:t>
            </a:r>
            <a:r>
              <a:rPr lang="en-US" sz="3733" dirty="0"/>
              <a:t>\workstation\.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345298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373</a:t>
            </a:fld>
            <a:endParaRPr lang="en-US" dirty="0"/>
          </a:p>
        </p:txBody>
      </p:sp>
    </p:spTree>
    <p:extLst>
      <p:ext uri="{BB962C8B-B14F-4D97-AF65-F5344CB8AC3E}">
        <p14:creationId xmlns:p14="http://schemas.microsoft.com/office/powerpoint/2010/main" val="191760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~\chef-repo\cookbooks\workstation\.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5319509"/>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374</a:t>
            </a:fld>
            <a:endParaRPr lang="en-US" dirty="0"/>
          </a:p>
        </p:txBody>
      </p:sp>
    </p:spTree>
    <p:extLst>
      <p:ext uri="{BB962C8B-B14F-4D97-AF65-F5344CB8AC3E}">
        <p14:creationId xmlns:p14="http://schemas.microsoft.com/office/powerpoint/2010/main" val="114714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The </a:t>
            </a:r>
            <a:r>
              <a:rPr lang="en-US" dirty="0">
                <a:cs typeface="Courier New" panose="02070309020205020404" pitchFamily="49" charset="0"/>
              </a:rPr>
              <a:t>kitchen</a:t>
            </a:r>
            <a:r>
              <a:rPr lang="en-US" dirty="0"/>
              <a:t> 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~\chef-repo\cookbooks\workstation\.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6231854"/>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375</a:t>
            </a:fld>
            <a:endParaRPr lang="en-US" dirty="0"/>
          </a:p>
        </p:txBody>
      </p:sp>
    </p:spTree>
    <p:extLst>
      <p:ext uri="{BB962C8B-B14F-4D97-AF65-F5344CB8AC3E}">
        <p14:creationId xmlns:p14="http://schemas.microsoft.com/office/powerpoint/2010/main" val="75022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 Matrix</a:t>
            </a:r>
          </a:p>
        </p:txBody>
      </p:sp>
      <p:sp>
        <p:nvSpPr>
          <p:cNvPr id="3" name="Subtitle 2"/>
          <p:cNvSpPr>
            <a:spLocks noGrp="1"/>
          </p:cNvSpPr>
          <p:nvPr>
            <p:ph type="subTitle" idx="1"/>
          </p:nvPr>
        </p:nvSpPr>
        <p:spPr>
          <a:xfrm>
            <a:off x="3013753" y="3506117"/>
            <a:ext cx="10974132" cy="3781219"/>
          </a:xfrm>
        </p:spPr>
        <p:txBody>
          <a:bodyPr/>
          <a:lstStyle/>
          <a:p>
            <a:r>
              <a:rPr lang="en-US" dirty="0"/>
              <a:t>Kitchen defines a list of instances, or test matrix, based on the platforms multiplied by the suites.</a:t>
            </a:r>
          </a:p>
          <a:p>
            <a:endParaRPr lang="en-US" dirty="0"/>
          </a:p>
          <a:p>
            <a:pPr algn="ctr"/>
            <a:r>
              <a:rPr lang="en-US" dirty="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a:latin typeface="+mj-lt"/>
                <a:cs typeface="Courier New" panose="02070309020205020404" pitchFamily="49" charset="0"/>
              </a:rPr>
              <a:t>Running kitchen list </a:t>
            </a:r>
            <a:r>
              <a:rPr lang="en-US" dirty="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376</a:t>
            </a:fld>
            <a:endParaRPr lang="en-US" dirty="0"/>
          </a:p>
        </p:txBody>
      </p:sp>
    </p:spTree>
    <p:extLst>
      <p:ext uri="{BB962C8B-B14F-4D97-AF65-F5344CB8AC3E}">
        <p14:creationId xmlns:p14="http://schemas.microsoft.com/office/powerpoint/2010/main" val="153400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View the Kitchen Test Matrix</a:t>
            </a:r>
          </a:p>
        </p:txBody>
      </p:sp>
      <p:sp>
        <p:nvSpPr>
          <p:cNvPr id="3" name="Content Placeholder 2"/>
          <p:cNvSpPr>
            <a:spLocks noGrp="1"/>
          </p:cNvSpPr>
          <p:nvPr>
            <p:ph sz="quarter" idx="10"/>
          </p:nvPr>
        </p:nvSpPr>
        <p:spPr>
          <a:xfrm>
            <a:off x="1121104" y="1468474"/>
            <a:ext cx="14423693" cy="2570841"/>
          </a:xfrm>
        </p:spPr>
        <p:txBody>
          <a:bodyPr/>
          <a:lstStyle/>
          <a:p>
            <a:r>
              <a:rPr lang="en-US" dirty="0"/>
              <a:t>&gt; kitchen list</a:t>
            </a:r>
          </a:p>
          <a:p>
            <a:endParaRPr lang="en-US" dirty="0"/>
          </a:p>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default-centos-65    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22803"/>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62822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0" name="Slide Number Placeholder 9"/>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377</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134741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View the Kitchen Test Matrix</a:t>
            </a:r>
          </a:p>
        </p:txBody>
      </p:sp>
      <p:sp>
        <p:nvSpPr>
          <p:cNvPr id="3" name="Content Placeholder 2"/>
          <p:cNvSpPr>
            <a:spLocks noGrp="1"/>
          </p:cNvSpPr>
          <p:nvPr>
            <p:ph sz="quarter" idx="10"/>
          </p:nvPr>
        </p:nvSpPr>
        <p:spPr>
          <a:xfrm>
            <a:off x="1121104" y="1468470"/>
            <a:ext cx="14423693" cy="2570841"/>
          </a:xfrm>
        </p:spPr>
        <p:txBody>
          <a:bodyPr/>
          <a:lstStyle/>
          <a:p>
            <a:r>
              <a:rPr lang="en-US" dirty="0"/>
              <a:t>&gt; kitchen list</a:t>
            </a:r>
          </a:p>
          <a:p>
            <a:endParaRPr lang="en-US" dirty="0"/>
          </a:p>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default-centos-65    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19742"/>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03436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79748"/>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10" name="Slide Number Placeholder 9"/>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378</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308437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mn-lt"/>
                <a:cs typeface="Courier New" panose="02070309020205020404" pitchFamily="49" charset="0"/>
              </a:rPr>
              <a:t>Virtualization</a:t>
            </a: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Vagrant is great for local development but when building cookbooks on a virtual machine in the cloud we will not need to use a local virtualization tool.</a:t>
            </a:r>
          </a:p>
          <a:p>
            <a:endParaRPr lang="en-US" dirty="0">
              <a:latin typeface="+mj-lt"/>
              <a:cs typeface="Courier New" panose="02070309020205020404" pitchFamily="49" charset="0"/>
            </a:endParaRPr>
          </a:p>
          <a:p>
            <a:r>
              <a:rPr lang="en-US" dirty="0">
                <a:latin typeface="+mj-lt"/>
                <a:cs typeface="Courier New" panose="02070309020205020404" pitchFamily="49" charset="0"/>
              </a:rPr>
              <a:t>Instead, we will ask Amazon EC2 to provision nodes for us to test against.</a:t>
            </a:r>
            <a:endParaRPr lang="en-US"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379</a:t>
            </a:fld>
            <a:endParaRPr lang="en-US" dirty="0"/>
          </a:p>
        </p:txBody>
      </p:sp>
    </p:spTree>
    <p:extLst>
      <p:ext uri="{BB962C8B-B14F-4D97-AF65-F5344CB8AC3E}">
        <p14:creationId xmlns:p14="http://schemas.microsoft.com/office/powerpoint/2010/main" val="22494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chef-client</a:t>
            </a:r>
          </a:p>
        </p:txBody>
      </p:sp>
      <p:sp>
        <p:nvSpPr>
          <p:cNvPr id="3" name="Subtitle 2"/>
          <p:cNvSpPr>
            <a:spLocks noGrp="1"/>
          </p:cNvSpPr>
          <p:nvPr>
            <p:ph type="subTitle" idx="1"/>
          </p:nvPr>
        </p:nvSpPr>
        <p:spPr/>
        <p:txBody>
          <a:bodyPr/>
          <a:lstStyle/>
          <a:p>
            <a:r>
              <a:rPr lang="en-US" dirty="0">
                <a:latin typeface="+mj-lt"/>
              </a:rPr>
              <a:t>chef-client </a:t>
            </a:r>
            <a:r>
              <a:rPr lang="en-US" dirty="0"/>
              <a:t>is an agent that runs locally on every node that is under management by Chef. </a:t>
            </a:r>
          </a:p>
          <a:p>
            <a:endParaRPr lang="en-US" dirty="0"/>
          </a:p>
          <a:p>
            <a:r>
              <a:rPr lang="en-US" dirty="0"/>
              <a:t>When a </a:t>
            </a:r>
            <a:r>
              <a:rPr lang="en-US" dirty="0">
                <a:latin typeface="+mj-lt"/>
              </a:rPr>
              <a:t>chef-client </a:t>
            </a:r>
            <a:r>
              <a:rPr lang="en-US" dirty="0"/>
              <a:t>is run, it will perform all of the steps that are required to bring the node into the expected state.</a:t>
            </a:r>
          </a:p>
        </p:txBody>
      </p:sp>
      <p:sp>
        <p:nvSpPr>
          <p:cNvPr id="8" name="Footer Placeholder 7"/>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1"/>
          </p:nvPr>
        </p:nvSpPr>
        <p:spPr/>
        <p:txBody>
          <a:bodyPr/>
          <a:lstStyle/>
          <a:p>
            <a:fld id="{D3C6E21F-9381-4880-84FB-1E73165A9E9D}" type="slidenum">
              <a:rPr lang="en-US" smtClean="0"/>
              <a:pPr/>
              <a:t>38</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a:hlinkClick r:id="rId3"/>
              </a:rPr>
              <a:t>https://docs.chef.io/chef_client.html</a:t>
            </a:r>
            <a:endParaRPr lang="en-US" dirty="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a:p>
        </p:txBody>
      </p:sp>
    </p:spTree>
    <p:extLst>
      <p:ext uri="{BB962C8B-B14F-4D97-AF65-F5344CB8AC3E}">
        <p14:creationId xmlns:p14="http://schemas.microsoft.com/office/powerpoint/2010/main" val="357379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a:t>&gt; cd </a:t>
            </a:r>
            <a:r>
              <a:rPr lang="en-US" dirty="0" smtClean="0"/>
              <a:t>cookbooks\workstation</a:t>
            </a:r>
            <a:endParaRPr lang="en-US" dirty="0"/>
          </a:p>
        </p:txBody>
      </p:sp>
      <p:sp>
        <p:nvSpPr>
          <p:cNvPr id="5" name="Title 4"/>
          <p:cNvSpPr>
            <a:spLocks noGrp="1"/>
          </p:cNvSpPr>
          <p:nvPr>
            <p:ph type="title"/>
          </p:nvPr>
        </p:nvSpPr>
        <p:spPr/>
        <p:txBody>
          <a:bodyPr/>
          <a:lstStyle/>
          <a:p>
            <a:r>
              <a:rPr lang="en-US" dirty="0"/>
              <a:t>Move into the Cookbook Directory</a:t>
            </a:r>
          </a:p>
        </p:txBody>
      </p:sp>
    </p:spTree>
    <p:extLst>
      <p:ext uri="{BB962C8B-B14F-4D97-AF65-F5344CB8AC3E}">
        <p14:creationId xmlns:p14="http://schemas.microsoft.com/office/powerpoint/2010/main" val="2245668754"/>
      </p:ext>
    </p:extLst>
  </p:cSld>
  <p:clrMapOvr>
    <a:masterClrMapping/>
  </p:clrMapOvr>
  <p:transition xmlns:p14="http://schemas.microsoft.com/office/powerpoint/2010/main" spd="med">
    <p:fade/>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 Settings to the Kitchen Configuration</a:t>
            </a:r>
          </a:p>
        </p:txBody>
      </p:sp>
      <p:sp>
        <p:nvSpPr>
          <p:cNvPr id="3" name="Content Placeholder 2"/>
          <p:cNvSpPr>
            <a:spLocks noGrp="1"/>
          </p:cNvSpPr>
          <p:nvPr>
            <p:ph sz="quarter" idx="10"/>
          </p:nvPr>
        </p:nvSpPr>
        <p:spPr/>
        <p:txBody>
          <a:bodyPr>
            <a:normAutofit fontScale="92500" lnSpcReduction="10000"/>
          </a:bodyPr>
          <a:lstStyle/>
          <a:p>
            <a:r>
              <a:rPr lang="en-US" dirty="0"/>
              <a:t>---</a:t>
            </a:r>
          </a:p>
          <a:p>
            <a:r>
              <a:rPr lang="en-US" dirty="0"/>
              <a:t>driver:</a:t>
            </a:r>
          </a:p>
          <a:p>
            <a:r>
              <a:rPr lang="en-US" dirty="0" smtClean="0"/>
              <a:t>  name: ec2</a:t>
            </a:r>
          </a:p>
          <a:p>
            <a:r>
              <a:rPr lang="en-US" dirty="0"/>
              <a:t> </a:t>
            </a:r>
            <a:r>
              <a:rPr lang="en-US" dirty="0" smtClean="0"/>
              <a:t> </a:t>
            </a:r>
            <a:r>
              <a:rPr lang="en-US" dirty="0" err="1" smtClean="0"/>
              <a:t>aws_ssh_key_id</a:t>
            </a:r>
            <a:r>
              <a:rPr lang="en-US" dirty="0" smtClean="0"/>
              <a:t>: visa-tk1</a:t>
            </a:r>
          </a:p>
          <a:p>
            <a:r>
              <a:rPr lang="en-US" dirty="0"/>
              <a:t> </a:t>
            </a:r>
            <a:r>
              <a:rPr lang="en-US" dirty="0" smtClean="0"/>
              <a:t> region: us-east-1</a:t>
            </a:r>
          </a:p>
          <a:p>
            <a:r>
              <a:rPr lang="en-US" dirty="0"/>
              <a:t> </a:t>
            </a:r>
            <a:r>
              <a:rPr lang="en-US" dirty="0" smtClean="0"/>
              <a:t> </a:t>
            </a:r>
            <a:r>
              <a:rPr lang="en-US" dirty="0" err="1" smtClean="0"/>
              <a:t>availability_zone</a:t>
            </a:r>
            <a:r>
              <a:rPr lang="en-US" dirty="0" smtClean="0"/>
              <a:t>: b</a:t>
            </a:r>
          </a:p>
          <a:p>
            <a:r>
              <a:rPr lang="en-US" dirty="0"/>
              <a:t> </a:t>
            </a:r>
            <a:r>
              <a:rPr lang="en-US" dirty="0" smtClean="0"/>
              <a:t> </a:t>
            </a:r>
            <a:r>
              <a:rPr lang="en-US" dirty="0" err="1" smtClean="0"/>
              <a:t>subnet_id</a:t>
            </a:r>
            <a:r>
              <a:rPr lang="en-US" dirty="0" smtClean="0"/>
              <a:t>: subnet-0028e52b</a:t>
            </a:r>
          </a:p>
          <a:p>
            <a:r>
              <a:rPr lang="en-US" dirty="0" smtClean="0"/>
              <a:t>  </a:t>
            </a:r>
            <a:r>
              <a:rPr lang="en-US" dirty="0" err="1" smtClean="0"/>
              <a:t>instance_type</a:t>
            </a:r>
            <a:r>
              <a:rPr lang="en-US" dirty="0" smtClean="0"/>
              <a:t>: t2.2xlarge</a:t>
            </a:r>
          </a:p>
          <a:p>
            <a:r>
              <a:rPr lang="en-US" dirty="0"/>
              <a:t> </a:t>
            </a:r>
            <a:r>
              <a:rPr lang="en-US" dirty="0" smtClean="0"/>
              <a:t> </a:t>
            </a:r>
            <a:r>
              <a:rPr lang="en-US" dirty="0" err="1" smtClean="0"/>
              <a:t>image_id</a:t>
            </a:r>
            <a:r>
              <a:rPr lang="en-US" dirty="0" smtClean="0"/>
              <a:t>: </a:t>
            </a:r>
            <a:r>
              <a:rPr lang="is-IS" dirty="0"/>
              <a:t>ami-0a37c3940b6d29915                </a:t>
            </a:r>
          </a:p>
          <a:p>
            <a:r>
              <a:rPr lang="is-IS" dirty="0"/>
              <a:t>  </a:t>
            </a:r>
            <a:endParaRPr lang="en-US" dirty="0" smtClean="0"/>
          </a:p>
          <a:p>
            <a:endParaRPr lang="en-US" dirty="0" smtClean="0"/>
          </a:p>
        </p:txBody>
      </p:sp>
      <p:sp>
        <p:nvSpPr>
          <p:cNvPr id="4" name="Text Placeholder 3"/>
          <p:cNvSpPr>
            <a:spLocks noGrp="1"/>
          </p:cNvSpPr>
          <p:nvPr>
            <p:ph type="body" sz="quarter" idx="11"/>
          </p:nvPr>
        </p:nvSpPr>
        <p:spPr/>
        <p:txBody>
          <a:bodyPr>
            <a:normAutofit fontScale="85000" lnSpcReduction="20000"/>
          </a:bodyPr>
          <a:lstStyle/>
          <a:p>
            <a:r>
              <a:rPr lang="en-US" dirty="0"/>
              <a:t>~</a:t>
            </a:r>
            <a:r>
              <a:rPr lang="en-US" dirty="0" smtClean="0"/>
              <a:t>/chef-repo/cookbook/workstation/</a:t>
            </a:r>
            <a:r>
              <a:rPr lang="en-US" dirty="0"/>
              <a:t>.</a:t>
            </a:r>
            <a:r>
              <a:rPr lang="en-US" dirty="0" err="1"/>
              <a:t>kitchen.yml</a:t>
            </a:r>
            <a:endParaRPr lang="en-US" dirty="0"/>
          </a:p>
        </p:txBody>
      </p:sp>
      <p:sp>
        <p:nvSpPr>
          <p:cNvPr id="12" name="Text Placeholder 5"/>
          <p:cNvSpPr>
            <a:spLocks noGrp="1"/>
          </p:cNvSpPr>
          <p:nvPr>
            <p:ph type="body" sz="quarter" idx="13"/>
          </p:nvPr>
        </p:nvSpPr>
        <p:spPr>
          <a:xfrm>
            <a:off x="1130983" y="3193143"/>
            <a:ext cx="14404975" cy="4717143"/>
          </a:xfrm>
        </p:spPr>
        <p:txBody>
          <a:bodyPr/>
          <a:lstStyle/>
          <a:p>
            <a:endParaRPr lang="en-US" dirty="0"/>
          </a:p>
        </p:txBody>
      </p:sp>
    </p:spTree>
    <p:extLst>
      <p:ext uri="{BB962C8B-B14F-4D97-AF65-F5344CB8AC3E}">
        <p14:creationId xmlns:p14="http://schemas.microsoft.com/office/powerpoint/2010/main" val="406878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 Settings to the Kitchen Configuration</a:t>
            </a:r>
          </a:p>
        </p:txBody>
      </p:sp>
      <p:sp>
        <p:nvSpPr>
          <p:cNvPr id="3" name="Content Placeholder 2"/>
          <p:cNvSpPr>
            <a:spLocks noGrp="1"/>
          </p:cNvSpPr>
          <p:nvPr>
            <p:ph sz="quarter" idx="10"/>
          </p:nvPr>
        </p:nvSpPr>
        <p:spPr/>
        <p:txBody>
          <a:bodyPr>
            <a:normAutofit lnSpcReduction="10000"/>
          </a:bodyPr>
          <a:lstStyle/>
          <a:p>
            <a:r>
              <a:rPr lang="is-IS" dirty="0" smtClean="0"/>
              <a:t>  </a:t>
            </a:r>
            <a:r>
              <a:rPr lang="en-US" dirty="0" err="1" smtClean="0"/>
              <a:t>instance_type</a:t>
            </a:r>
            <a:r>
              <a:rPr lang="en-US" dirty="0"/>
              <a:t>: t2.2xlarge</a:t>
            </a:r>
          </a:p>
          <a:p>
            <a:r>
              <a:rPr lang="en-US" dirty="0"/>
              <a:t>  </a:t>
            </a:r>
            <a:r>
              <a:rPr lang="en-US" dirty="0" err="1"/>
              <a:t>image_id</a:t>
            </a:r>
            <a:r>
              <a:rPr lang="en-US" dirty="0"/>
              <a:t>: </a:t>
            </a:r>
            <a:r>
              <a:rPr lang="is-IS" dirty="0"/>
              <a:t>ami-0a37c3940b6d29915                </a:t>
            </a:r>
            <a:r>
              <a:rPr lang="is-IS" dirty="0" smtClean="0"/>
              <a:t>  </a:t>
            </a:r>
          </a:p>
          <a:p>
            <a:r>
              <a:rPr lang="is-IS" dirty="0"/>
              <a:t> </a:t>
            </a:r>
            <a:r>
              <a:rPr lang="is-IS" dirty="0" smtClean="0"/>
              <a:t> security_group_ids</a:t>
            </a:r>
            <a:r>
              <a:rPr lang="is-IS" dirty="0"/>
              <a:t>: ["sg-3aa7a341"]            </a:t>
            </a:r>
          </a:p>
          <a:p>
            <a:r>
              <a:rPr lang="is-IS" dirty="0"/>
              <a:t>  retryable_tries: 120                           </a:t>
            </a:r>
          </a:p>
          <a:p>
            <a:r>
              <a:rPr lang="en-US" dirty="0" smtClean="0"/>
              <a:t>  </a:t>
            </a:r>
            <a:r>
              <a:rPr lang="hu-HU" sz="4000" dirty="0"/>
              <a:t>tags:</a:t>
            </a:r>
          </a:p>
          <a:p>
            <a:r>
              <a:rPr lang="en-US" sz="4000" dirty="0"/>
              <a:t>    # Replace </a:t>
            </a:r>
            <a:r>
              <a:rPr lang="en-US" sz="4000" dirty="0" smtClean="0"/>
              <a:t>YOURNAME</a:t>
            </a:r>
            <a:endParaRPr lang="en-US" sz="4000" dirty="0"/>
          </a:p>
          <a:p>
            <a:r>
              <a:rPr lang="en-US" sz="4000" dirty="0"/>
              <a:t>    Name: "</a:t>
            </a:r>
            <a:r>
              <a:rPr lang="en-US" sz="4000" dirty="0" smtClean="0"/>
              <a:t>YOURNAME HERE"</a:t>
            </a:r>
            <a:endParaRPr lang="en-US" sz="4000" dirty="0"/>
          </a:p>
          <a:p>
            <a:r>
              <a:rPr lang="en-US" sz="4000" dirty="0"/>
              <a:t>    created-by: "test-kitchen"</a:t>
            </a:r>
          </a:p>
          <a:p>
            <a:r>
              <a:rPr lang="en-US" sz="4000" dirty="0"/>
              <a:t>    user: &lt;%= ENV['USER'] %&gt;</a:t>
            </a:r>
          </a:p>
          <a:p>
            <a:endParaRPr lang="en-US" dirty="0" smtClean="0"/>
          </a:p>
          <a:p>
            <a:endParaRPr lang="en-US" dirty="0" smtClean="0"/>
          </a:p>
        </p:txBody>
      </p:sp>
      <p:sp>
        <p:nvSpPr>
          <p:cNvPr id="4" name="Text Placeholder 3"/>
          <p:cNvSpPr>
            <a:spLocks noGrp="1"/>
          </p:cNvSpPr>
          <p:nvPr>
            <p:ph type="body" sz="quarter" idx="11"/>
          </p:nvPr>
        </p:nvSpPr>
        <p:spPr/>
        <p:txBody>
          <a:bodyPr>
            <a:normAutofit fontScale="85000" lnSpcReduction="20000"/>
          </a:bodyPr>
          <a:lstStyle/>
          <a:p>
            <a:r>
              <a:rPr lang="en-US" dirty="0"/>
              <a:t>~/chef-repo/cookbook/workstation/.</a:t>
            </a:r>
            <a:r>
              <a:rPr lang="en-US" dirty="0" err="1"/>
              <a:t>kitchen.yml</a:t>
            </a:r>
            <a:endParaRPr lang="en-US" dirty="0"/>
          </a:p>
        </p:txBody>
      </p:sp>
      <p:sp>
        <p:nvSpPr>
          <p:cNvPr id="12" name="Text Placeholder 5"/>
          <p:cNvSpPr>
            <a:spLocks noGrp="1"/>
          </p:cNvSpPr>
          <p:nvPr>
            <p:ph type="body" sz="quarter" idx="13"/>
          </p:nvPr>
        </p:nvSpPr>
        <p:spPr>
          <a:xfrm>
            <a:off x="1130983" y="3445195"/>
            <a:ext cx="14404975" cy="4465091"/>
          </a:xfrm>
        </p:spPr>
        <p:txBody>
          <a:bodyPr/>
          <a:lstStyle/>
          <a:p>
            <a:endParaRPr lang="en-US" dirty="0"/>
          </a:p>
        </p:txBody>
      </p:sp>
    </p:spTree>
    <p:extLst>
      <p:ext uri="{BB962C8B-B14F-4D97-AF65-F5344CB8AC3E}">
        <p14:creationId xmlns:p14="http://schemas.microsoft.com/office/powerpoint/2010/main" val="287275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 Settings to the Kitchen Configuration</a:t>
            </a:r>
          </a:p>
        </p:txBody>
      </p:sp>
      <p:sp>
        <p:nvSpPr>
          <p:cNvPr id="3" name="Content Placeholder 2"/>
          <p:cNvSpPr>
            <a:spLocks noGrp="1"/>
          </p:cNvSpPr>
          <p:nvPr>
            <p:ph sz="quarter" idx="10"/>
          </p:nvPr>
        </p:nvSpPr>
        <p:spPr/>
        <p:txBody>
          <a:bodyPr>
            <a:normAutofit/>
          </a:bodyPr>
          <a:lstStyle/>
          <a:p>
            <a:r>
              <a:rPr lang="en-US" sz="3600" dirty="0" smtClean="0"/>
              <a:t>  created</a:t>
            </a:r>
            <a:r>
              <a:rPr lang="en-US" sz="3600" dirty="0"/>
              <a:t>-by: "test-kitchen"</a:t>
            </a:r>
          </a:p>
          <a:p>
            <a:r>
              <a:rPr lang="en-US" sz="3600" dirty="0"/>
              <a:t>  </a:t>
            </a:r>
            <a:r>
              <a:rPr lang="en-US" sz="3600" dirty="0" smtClean="0"/>
              <a:t>user</a:t>
            </a:r>
            <a:r>
              <a:rPr lang="en-US" sz="3600" dirty="0"/>
              <a:t>: &lt;%= ENV['USER'] %&gt;</a:t>
            </a:r>
          </a:p>
          <a:p>
            <a:r>
              <a:rPr lang="pl-PL" dirty="0"/>
              <a:t>     </a:t>
            </a:r>
            <a:endParaRPr lang="en-US" dirty="0" smtClean="0"/>
          </a:p>
          <a:p>
            <a:r>
              <a:rPr lang="en-US" dirty="0" smtClean="0"/>
              <a:t>provisioner</a:t>
            </a:r>
            <a:r>
              <a:rPr lang="en-US" dirty="0"/>
              <a:t>:</a:t>
            </a:r>
          </a:p>
          <a:p>
            <a:r>
              <a:rPr lang="en-US" dirty="0"/>
              <a:t>  name: </a:t>
            </a:r>
            <a:r>
              <a:rPr lang="en-US" dirty="0" err="1"/>
              <a:t>chef_zero</a:t>
            </a:r>
            <a:endParaRPr lang="en-US" dirty="0"/>
          </a:p>
          <a:p>
            <a:endParaRPr lang="en-US" dirty="0"/>
          </a:p>
          <a:p>
            <a:r>
              <a:rPr lang="en-US" dirty="0"/>
              <a:t>verifier:</a:t>
            </a:r>
          </a:p>
          <a:p>
            <a:r>
              <a:rPr lang="en-US" dirty="0"/>
              <a:t>  name: </a:t>
            </a:r>
            <a:r>
              <a:rPr lang="en-US" dirty="0" err="1"/>
              <a:t>inspec</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~/chef-repo/cookbook/workstation/.</a:t>
            </a:r>
            <a:r>
              <a:rPr lang="en-US" dirty="0" err="1"/>
              <a:t>kitchen.yml</a:t>
            </a:r>
            <a:endParaRPr lang="en-US" dirty="0"/>
          </a:p>
        </p:txBody>
      </p:sp>
    </p:spTree>
    <p:extLst>
      <p:ext uri="{BB962C8B-B14F-4D97-AF65-F5344CB8AC3E}">
        <p14:creationId xmlns:p14="http://schemas.microsoft.com/office/powerpoint/2010/main" val="182071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Settings to the Kitchen Configuration</a:t>
            </a:r>
          </a:p>
        </p:txBody>
      </p:sp>
      <p:sp>
        <p:nvSpPr>
          <p:cNvPr id="3" name="Content Placeholder 2"/>
          <p:cNvSpPr>
            <a:spLocks noGrp="1"/>
          </p:cNvSpPr>
          <p:nvPr>
            <p:ph sz="quarter" idx="10"/>
          </p:nvPr>
        </p:nvSpPr>
        <p:spPr/>
        <p:txBody>
          <a:bodyPr>
            <a:normAutofit/>
          </a:bodyPr>
          <a:lstStyle/>
          <a:p>
            <a:r>
              <a:rPr lang="en-US" dirty="0" smtClean="0"/>
              <a:t>verifier</a:t>
            </a:r>
            <a:r>
              <a:rPr lang="en-US" dirty="0"/>
              <a:t>:</a:t>
            </a:r>
          </a:p>
          <a:p>
            <a:r>
              <a:rPr lang="en-US" dirty="0"/>
              <a:t>  name: </a:t>
            </a:r>
            <a:r>
              <a:rPr lang="en-US" dirty="0" err="1"/>
              <a:t>inspec</a:t>
            </a:r>
            <a:endParaRPr lang="en-US" dirty="0"/>
          </a:p>
          <a:p>
            <a:endParaRPr lang="en-US" dirty="0"/>
          </a:p>
          <a:p>
            <a:r>
              <a:rPr lang="en-US" dirty="0" smtClean="0"/>
              <a:t>transport:</a:t>
            </a:r>
            <a:endParaRPr lang="en-US" dirty="0"/>
          </a:p>
          <a:p>
            <a:r>
              <a:rPr lang="en-US" dirty="0"/>
              <a:t>  </a:t>
            </a:r>
            <a:r>
              <a:rPr lang="en-US" dirty="0" smtClean="0"/>
              <a:t>name</a:t>
            </a:r>
            <a:r>
              <a:rPr lang="en-US" dirty="0"/>
              <a:t>: </a:t>
            </a:r>
            <a:r>
              <a:rPr lang="en-US" dirty="0" err="1" smtClean="0"/>
              <a:t>winrm</a:t>
            </a:r>
            <a:endParaRPr lang="en-US" dirty="0" smtClean="0"/>
          </a:p>
          <a:p>
            <a:r>
              <a:rPr lang="en-US" dirty="0"/>
              <a:t> </a:t>
            </a:r>
            <a:r>
              <a:rPr lang="en-US" dirty="0" smtClean="0"/>
              <a:t> elevated: true</a:t>
            </a:r>
          </a:p>
          <a:p>
            <a:r>
              <a:rPr lang="en-US" dirty="0" smtClean="0"/>
              <a:t>  username: Administrator</a:t>
            </a:r>
          </a:p>
          <a:p>
            <a:r>
              <a:rPr lang="en-US" dirty="0"/>
              <a:t> </a:t>
            </a:r>
            <a:r>
              <a:rPr lang="en-US" dirty="0" smtClean="0"/>
              <a:t> password: Cod3Can!</a:t>
            </a:r>
          </a:p>
        </p:txBody>
      </p:sp>
      <p:sp>
        <p:nvSpPr>
          <p:cNvPr id="4" name="Text Placeholder 3"/>
          <p:cNvSpPr>
            <a:spLocks noGrp="1"/>
          </p:cNvSpPr>
          <p:nvPr>
            <p:ph type="body" sz="quarter" idx="11"/>
          </p:nvPr>
        </p:nvSpPr>
        <p:spPr/>
        <p:txBody>
          <a:bodyPr>
            <a:normAutofit fontScale="85000" lnSpcReduction="20000"/>
          </a:bodyPr>
          <a:lstStyle/>
          <a:p>
            <a:r>
              <a:rPr lang="en-US" dirty="0"/>
              <a:t>~/chef-repo/cookbook/workstation/.</a:t>
            </a:r>
            <a:r>
              <a:rPr lang="en-US" dirty="0" err="1"/>
              <a:t>kitchen.yml</a:t>
            </a:r>
            <a:endParaRPr lang="en-US" dirty="0"/>
          </a:p>
        </p:txBody>
      </p:sp>
      <p:sp>
        <p:nvSpPr>
          <p:cNvPr id="13" name="Rectangle 12"/>
          <p:cNvSpPr/>
          <p:nvPr/>
        </p:nvSpPr>
        <p:spPr bwMode="auto">
          <a:xfrm>
            <a:off x="1171648" y="3953701"/>
            <a:ext cx="14394028" cy="3885577"/>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0546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Settings to the Kitchen Configuration</a:t>
            </a:r>
          </a:p>
        </p:txBody>
      </p:sp>
      <p:sp>
        <p:nvSpPr>
          <p:cNvPr id="3" name="Content Placeholder 2"/>
          <p:cNvSpPr>
            <a:spLocks noGrp="1"/>
          </p:cNvSpPr>
          <p:nvPr>
            <p:ph sz="quarter" idx="10"/>
          </p:nvPr>
        </p:nvSpPr>
        <p:spPr/>
        <p:txBody>
          <a:bodyPr>
            <a:normAutofit fontScale="92500" lnSpcReduction="20000"/>
          </a:bodyPr>
          <a:lstStyle/>
          <a:p>
            <a:r>
              <a:rPr lang="en-US" dirty="0" smtClean="0"/>
              <a:t>username: Administrator</a:t>
            </a:r>
          </a:p>
          <a:p>
            <a:r>
              <a:rPr lang="en-US" dirty="0"/>
              <a:t> </a:t>
            </a:r>
            <a:r>
              <a:rPr lang="en-US" dirty="0" smtClean="0"/>
              <a:t> password: Cod3Can!</a:t>
            </a:r>
          </a:p>
          <a:p>
            <a:endParaRPr lang="en-US" dirty="0" smtClean="0"/>
          </a:p>
          <a:p>
            <a:r>
              <a:rPr lang="en-US" dirty="0" smtClean="0"/>
              <a:t>platforms:</a:t>
            </a:r>
          </a:p>
          <a:p>
            <a:r>
              <a:rPr lang="en-US" dirty="0" smtClean="0"/>
              <a:t>  - name: windows-2012R2</a:t>
            </a:r>
          </a:p>
          <a:p>
            <a:r>
              <a:rPr lang="en-US" dirty="0" smtClean="0"/>
              <a:t>    driver:</a:t>
            </a:r>
          </a:p>
          <a:p>
            <a:r>
              <a:rPr lang="en-US" dirty="0" smtClean="0"/>
              <a:t>      customize:</a:t>
            </a:r>
          </a:p>
          <a:p>
            <a:r>
              <a:rPr lang="en-US" dirty="0" smtClean="0"/>
              <a:t>        memory: 4096</a:t>
            </a:r>
          </a:p>
          <a:p>
            <a:endParaRPr lang="en-US" dirty="0" smtClean="0"/>
          </a:p>
          <a:p>
            <a:r>
              <a:rPr lang="en-US" dirty="0" smtClean="0"/>
              <a:t>suites:</a:t>
            </a:r>
          </a:p>
          <a:p>
            <a:r>
              <a:rPr lang="en-US" dirty="0"/>
              <a:t> </a:t>
            </a:r>
            <a:r>
              <a:rPr lang="en-US" dirty="0" smtClean="0"/>
              <a:t> - name: default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~/chef-repo/cookbook/workstation/.</a:t>
            </a:r>
            <a:r>
              <a:rPr lang="en-US" dirty="0" err="1"/>
              <a:t>kitchen.yml</a:t>
            </a:r>
            <a:endParaRPr lang="en-US" dirty="0"/>
          </a:p>
        </p:txBody>
      </p:sp>
      <p:sp>
        <p:nvSpPr>
          <p:cNvPr id="13" name="Rectangle 12"/>
          <p:cNvSpPr/>
          <p:nvPr/>
        </p:nvSpPr>
        <p:spPr bwMode="auto">
          <a:xfrm>
            <a:off x="1156967" y="3610427"/>
            <a:ext cx="14394028" cy="2848429"/>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5" name="TextBox 4"/>
          <p:cNvSpPr txBox="1"/>
          <p:nvPr/>
        </p:nvSpPr>
        <p:spPr bwMode="white">
          <a:xfrm>
            <a:off x="-406400" y="515620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420558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fi-FI" dirty="0"/>
              <a:t>GL: </a:t>
            </a:r>
            <a:r>
              <a:rPr lang="en-US" dirty="0"/>
              <a:t>Add Your Name, Company &amp; Cookbook</a:t>
            </a:r>
          </a:p>
        </p:txBody>
      </p:sp>
      <p:sp>
        <p:nvSpPr>
          <p:cNvPr id="9" name="Content Placeholder 8"/>
          <p:cNvSpPr>
            <a:spLocks noGrp="1"/>
          </p:cNvSpPr>
          <p:nvPr>
            <p:ph sz="quarter" idx="10"/>
          </p:nvPr>
        </p:nvSpPr>
        <p:spPr>
          <a:xfrm>
            <a:off x="324400" y="2041214"/>
            <a:ext cx="15219232" cy="6107693"/>
          </a:xfrm>
        </p:spPr>
        <p:txBody>
          <a:bodyPr>
            <a:noAutofit/>
          </a:bodyPr>
          <a:lstStyle/>
          <a:p>
            <a:r>
              <a:rPr lang="de-DE" sz="3600" dirty="0" err="1" smtClean="0"/>
              <a:t>suites</a:t>
            </a:r>
            <a:r>
              <a:rPr lang="de-DE" sz="3600" dirty="0"/>
              <a:t>:</a:t>
            </a:r>
          </a:p>
          <a:p>
            <a:r>
              <a:rPr lang="de-DE" sz="3600" dirty="0"/>
              <a:t>  - </a:t>
            </a:r>
            <a:r>
              <a:rPr lang="de-DE" sz="3600" dirty="0" err="1"/>
              <a:t>name</a:t>
            </a:r>
            <a:r>
              <a:rPr lang="de-DE" sz="3600" dirty="0"/>
              <a:t>: </a:t>
            </a:r>
            <a:r>
              <a:rPr lang="de-DE" sz="3600" dirty="0" err="1"/>
              <a:t>default</a:t>
            </a:r>
            <a:endParaRPr lang="de-DE" sz="3600" dirty="0"/>
          </a:p>
          <a:p>
            <a:r>
              <a:rPr lang="de-DE" sz="3600" dirty="0"/>
              <a:t>    </a:t>
            </a:r>
            <a:r>
              <a:rPr lang="de-DE" sz="3600" dirty="0" err="1"/>
              <a:t>run_list</a:t>
            </a:r>
            <a:r>
              <a:rPr lang="de-DE" sz="3600" dirty="0"/>
              <a:t>:</a:t>
            </a:r>
          </a:p>
          <a:p>
            <a:r>
              <a:rPr lang="de-DE" sz="3600" dirty="0" smtClean="0"/>
              <a:t>	  - </a:t>
            </a:r>
            <a:r>
              <a:rPr lang="de-DE" sz="3600" dirty="0" err="1" smtClean="0"/>
              <a:t>recipe</a:t>
            </a:r>
            <a:r>
              <a:rPr lang="de-DE" sz="3600" dirty="0" smtClean="0"/>
              <a:t>[</a:t>
            </a:r>
            <a:r>
              <a:rPr lang="de-DE" sz="3600" dirty="0" err="1" smtClean="0"/>
              <a:t>workstation</a:t>
            </a:r>
            <a:r>
              <a:rPr lang="de-DE" sz="3600" dirty="0" smtClean="0"/>
              <a:t>::</a:t>
            </a:r>
            <a:r>
              <a:rPr lang="de-DE" sz="3600" dirty="0" err="1" smtClean="0"/>
              <a:t>default</a:t>
            </a:r>
            <a:r>
              <a:rPr lang="de-DE" sz="3600" dirty="0" smtClean="0"/>
              <a:t>]</a:t>
            </a:r>
          </a:p>
          <a:p>
            <a:r>
              <a:rPr lang="de-DE" sz="3600" dirty="0" smtClean="0"/>
              <a:t>    </a:t>
            </a:r>
            <a:r>
              <a:rPr lang="de-DE" sz="3600" dirty="0" err="1"/>
              <a:t>verifier</a:t>
            </a:r>
            <a:r>
              <a:rPr lang="de-DE" sz="3600" dirty="0"/>
              <a:t>:</a:t>
            </a:r>
          </a:p>
          <a:p>
            <a:r>
              <a:rPr lang="de-DE" sz="3600" dirty="0"/>
              <a:t>      </a:t>
            </a:r>
            <a:r>
              <a:rPr lang="de-DE" sz="3600" dirty="0" err="1"/>
              <a:t>inspec_tests</a:t>
            </a:r>
            <a:r>
              <a:rPr lang="de-DE" sz="3600" dirty="0"/>
              <a:t>:</a:t>
            </a:r>
          </a:p>
          <a:p>
            <a:r>
              <a:rPr lang="de-DE" sz="3600" dirty="0"/>
              <a:t>        - </a:t>
            </a:r>
            <a:r>
              <a:rPr lang="de-DE" sz="3600" dirty="0" err="1"/>
              <a:t>test</a:t>
            </a:r>
            <a:r>
              <a:rPr lang="de-DE" sz="3600" dirty="0"/>
              <a:t>/</a:t>
            </a:r>
            <a:r>
              <a:rPr lang="de-DE" sz="3600" dirty="0" err="1"/>
              <a:t>integration</a:t>
            </a:r>
            <a:r>
              <a:rPr lang="de-DE" sz="3600" dirty="0"/>
              <a:t>/</a:t>
            </a:r>
            <a:r>
              <a:rPr lang="de-DE" sz="3600" dirty="0" err="1"/>
              <a:t>default</a:t>
            </a:r>
            <a:endParaRPr lang="de-DE" sz="3600" dirty="0"/>
          </a:p>
          <a:p>
            <a:endParaRPr lang="de-DE" sz="3600" dirty="0"/>
          </a:p>
        </p:txBody>
      </p:sp>
      <p:sp>
        <p:nvSpPr>
          <p:cNvPr id="5" name="Text Placeholder 4"/>
          <p:cNvSpPr>
            <a:spLocks noGrp="1"/>
          </p:cNvSpPr>
          <p:nvPr>
            <p:ph type="body" sz="quarter" idx="11"/>
          </p:nvPr>
        </p:nvSpPr>
        <p:spPr/>
        <p:txBody>
          <a:bodyPr>
            <a:noAutofit/>
          </a:bodyPr>
          <a:lstStyle/>
          <a:p>
            <a:r>
              <a:rPr lang="en-US" sz="4000" dirty="0"/>
              <a:t>~/chef-repo/cookbook/workstation/.</a:t>
            </a:r>
            <a:r>
              <a:rPr lang="en-US" sz="4000" dirty="0" err="1"/>
              <a:t>kitchen.yml</a:t>
            </a:r>
            <a:endParaRPr lang="en-US" sz="4000" dirty="0"/>
          </a:p>
        </p:txBody>
      </p:sp>
      <p:sp>
        <p:nvSpPr>
          <p:cNvPr id="2" name="Footer Placeholder 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3" name="Slide Number Placeholder 2"/>
          <p:cNvSpPr>
            <a:spLocks noGrp="1"/>
          </p:cNvSpPr>
          <p:nvPr>
            <p:ph type="sldNum" sz="quarter" idx="15"/>
          </p:nvPr>
        </p:nvSpPr>
        <p:spPr/>
        <p:txBody>
          <a:bodyPr/>
          <a:lstStyle/>
          <a:p>
            <a:fld id="{D3C6E21F-9381-4880-84FB-1E73165A9E9D}" type="slidenum">
              <a:rPr lang="en-US" smtClean="0"/>
              <a:pPr/>
              <a:t>386</a:t>
            </a:fld>
            <a:endParaRPr lang="en-US" dirty="0"/>
          </a:p>
        </p:txBody>
      </p:sp>
      <p:sp>
        <p:nvSpPr>
          <p:cNvPr id="14" name="Rectangle 13"/>
          <p:cNvSpPr/>
          <p:nvPr/>
        </p:nvSpPr>
        <p:spPr bwMode="auto">
          <a:xfrm>
            <a:off x="4437201" y="6073551"/>
            <a:ext cx="3153433" cy="56868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TextBox 16"/>
          <p:cNvSpPr txBox="1"/>
          <p:nvPr/>
        </p:nvSpPr>
        <p:spPr bwMode="white">
          <a:xfrm>
            <a:off x="8302893" y="7418860"/>
            <a:ext cx="7150608" cy="629427"/>
          </a:xfrm>
          <a:prstGeom prst="rect">
            <a:avLst/>
          </a:prstGeom>
        </p:spPr>
        <p:txBody>
          <a:bodyPr vert="horz" wrap="square" lIns="91440" tIns="91440" rIns="91440" bIns="91440" rtlCol="0">
            <a:noAutofit/>
          </a:bodyPr>
          <a:lstStyle/>
          <a:p>
            <a:r>
              <a:rPr lang="en-US" dirty="0">
                <a:solidFill>
                  <a:schemeClr val="accent1"/>
                </a:solidFill>
              </a:rPr>
              <a:t>Line 40 </a:t>
            </a:r>
            <a:r>
              <a:rPr lang="mr-IN" dirty="0">
                <a:solidFill>
                  <a:schemeClr val="accent1"/>
                </a:solidFill>
              </a:rPr>
              <a:t>–</a:t>
            </a:r>
            <a:r>
              <a:rPr lang="en-US" dirty="0">
                <a:solidFill>
                  <a:schemeClr val="accent1"/>
                </a:solidFill>
              </a:rPr>
              <a:t> Replace ‘smoke’ with ‘integration’ </a:t>
            </a:r>
          </a:p>
        </p:txBody>
      </p:sp>
      <p:cxnSp>
        <p:nvCxnSpPr>
          <p:cNvPr id="18" name="Straight Arrow Connector 17"/>
          <p:cNvCxnSpPr>
            <a:stCxn id="17" idx="1"/>
          </p:cNvCxnSpPr>
          <p:nvPr/>
        </p:nvCxnSpPr>
        <p:spPr>
          <a:xfrm flipH="1" flipV="1">
            <a:off x="7619829" y="6656817"/>
            <a:ext cx="683064" cy="1076757"/>
          </a:xfrm>
          <a:prstGeom prst="straightConnector1">
            <a:avLst/>
          </a:prstGeom>
          <a:ln>
            <a:solidFill>
              <a:schemeClr val="accent1"/>
            </a:solidFill>
            <a:headEnd w="lg" len="lg"/>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579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fi-FI" dirty="0" smtClean="0"/>
              <a:t>Complete </a:t>
            </a:r>
            <a:r>
              <a:rPr lang="fi-FI" dirty="0" err="1" smtClean="0"/>
              <a:t>File</a:t>
            </a:r>
            <a:r>
              <a:rPr lang="fi-FI" dirty="0" smtClean="0"/>
              <a:t> </a:t>
            </a:r>
            <a:r>
              <a:rPr lang="fi-FI" dirty="0" err="1" smtClean="0"/>
              <a:t>Can</a:t>
            </a:r>
            <a:r>
              <a:rPr lang="fi-FI" dirty="0" smtClean="0"/>
              <a:t> </a:t>
            </a:r>
            <a:r>
              <a:rPr lang="fi-FI" dirty="0" err="1" smtClean="0"/>
              <a:t>Be</a:t>
            </a:r>
            <a:r>
              <a:rPr lang="fi-FI" dirty="0" smtClean="0"/>
              <a:t> </a:t>
            </a:r>
            <a:r>
              <a:rPr lang="fi-FI" dirty="0" err="1" smtClean="0"/>
              <a:t>Downloaded</a:t>
            </a:r>
            <a:endParaRPr lang="en-US" dirty="0"/>
          </a:p>
        </p:txBody>
      </p:sp>
      <p:sp>
        <p:nvSpPr>
          <p:cNvPr id="9" name="Content Placeholder 8"/>
          <p:cNvSpPr>
            <a:spLocks noGrp="1"/>
          </p:cNvSpPr>
          <p:nvPr>
            <p:ph sz="quarter" idx="10"/>
          </p:nvPr>
        </p:nvSpPr>
        <p:spPr>
          <a:xfrm>
            <a:off x="324400" y="2041214"/>
            <a:ext cx="15219232" cy="6107693"/>
          </a:xfrm>
        </p:spPr>
        <p:txBody>
          <a:bodyPr>
            <a:noAutofit/>
          </a:bodyPr>
          <a:lstStyle/>
          <a:p>
            <a:endParaRPr lang="de-DE" sz="3600" dirty="0"/>
          </a:p>
        </p:txBody>
      </p:sp>
      <p:sp>
        <p:nvSpPr>
          <p:cNvPr id="2" name="Footer Placeholder 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3" name="Slide Number Placeholder 2"/>
          <p:cNvSpPr>
            <a:spLocks noGrp="1"/>
          </p:cNvSpPr>
          <p:nvPr>
            <p:ph type="sldNum" sz="quarter" idx="15"/>
          </p:nvPr>
        </p:nvSpPr>
        <p:spPr/>
        <p:txBody>
          <a:bodyPr/>
          <a:lstStyle/>
          <a:p>
            <a:fld id="{D3C6E21F-9381-4880-84FB-1E73165A9E9D}" type="slidenum">
              <a:rPr lang="en-US" smtClean="0"/>
              <a:pPr/>
              <a:t>387</a:t>
            </a:fld>
            <a:endParaRPr lang="en-US" dirty="0"/>
          </a:p>
        </p:txBody>
      </p:sp>
      <p:sp>
        <p:nvSpPr>
          <p:cNvPr id="17" name="TextBox 16"/>
          <p:cNvSpPr txBox="1"/>
          <p:nvPr/>
        </p:nvSpPr>
        <p:spPr bwMode="white">
          <a:xfrm>
            <a:off x="1794142" y="3338985"/>
            <a:ext cx="11858357" cy="629427"/>
          </a:xfrm>
          <a:prstGeom prst="rect">
            <a:avLst/>
          </a:prstGeom>
        </p:spPr>
        <p:txBody>
          <a:bodyPr vert="horz" wrap="square" lIns="91440" tIns="91440" rIns="91440" bIns="91440" rtlCol="0">
            <a:noAutofit/>
          </a:bodyPr>
          <a:lstStyle/>
          <a:p>
            <a:r>
              <a:rPr lang="en-US" sz="4400" b="1" dirty="0"/>
              <a:t>https://</a:t>
            </a:r>
            <a:r>
              <a:rPr lang="en-US" sz="4400" b="1" dirty="0" err="1"/>
              <a:t>tinyurl.com</a:t>
            </a:r>
            <a:r>
              <a:rPr lang="en-US" sz="4400" b="1" dirty="0"/>
              <a:t>/ybd7qq8w</a:t>
            </a:r>
            <a:endParaRPr lang="en-US" sz="4400" dirty="0">
              <a:solidFill>
                <a:schemeClr val="accent1"/>
              </a:solidFill>
            </a:endParaRPr>
          </a:p>
        </p:txBody>
      </p:sp>
    </p:spTree>
    <p:extLst>
      <p:ext uri="{BB962C8B-B14F-4D97-AF65-F5344CB8AC3E}">
        <p14:creationId xmlns:p14="http://schemas.microsoft.com/office/powerpoint/2010/main" val="2000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&gt; </a:t>
            </a:r>
            <a:r>
              <a:rPr lang="en-US" dirty="0" smtClean="0"/>
              <a:t>cd ~</a:t>
            </a:r>
            <a:endParaRPr lang="en-US" dirty="0"/>
          </a:p>
        </p:txBody>
      </p:sp>
      <p:sp>
        <p:nvSpPr>
          <p:cNvPr id="4" name="Content Placeholder 3"/>
          <p:cNvSpPr>
            <a:spLocks noGrp="1"/>
          </p:cNvSpPr>
          <p:nvPr>
            <p:ph sz="quarter" idx="12"/>
          </p:nvPr>
        </p:nvSpPr>
        <p:spPr>
          <a:xfrm>
            <a:off x="1141888" y="2810880"/>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Create the AWS Credentials file</a:t>
            </a:r>
            <a:endParaRPr lang="en-US" dirty="0"/>
          </a:p>
        </p:txBody>
      </p:sp>
      <p:sp>
        <p:nvSpPr>
          <p:cNvPr id="6" name="Text Placeholder 2"/>
          <p:cNvSpPr txBox="1">
            <a:spLocks/>
          </p:cNvSpPr>
          <p:nvPr/>
        </p:nvSpPr>
        <p:spPr bwMode="white">
          <a:xfrm>
            <a:off x="1146504" y="2683349"/>
            <a:ext cx="14422528" cy="729785"/>
          </a:xfrm>
          <a:prstGeom prst="rect">
            <a:avLst/>
          </a:prstGeom>
          <a:solidFill>
            <a:schemeClr val="tx2"/>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2800" b="1" kern="1200" baseline="0">
                <a:solidFill>
                  <a:schemeClr val="bg1"/>
                </a:solidFill>
                <a:latin typeface="Courier New"/>
                <a:ea typeface="+mn-ea"/>
                <a:cs typeface="Courier New"/>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&gt; </a:t>
            </a:r>
            <a:r>
              <a:rPr lang="en-US" dirty="0" err="1"/>
              <a:t>m</a:t>
            </a:r>
            <a:r>
              <a:rPr lang="en-US" dirty="0" err="1" smtClean="0"/>
              <a:t>kdir</a:t>
            </a:r>
            <a:r>
              <a:rPr lang="en-US" dirty="0" smtClean="0"/>
              <a:t> .</a:t>
            </a:r>
            <a:r>
              <a:rPr lang="en-US" dirty="0" err="1" smtClean="0"/>
              <a:t>aws</a:t>
            </a:r>
            <a:endParaRPr lang="en-US" dirty="0"/>
          </a:p>
        </p:txBody>
      </p:sp>
    </p:spTree>
    <p:extLst>
      <p:ext uri="{BB962C8B-B14F-4D97-AF65-F5344CB8AC3E}">
        <p14:creationId xmlns:p14="http://schemas.microsoft.com/office/powerpoint/2010/main" val="2038296100"/>
      </p:ext>
    </p:extLst>
  </p:cSld>
  <p:clrMapOvr>
    <a:masterClrMapping/>
  </p:clrMapOvr>
  <p:transition xmlns:p14="http://schemas.microsoft.com/office/powerpoint/2010/main" spd="med">
    <p:fade/>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Create the AWS Credentials file</a:t>
            </a:r>
            <a:endParaRPr lang="en-US" dirty="0"/>
          </a:p>
        </p:txBody>
      </p:sp>
      <p:sp>
        <p:nvSpPr>
          <p:cNvPr id="8" name="TextBox 7"/>
          <p:cNvSpPr txBox="1"/>
          <p:nvPr/>
        </p:nvSpPr>
        <p:spPr bwMode="white">
          <a:xfrm>
            <a:off x="779971" y="2387600"/>
            <a:ext cx="914400" cy="914400"/>
          </a:xfrm>
          <a:prstGeom prst="rect">
            <a:avLst/>
          </a:prstGeom>
        </p:spPr>
        <p:txBody>
          <a:bodyPr vert="horz" wrap="none" lIns="91440" tIns="91440" rIns="91440" bIns="91440" rtlCol="0">
            <a:noAutofit/>
          </a:bodyPr>
          <a:lstStyle/>
          <a:p>
            <a:r>
              <a:rPr lang="en-US" sz="4400" b="1" dirty="0" smtClean="0"/>
              <a:t>Download from </a:t>
            </a:r>
            <a:r>
              <a:rPr lang="en-US" sz="4400" b="1" dirty="0"/>
              <a:t>https://</a:t>
            </a:r>
            <a:r>
              <a:rPr lang="en-US" sz="4400" b="1" dirty="0" err="1"/>
              <a:t>tinyurl.com</a:t>
            </a:r>
            <a:r>
              <a:rPr lang="en-US" sz="4400" b="1" dirty="0"/>
              <a:t>/y824euq7</a:t>
            </a:r>
            <a:r>
              <a:rPr lang="en-US" sz="4400" b="1" dirty="0" smtClean="0"/>
              <a:t> </a:t>
            </a:r>
          </a:p>
          <a:p>
            <a:endParaRPr lang="en-US" sz="4400" b="1" dirty="0"/>
          </a:p>
          <a:p>
            <a:r>
              <a:rPr lang="en-US" sz="4400" b="1" dirty="0" smtClean="0"/>
              <a:t>Place in ~/.</a:t>
            </a:r>
            <a:r>
              <a:rPr lang="en-US" sz="4400" b="1" dirty="0" err="1" smtClean="0"/>
              <a:t>aws</a:t>
            </a:r>
            <a:r>
              <a:rPr lang="en-US" sz="4400" b="1" dirty="0" smtClean="0"/>
              <a:t>/credentials</a:t>
            </a:r>
          </a:p>
          <a:p>
            <a:endParaRPr lang="en-US" sz="4400" dirty="0"/>
          </a:p>
          <a:p>
            <a:r>
              <a:rPr lang="en-US" sz="3600" dirty="0"/>
              <a:t>[default] </a:t>
            </a:r>
            <a:endParaRPr lang="en-US" sz="3600" dirty="0" smtClean="0"/>
          </a:p>
          <a:p>
            <a:r>
              <a:rPr lang="en-US" sz="3600" dirty="0" err="1" smtClean="0"/>
              <a:t>aws_access_key_id</a:t>
            </a:r>
            <a:r>
              <a:rPr lang="en-US" sz="3600" dirty="0" smtClean="0"/>
              <a:t> </a:t>
            </a:r>
            <a:r>
              <a:rPr lang="en-US" sz="3600" dirty="0"/>
              <a:t>= AKIAI6Y5IS67EBHWTK3A </a:t>
            </a:r>
            <a:endParaRPr lang="en-US" sz="3600" dirty="0" smtClean="0"/>
          </a:p>
          <a:p>
            <a:r>
              <a:rPr lang="en-US" sz="3600" dirty="0" err="1" smtClean="0"/>
              <a:t>aws_secret_access_key</a:t>
            </a:r>
            <a:r>
              <a:rPr lang="en-US" sz="3600" dirty="0" smtClean="0"/>
              <a:t> </a:t>
            </a:r>
            <a:r>
              <a:rPr lang="en-US" sz="3600" dirty="0"/>
              <a:t>= kDzOEnb0V9rjsI2uh7YaOfrgrXAjp1fwt7i16DMq</a:t>
            </a:r>
            <a:endParaRPr lang="en-US" sz="3600" b="1" dirty="0" smtClean="0"/>
          </a:p>
        </p:txBody>
      </p:sp>
    </p:spTree>
    <p:extLst>
      <p:ext uri="{BB962C8B-B14F-4D97-AF65-F5344CB8AC3E}">
        <p14:creationId xmlns:p14="http://schemas.microsoft.com/office/powerpoint/2010/main" val="141451996"/>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--local-mode (or -z)</a:t>
            </a:r>
          </a:p>
        </p:txBody>
      </p:sp>
      <p:sp>
        <p:nvSpPr>
          <p:cNvPr id="3" name="Subtitle 2"/>
          <p:cNvSpPr>
            <a:spLocks noGrp="1"/>
          </p:cNvSpPr>
          <p:nvPr>
            <p:ph type="subTitle" idx="1"/>
          </p:nvPr>
        </p:nvSpPr>
        <p:spPr/>
        <p:txBody>
          <a:bodyPr/>
          <a:lstStyle/>
          <a:p>
            <a:r>
              <a:rPr lang="en-US" dirty="0">
                <a:latin typeface="+mj-lt"/>
                <a:cs typeface="Courier New" panose="02070309020205020404" pitchFamily="49" charset="0"/>
              </a:rPr>
              <a:t>chef-client's </a:t>
            </a:r>
            <a:r>
              <a:rPr lang="en-US" dirty="0"/>
              <a:t>default mode attempts to contact a Chef Server and ask it for the recipes to run for the given node. </a:t>
            </a:r>
          </a:p>
          <a:p>
            <a:endParaRPr lang="en-US" dirty="0"/>
          </a:p>
          <a:p>
            <a:r>
              <a:rPr lang="en-US" dirty="0"/>
              <a:t>We are overriding that behavior to have it work in a local mode.</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63195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List</a:t>
            </a:r>
          </a:p>
        </p:txBody>
      </p:sp>
      <p:sp>
        <p:nvSpPr>
          <p:cNvPr id="3" name="Content Placeholder 2"/>
          <p:cNvSpPr>
            <a:spLocks noGrp="1"/>
          </p:cNvSpPr>
          <p:nvPr>
            <p:ph type="subTitle" idx="1"/>
          </p:nvPr>
        </p:nvSpPr>
        <p:spPr>
          <a:xfrm>
            <a:off x="1671638" y="3271838"/>
            <a:ext cx="12319000" cy="4553028"/>
          </a:xfrm>
        </p:spPr>
        <p:txBody>
          <a:bodyPr/>
          <a:lstStyle/>
          <a:p>
            <a:r>
              <a:rPr lang="en-US" dirty="0"/>
              <a:t>Kitchen defines a list of instances, or test matrix, based on the </a:t>
            </a:r>
            <a:r>
              <a:rPr lang="en-US" b="1" dirty="0"/>
              <a:t>platforms</a:t>
            </a:r>
            <a:r>
              <a:rPr lang="en-US" dirty="0"/>
              <a:t> multiplied by the </a:t>
            </a:r>
            <a:r>
              <a:rPr lang="en-US" b="1" dirty="0"/>
              <a:t>suites</a:t>
            </a:r>
            <a:r>
              <a:rPr lang="en-US" dirty="0"/>
              <a:t>.</a:t>
            </a:r>
          </a:p>
          <a:p>
            <a:endParaRPr lang="en-US" dirty="0"/>
          </a:p>
          <a:p>
            <a:pPr algn="ctr"/>
            <a:r>
              <a:rPr lang="en-US" dirty="0">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Running </a:t>
            </a:r>
            <a:r>
              <a:rPr lang="en-US" b="1" dirty="0">
                <a:latin typeface="Courier New" charset="0"/>
                <a:ea typeface="Courier New" charset="0"/>
                <a:cs typeface="Courier New" charset="0"/>
              </a:rPr>
              <a:t>kitchen list</a:t>
            </a:r>
            <a:r>
              <a:rPr lang="en-US" dirty="0">
                <a:cs typeface="Courier New" panose="02070309020205020404" pitchFamily="49" charset="0"/>
              </a:rPr>
              <a:t> will show that matrix.</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222086"/>
      </p:ext>
    </p:extLst>
  </p:cSld>
  <p:clrMapOvr>
    <a:masterClrMapping/>
  </p:clrMapOvr>
  <p:transition xmlns:p14="http://schemas.microsoft.com/office/powerpoint/2010/main" spd="med">
    <p:fade/>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580480"/>
          </a:xfrm>
        </p:spPr>
        <p:txBody>
          <a:bodyPr/>
          <a:lstStyle/>
          <a:p>
            <a:r>
              <a:rPr lang="en-US" sz="2400" dirty="0"/>
              <a:t>Instance           Driver  Provisioner  Verifier  Transport  Last Action </a:t>
            </a:r>
          </a:p>
          <a:p>
            <a:r>
              <a:rPr lang="en-US" sz="2300" dirty="0"/>
              <a:t>default</a:t>
            </a:r>
            <a:r>
              <a:rPr lang="en-US" sz="2300" dirty="0" smtClean="0"/>
              <a:t>-windows-2012R2  EC2  </a:t>
            </a:r>
            <a:r>
              <a:rPr lang="en-US" sz="2300" dirty="0" err="1"/>
              <a:t>ChefZero</a:t>
            </a:r>
            <a:r>
              <a:rPr lang="en-US" sz="2300" dirty="0"/>
              <a:t>     </a:t>
            </a:r>
            <a:r>
              <a:rPr lang="en-US" sz="2300" dirty="0" err="1"/>
              <a:t>InSpec</a:t>
            </a:r>
            <a:r>
              <a:rPr lang="en-US" sz="2300" dirty="0"/>
              <a:t>    </a:t>
            </a:r>
            <a:r>
              <a:rPr lang="en-US" sz="2300" dirty="0" err="1" smtClean="0"/>
              <a:t>Winrm</a:t>
            </a:r>
            <a:r>
              <a:rPr lang="en-US" sz="2300" dirty="0" smtClean="0"/>
              <a:t>        </a:t>
            </a:r>
            <a:r>
              <a:rPr lang="en-US" sz="2300" dirty="0"/>
              <a:t>&lt;Not Created</a:t>
            </a:r>
            <a:r>
              <a:rPr lang="en-US" sz="2300" dirty="0" smtClean="0"/>
              <a:t>&gt;</a:t>
            </a:r>
            <a:endParaRPr lang="en-US" sz="2300" dirty="0"/>
          </a:p>
        </p:txBody>
      </p:sp>
      <p:sp>
        <p:nvSpPr>
          <p:cNvPr id="3" name="Text Placeholder 2"/>
          <p:cNvSpPr>
            <a:spLocks noGrp="1"/>
          </p:cNvSpPr>
          <p:nvPr>
            <p:ph type="body" sz="quarter" idx="11"/>
          </p:nvPr>
        </p:nvSpPr>
        <p:spPr/>
        <p:txBody>
          <a:bodyPr/>
          <a:lstStyle/>
          <a:p>
            <a:r>
              <a:rPr lang="en-US" dirty="0"/>
              <a:t>&gt; kitchen list</a:t>
            </a:r>
          </a:p>
        </p:txBody>
      </p:sp>
      <p:sp>
        <p:nvSpPr>
          <p:cNvPr id="4" name="Content Placeholder 3"/>
          <p:cNvSpPr>
            <a:spLocks noGrp="1"/>
          </p:cNvSpPr>
          <p:nvPr>
            <p:ph sz="quarter" idx="12"/>
          </p:nvPr>
        </p:nvSpPr>
        <p:spPr>
          <a:xfrm>
            <a:off x="1141888" y="2810880"/>
            <a:ext cx="14420850" cy="557213"/>
          </a:xfrm>
        </p:spPr>
        <p:txBody>
          <a:bodyPr/>
          <a:lstStyle/>
          <a:p>
            <a:endParaRPr lang="en-US" dirty="0"/>
          </a:p>
        </p:txBody>
      </p:sp>
      <p:sp>
        <p:nvSpPr>
          <p:cNvPr id="5" name="Title 4"/>
          <p:cNvSpPr>
            <a:spLocks noGrp="1"/>
          </p:cNvSpPr>
          <p:nvPr>
            <p:ph type="title"/>
          </p:nvPr>
        </p:nvSpPr>
        <p:spPr/>
        <p:txBody>
          <a:bodyPr/>
          <a:lstStyle/>
          <a:p>
            <a:r>
              <a:rPr lang="en-US" dirty="0"/>
              <a:t>View the Test Matrix for Test Kitchen</a:t>
            </a:r>
          </a:p>
        </p:txBody>
      </p:sp>
    </p:spTree>
    <p:extLst>
      <p:ext uri="{BB962C8B-B14F-4D97-AF65-F5344CB8AC3E}">
        <p14:creationId xmlns:p14="http://schemas.microsoft.com/office/powerpoint/2010/main" val="2739455524"/>
      </p:ext>
    </p:extLst>
  </p:cSld>
  <p:clrMapOvr>
    <a:masterClrMapping/>
  </p:clrMapOvr>
  <p:transition xmlns:p14="http://schemas.microsoft.com/office/powerpoint/2010/main" spd="med">
    <p:fade/>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Create</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&gt;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392</a:t>
            </a:fld>
            <a:endParaRPr lang="en-US" dirty="0"/>
          </a:p>
        </p:txBody>
      </p:sp>
    </p:spTree>
    <p:extLst>
      <p:ext uri="{BB962C8B-B14F-4D97-AF65-F5344CB8AC3E}">
        <p14:creationId xmlns:p14="http://schemas.microsoft.com/office/powerpoint/2010/main" val="349905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24912"/>
            <a:ext cx="14423693" cy="5307918"/>
          </a:xfrm>
        </p:spPr>
        <p:txBody>
          <a:bodyPr/>
          <a:lstStyle/>
          <a:p>
            <a:r>
              <a:rPr lang="en-US" sz="2300" dirty="0"/>
              <a:t>-----&gt; Starting Kitchen (v1.11.1)</a:t>
            </a:r>
          </a:p>
          <a:p>
            <a:r>
              <a:rPr lang="en-US" sz="2300" dirty="0"/>
              <a:t>-----&gt; Creating &lt;default-windows-2012r2&gt;...</a:t>
            </a:r>
          </a:p>
          <a:p>
            <a:r>
              <a:rPr lang="en-US" sz="2300" dirty="0"/>
              <a:t>       Instance &lt;i-1be58ae2&gt; requested.</a:t>
            </a:r>
          </a:p>
          <a:p>
            <a:r>
              <a:rPr lang="en-US" sz="2300" dirty="0"/>
              <a:t>       EC2 instance &lt;i-1be58ae2&gt; created.</a:t>
            </a:r>
          </a:p>
          <a:p>
            <a:r>
              <a:rPr lang="en-US" sz="2300" dirty="0"/>
              <a:t>       Waited 0/300s for instance &lt;i-1be58ae2&gt; to become ready.       Waited 5/300s for instance &lt;i-1be58ae2&gt; to become ready.</a:t>
            </a:r>
          </a:p>
          <a:p>
            <a:r>
              <a:rPr lang="en-US" sz="2300" dirty="0"/>
              <a:t>       ...</a:t>
            </a:r>
          </a:p>
          <a:p>
            <a:r>
              <a:rPr lang="en-US" sz="2300" dirty="0"/>
              <a:t>       Waited 280/300s for instance &lt;i-1be58ae2&gt; to become ready.</a:t>
            </a:r>
          </a:p>
          <a:p>
            <a:r>
              <a:rPr lang="en-US" sz="2300" dirty="0"/>
              <a:t>       EC2 instance &lt;i-1be58ae2&gt; ready.</a:t>
            </a:r>
          </a:p>
          <a:p>
            <a:r>
              <a:rPr lang="en-US" sz="2300" dirty="0"/>
              <a:t>       [</a:t>
            </a:r>
            <a:r>
              <a:rPr lang="en-US" sz="2300" dirty="0" err="1"/>
              <a:t>WinRM</a:t>
            </a:r>
            <a:r>
              <a:rPr lang="en-US" sz="2300" dirty="0"/>
              <a:t>] Established</a:t>
            </a:r>
          </a:p>
          <a:p>
            <a:endParaRPr lang="en-US" sz="2300" dirty="0"/>
          </a:p>
          <a:p>
            <a:r>
              <a:rPr lang="en-US" sz="2300" dirty="0"/>
              <a:t>	...</a:t>
            </a:r>
          </a:p>
        </p:txBody>
      </p:sp>
      <p:sp>
        <p:nvSpPr>
          <p:cNvPr id="3" name="Title 2"/>
          <p:cNvSpPr>
            <a:spLocks noGrp="1"/>
          </p:cNvSpPr>
          <p:nvPr>
            <p:ph type="title"/>
          </p:nvPr>
        </p:nvSpPr>
        <p:spPr/>
        <p:txBody>
          <a:bodyPr/>
          <a:lstStyle/>
          <a:p>
            <a:r>
              <a:rPr lang="fi-FI" dirty="0"/>
              <a:t>GL: </a:t>
            </a:r>
            <a:r>
              <a:rPr lang="en-US" dirty="0"/>
              <a:t>Converge the Cookbook</a:t>
            </a:r>
          </a:p>
        </p:txBody>
      </p:sp>
      <p:sp>
        <p:nvSpPr>
          <p:cNvPr id="4" name="Text Placeholder 3"/>
          <p:cNvSpPr>
            <a:spLocks noGrp="1"/>
          </p:cNvSpPr>
          <p:nvPr>
            <p:ph type="body" sz="quarter" idx="11"/>
          </p:nvPr>
        </p:nvSpPr>
        <p:spPr>
          <a:xfrm>
            <a:off x="1121104" y="1337149"/>
            <a:ext cx="14422528" cy="1223171"/>
          </a:xfrm>
        </p:spPr>
        <p:txBody>
          <a:bodyPr/>
          <a:lstStyle/>
          <a:p>
            <a:r>
              <a:rPr lang="en-US" sz="4000" dirty="0"/>
              <a:t>&gt; cd ~</a:t>
            </a:r>
            <a:r>
              <a:rPr lang="en-US" sz="4000" dirty="0" smtClean="0"/>
              <a:t>\chef-repo\cookbooks\workstation</a:t>
            </a:r>
            <a:endParaRPr lang="en-US" sz="4000" dirty="0"/>
          </a:p>
          <a:p>
            <a:r>
              <a:rPr lang="en-US" dirty="0"/>
              <a:t>&gt; kitchen create</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r>
              <a:rPr lang="en-US" dirty="0"/>
              <a:t>©</a:t>
            </a:r>
            <a:r>
              <a:rPr lang="is-IS" dirty="0"/>
              <a:t>2019</a:t>
            </a:r>
            <a:r>
              <a:rPr lang="en-US" dirty="0"/>
              <a:t> Chef Software Inc.</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393</a:t>
            </a:fld>
            <a:endParaRPr lang="en-US" dirty="0"/>
          </a:p>
        </p:txBody>
      </p:sp>
    </p:spTree>
    <p:extLst>
      <p:ext uri="{BB962C8B-B14F-4D97-AF65-F5344CB8AC3E}">
        <p14:creationId xmlns:p14="http://schemas.microsoft.com/office/powerpoint/2010/main" val="149623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a:t>Group Exercise: Kitchen </a:t>
            </a:r>
            <a:r>
              <a:rPr lang="en-US" dirty="0"/>
              <a:t>Converge</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&gt;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394</a:t>
            </a:fld>
            <a:endParaRPr lang="en-US" dirty="0"/>
          </a:p>
        </p:txBody>
      </p:sp>
    </p:spTree>
    <p:extLst>
      <p:ext uri="{BB962C8B-B14F-4D97-AF65-F5344CB8AC3E}">
        <p14:creationId xmlns:p14="http://schemas.microsoft.com/office/powerpoint/2010/main" val="251504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r>
              <a:rPr lang="en-US" sz="2300" dirty="0"/>
              <a:t>-----&gt; Starting Kitchen (v1.22.0)</a:t>
            </a:r>
          </a:p>
          <a:p>
            <a:r>
              <a:rPr lang="en-US" sz="2300" dirty="0"/>
              <a:t>-----&gt; Converging &lt;default-windows-2012r2&gt;...</a:t>
            </a:r>
          </a:p>
          <a:p>
            <a:r>
              <a:rPr lang="en-US" sz="2300" dirty="0"/>
              <a:t>       Preparing files for transfer</a:t>
            </a:r>
          </a:p>
          <a:p>
            <a:r>
              <a:rPr lang="en-US" sz="2300" dirty="0"/>
              <a:t>       Preparing </a:t>
            </a:r>
            <a:r>
              <a:rPr lang="en-US" sz="2300" dirty="0" err="1"/>
              <a:t>dna.json</a:t>
            </a:r>
            <a:endParaRPr lang="en-US" sz="2300" dirty="0"/>
          </a:p>
          <a:p>
            <a:r>
              <a:rPr lang="en-US" sz="2300" dirty="0"/>
              <a:t>       Resolving cookbook dependencies with </a:t>
            </a:r>
            <a:r>
              <a:rPr lang="en-US" sz="2300" dirty="0" err="1"/>
              <a:t>Berkshelf</a:t>
            </a:r>
            <a:r>
              <a:rPr lang="en-US" sz="2300" dirty="0"/>
              <a:t> 7.0.4...</a:t>
            </a:r>
          </a:p>
          <a:p>
            <a:r>
              <a:rPr lang="en-US" sz="2300" dirty="0"/>
              <a:t>	...</a:t>
            </a:r>
          </a:p>
          <a:p>
            <a:r>
              <a:rPr lang="en-US" sz="2300" dirty="0"/>
              <a:t>Running handlers:</a:t>
            </a:r>
          </a:p>
          <a:p>
            <a:r>
              <a:rPr lang="en-US" sz="2300" dirty="0"/>
              <a:t>       Running handlers complete</a:t>
            </a:r>
          </a:p>
          <a:p>
            <a:r>
              <a:rPr lang="en-US" sz="2300" dirty="0"/>
              <a:t>       Chef Client finished, 2/2 resources updated in 05 seconds</a:t>
            </a:r>
          </a:p>
          <a:p>
            <a:r>
              <a:rPr lang="en-US" sz="2300" dirty="0"/>
              <a:t>       Downloading files from &lt;default-windows-2012r2&gt;</a:t>
            </a:r>
          </a:p>
          <a:p>
            <a:r>
              <a:rPr lang="en-US" sz="2300" dirty="0"/>
              <a:t>Finished converging &lt;default-windows-2012r2&gt; (1m15.86s).</a:t>
            </a:r>
          </a:p>
          <a:p>
            <a:endParaRPr lang="en-US" sz="2300" dirty="0"/>
          </a:p>
          <a:p>
            <a:r>
              <a:rPr lang="en-US" sz="2300" dirty="0"/>
              <a:t>-----&gt; Kitchen is finished. (1m26.13s)</a:t>
            </a:r>
          </a:p>
        </p:txBody>
      </p:sp>
      <p:sp>
        <p:nvSpPr>
          <p:cNvPr id="3" name="Title 2"/>
          <p:cNvSpPr>
            <a:spLocks noGrp="1"/>
          </p:cNvSpPr>
          <p:nvPr>
            <p:ph type="title"/>
          </p:nvPr>
        </p:nvSpPr>
        <p:spPr/>
        <p:txBody>
          <a:bodyPr/>
          <a:lstStyle/>
          <a:p>
            <a:r>
              <a:rPr lang="fi-FI" dirty="0"/>
              <a:t>GL: </a:t>
            </a:r>
            <a:r>
              <a:rPr lang="en-US" dirty="0"/>
              <a:t>Converge the Cookbook</a:t>
            </a:r>
          </a:p>
        </p:txBody>
      </p:sp>
      <p:sp>
        <p:nvSpPr>
          <p:cNvPr id="4" name="Text Placeholder 3"/>
          <p:cNvSpPr>
            <a:spLocks noGrp="1"/>
          </p:cNvSpPr>
          <p:nvPr>
            <p:ph type="body" sz="quarter" idx="11"/>
          </p:nvPr>
        </p:nvSpPr>
        <p:spPr/>
        <p:txBody>
          <a:bodyPr/>
          <a:lstStyle/>
          <a:p>
            <a:r>
              <a:rPr lang="en-US" dirty="0"/>
              <a:t>&gt; kitchen converge</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2019</a:t>
            </a:r>
            <a:r>
              <a:rPr lang="en-US" dirty="0"/>
              <a:t> Chef Software Inc.</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395</a:t>
            </a:fld>
            <a:endParaRPr lang="en-US" dirty="0"/>
          </a:p>
        </p:txBody>
      </p:sp>
    </p:spTree>
    <p:extLst>
      <p:ext uri="{BB962C8B-B14F-4D97-AF65-F5344CB8AC3E}">
        <p14:creationId xmlns:p14="http://schemas.microsoft.com/office/powerpoint/2010/main" val="351788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Kitchen</a:t>
            </a:r>
          </a:p>
        </p:txBody>
      </p:sp>
      <p:sp>
        <p:nvSpPr>
          <p:cNvPr id="3" name="Subtitle 2"/>
          <p:cNvSpPr>
            <a:spLocks noGrp="1"/>
          </p:cNvSpPr>
          <p:nvPr>
            <p:ph type="subTitle" idx="1"/>
          </p:nvPr>
        </p:nvSpPr>
        <p:spPr/>
        <p:txBody>
          <a:bodyPr/>
          <a:lstStyle/>
          <a:p>
            <a:r>
              <a:rPr lang="en-US" dirty="0">
                <a:latin typeface="+mj-lt"/>
              </a:rPr>
              <a:t>What does this test when </a:t>
            </a:r>
            <a:r>
              <a:rPr lang="en-US" dirty="0">
                <a:latin typeface="+mj-lt"/>
                <a:cs typeface="Courier New" panose="02070309020205020404" pitchFamily="49" charset="0"/>
              </a:rPr>
              <a:t>kitchen</a:t>
            </a:r>
            <a:r>
              <a:rPr lang="en-US" dirty="0">
                <a:latin typeface="+mj-lt"/>
              </a:rPr>
              <a:t> converges a recipe?</a:t>
            </a:r>
          </a:p>
          <a:p>
            <a:endParaRPr lang="en-US" dirty="0"/>
          </a:p>
          <a:p>
            <a:r>
              <a:rPr lang="en-US" dirty="0">
                <a:latin typeface="+mj-lt"/>
              </a:rPr>
              <a:t>And what 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396</a:t>
            </a:fld>
            <a:endParaRPr lang="en-US" dirty="0"/>
          </a:p>
        </p:txBody>
      </p:sp>
    </p:spTree>
    <p:extLst>
      <p:ext uri="{BB962C8B-B14F-4D97-AF65-F5344CB8AC3E}">
        <p14:creationId xmlns:p14="http://schemas.microsoft.com/office/powerpoint/2010/main" val="249610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Kitchen</a:t>
            </a:r>
          </a:p>
        </p:txBody>
      </p:sp>
      <p:sp>
        <p:nvSpPr>
          <p:cNvPr id="3" name="Subtitle 2"/>
          <p:cNvSpPr>
            <a:spLocks noGrp="1"/>
          </p:cNvSpPr>
          <p:nvPr>
            <p:ph type="subTitle" idx="1"/>
          </p:nvPr>
        </p:nvSpPr>
        <p:spPr>
          <a:xfrm>
            <a:off x="3013753" y="3890079"/>
            <a:ext cx="10974132" cy="2544287"/>
          </a:xfrm>
        </p:spPr>
        <p:txBody>
          <a:bodyPr/>
          <a:lstStyle/>
          <a:p>
            <a:r>
              <a:rPr lang="en-US" dirty="0"/>
              <a:t>What is left to validate to ensure that the cookbook successfully applied the policy defined in the recipe?</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397</a:t>
            </a:fld>
            <a:endParaRPr lang="en-US" dirty="0"/>
          </a:p>
        </p:txBody>
      </p:sp>
    </p:spTree>
    <p:extLst>
      <p:ext uri="{BB962C8B-B14F-4D97-AF65-F5344CB8AC3E}">
        <p14:creationId xmlns:p14="http://schemas.microsoft.com/office/powerpoint/2010/main" val="202723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First Test</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Write a test that asserts that we have disabled UAC when the "workstation" cookbook's default recipe is applied</a:t>
            </a:r>
          </a:p>
          <a:p>
            <a:pPr marL="380990" indent="-380990">
              <a:buFont typeface="Wingdings" charset="2"/>
              <a:buChar char="q"/>
            </a:pPr>
            <a:r>
              <a:rPr lang="en-US" dirty="0"/>
              <a:t>Execute the test that we have written</a:t>
            </a:r>
          </a:p>
        </p:txBody>
      </p:sp>
      <p:sp>
        <p:nvSpPr>
          <p:cNvPr id="4" name="Content Placeholder 3"/>
          <p:cNvSpPr>
            <a:spLocks noGrp="1"/>
          </p:cNvSpPr>
          <p:nvPr>
            <p:ph sz="quarter" idx="11"/>
          </p:nvPr>
        </p:nvSpPr>
        <p:spPr/>
        <p:txBody>
          <a:bodyPr>
            <a:normAutofit fontScale="92500"/>
          </a:bodyPr>
          <a:lstStyle/>
          <a:p>
            <a:r>
              <a:rPr lang="en-US" dirty="0"/>
              <a:t>Converging seems to validate that the recipe runs successfully. But does it assert what actually is installed?</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398</a:t>
            </a:fld>
            <a:endParaRPr lang="en-US" dirty="0"/>
          </a:p>
        </p:txBody>
      </p:sp>
    </p:spTree>
    <p:extLst>
      <p:ext uri="{BB962C8B-B14F-4D97-AF65-F5344CB8AC3E}">
        <p14:creationId xmlns:p14="http://schemas.microsoft.com/office/powerpoint/2010/main" val="267505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endParaRPr lang="en-US" dirty="0"/>
          </a:p>
        </p:txBody>
      </p:sp>
      <p:sp>
        <p:nvSpPr>
          <p:cNvPr id="3" name="Subtitle 2"/>
          <p:cNvSpPr>
            <a:spLocks noGrp="1"/>
          </p:cNvSpPr>
          <p:nvPr>
            <p:ph type="subTitle" idx="1"/>
          </p:nvPr>
        </p:nvSpPr>
        <p:spPr/>
        <p:txBody>
          <a:bodyPr/>
          <a:lstStyle/>
          <a:p>
            <a:r>
              <a:rPr lang="en-US" sz="3200" dirty="0" err="1"/>
              <a:t>InSpec</a:t>
            </a:r>
            <a:r>
              <a:rPr lang="en-US" sz="3200" dirty="0"/>
              <a:t> tests your servers' actual state by executing commands locally or via SSH, via </a:t>
            </a:r>
            <a:r>
              <a:rPr lang="en-US" sz="3200" dirty="0" err="1"/>
              <a:t>WinRM</a:t>
            </a:r>
            <a:r>
              <a:rPr lang="en-US" sz="3200" dirty="0"/>
              <a:t>, via Docker API and so on against a test instance.</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https://docs.chef.io/inspec_reference.html</a:t>
            </a:r>
            <a:endParaRPr lang="en-US" sz="2400" dirty="0">
              <a:cs typeface="Courier New" panose="02070309020205020404" pitchFamily="49" charset="0"/>
            </a:endParaRP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399</a:t>
            </a:fld>
            <a:endParaRPr lang="en-US" dirty="0"/>
          </a:p>
        </p:txBody>
      </p:sp>
    </p:spTree>
    <p:extLst>
      <p:ext uri="{BB962C8B-B14F-4D97-AF65-F5344CB8AC3E}">
        <p14:creationId xmlns:p14="http://schemas.microsoft.com/office/powerpoint/2010/main" val="146415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Course 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203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course, you should be able to:</a:t>
            </a:r>
          </a:p>
          <a:p>
            <a:pPr marL="918610" lvl="1" indent="-609585">
              <a:buFont typeface="Wingdings" panose="05000000000000000000" pitchFamily="2" charset="2"/>
              <a:buChar char="Ø"/>
            </a:pPr>
            <a:r>
              <a:rPr lang="en-US" dirty="0"/>
              <a:t>Use Chef Resources to define the state of your system</a:t>
            </a:r>
          </a:p>
          <a:p>
            <a:pPr marL="918610" lvl="1" indent="-609585">
              <a:buFont typeface="Wingdings" panose="05000000000000000000" pitchFamily="2" charset="2"/>
              <a:buChar char="Ø"/>
            </a:pPr>
            <a:r>
              <a:rPr lang="en-US" dirty="0"/>
              <a:t>Write and use Chef recipes and cookbooks</a:t>
            </a:r>
          </a:p>
          <a:p>
            <a:pPr marL="918610" lvl="1" indent="-609585">
              <a:buFont typeface="Wingdings" panose="05000000000000000000" pitchFamily="2" charset="2"/>
              <a:buChar char="Ø"/>
            </a:pPr>
            <a:r>
              <a:rPr lang="en-US" dirty="0"/>
              <a:t>Manage multiple nodes with Chef Server</a:t>
            </a:r>
          </a:p>
          <a:p>
            <a:pPr marL="918610" lvl="1" indent="-609585">
              <a:buFont typeface="Wingdings" panose="05000000000000000000" pitchFamily="2" charset="2"/>
              <a:buChar char="Ø"/>
            </a:pPr>
            <a:r>
              <a:rPr lang="en-US" dirty="0"/>
              <a:t>Create Organizations</a:t>
            </a:r>
          </a:p>
          <a:p>
            <a:pPr marL="918610" lvl="1" indent="-609585">
              <a:buFont typeface="Wingdings" panose="05000000000000000000" pitchFamily="2" charset="2"/>
              <a:buChar char="Ø"/>
            </a:pPr>
            <a:r>
              <a:rPr lang="en-US" dirty="0"/>
              <a:t>Bootstrap </a:t>
            </a:r>
            <a:r>
              <a:rPr lang="en-US" dirty="0" smtClean="0"/>
              <a:t>nodes</a:t>
            </a:r>
          </a:p>
          <a:p>
            <a:pPr marL="918610" lvl="1" indent="-609585">
              <a:buFont typeface="Wingdings" panose="05000000000000000000" pitchFamily="2" charset="2"/>
              <a:buChar char="Ø"/>
            </a:pPr>
            <a:r>
              <a:rPr lang="en-US" dirty="0" smtClean="0"/>
              <a:t>Apply Integration Testing and Unit Testing</a:t>
            </a:r>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73475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000" dirty="0"/>
              <a:t>…</a:t>
            </a:r>
          </a:p>
          <a:p>
            <a:r>
              <a:rPr lang="en-US" sz="2000" dirty="0"/>
              <a:t>[2018-09-08T16:48:26+00:00] WARN: No cookbooks directory found at or above current directory.  Assuming C :/Users/Administrator.</a:t>
            </a:r>
          </a:p>
          <a:p>
            <a:r>
              <a:rPr lang="en-US" sz="2000" dirty="0"/>
              <a:t>Starting Chef Client, version 13.3.42</a:t>
            </a:r>
          </a:p>
          <a:p>
            <a:r>
              <a:rPr lang="en-US" sz="2000" dirty="0"/>
              <a:t>….</a:t>
            </a:r>
          </a:p>
          <a:p>
            <a:r>
              <a:rPr lang="en-US" sz="2000" dirty="0"/>
              <a:t>Converging 1 resources</a:t>
            </a:r>
          </a:p>
          <a:p>
            <a:r>
              <a:rPr lang="en-US" sz="2000" dirty="0"/>
              <a:t>Recipe: @</a:t>
            </a:r>
            <a:r>
              <a:rPr lang="en-US" sz="2000" dirty="0" err="1"/>
              <a:t>recipe_files</a:t>
            </a:r>
            <a:r>
              <a:rPr lang="en-US" sz="2000" dirty="0"/>
              <a:t>::C:/Users/Administrator/hello.rb</a:t>
            </a:r>
          </a:p>
          <a:p>
            <a:r>
              <a:rPr lang="en-US" sz="2000" dirty="0"/>
              <a:t>  * file[C:\hello.txt] action create</a:t>
            </a:r>
          </a:p>
          <a:p>
            <a:r>
              <a:rPr lang="en-US" sz="2000" dirty="0"/>
              <a:t>    - create new file C:\hello.txt</a:t>
            </a:r>
          </a:p>
          <a:p>
            <a:r>
              <a:rPr lang="en-US" sz="2000" dirty="0"/>
              <a:t>    - update content in file C:\hello.txt from none to 315f5b</a:t>
            </a:r>
          </a:p>
          <a:p>
            <a:r>
              <a:rPr lang="en-US" sz="2000" dirty="0"/>
              <a:t>    --- C:\</a:t>
            </a:r>
            <a:r>
              <a:rPr lang="en-US" sz="2000" dirty="0" err="1"/>
              <a:t>hello.txt</a:t>
            </a:r>
            <a:r>
              <a:rPr lang="en-US" sz="2000" dirty="0"/>
              <a:t>    2018-09-08 16:49:39.000000000 +0000</a:t>
            </a:r>
          </a:p>
          <a:p>
            <a:r>
              <a:rPr lang="en-US" sz="2000" dirty="0"/>
              <a:t>    +++ C:\chef-hello20180908-3804-txt4m7.txt   2018-09-08 16:49:39.000000000 +0000</a:t>
            </a:r>
          </a:p>
          <a:p>
            <a:r>
              <a:rPr lang="en-US" sz="2000" dirty="0"/>
              <a:t>    @@ -1 +1,2 @@</a:t>
            </a:r>
          </a:p>
          <a:p>
            <a:r>
              <a:rPr lang="en-US" sz="2000" dirty="0"/>
              <a:t>    +Hello, world! …</a:t>
            </a:r>
          </a:p>
        </p:txBody>
      </p:sp>
      <p:sp>
        <p:nvSpPr>
          <p:cNvPr id="3" name="Title 2"/>
          <p:cNvSpPr>
            <a:spLocks noGrp="1"/>
          </p:cNvSpPr>
          <p:nvPr>
            <p:ph type="title"/>
          </p:nvPr>
        </p:nvSpPr>
        <p:spPr/>
        <p:txBody>
          <a:bodyPr/>
          <a:lstStyle/>
          <a:p>
            <a:r>
              <a:rPr lang="fi-FI" dirty="0"/>
              <a:t>GL: </a:t>
            </a:r>
            <a:r>
              <a:rPr lang="en-US" dirty="0"/>
              <a:t>Apply a Recipe File</a:t>
            </a:r>
          </a:p>
        </p:txBody>
      </p:sp>
      <p:sp>
        <p:nvSpPr>
          <p:cNvPr id="4" name="Text Placeholder 3"/>
          <p:cNvSpPr>
            <a:spLocks noGrp="1"/>
          </p:cNvSpPr>
          <p:nvPr>
            <p:ph type="body" sz="quarter" idx="11"/>
          </p:nvPr>
        </p:nvSpPr>
        <p:spPr/>
        <p:txBody>
          <a:bodyPr/>
          <a:lstStyle/>
          <a:p>
            <a:r>
              <a:rPr lang="en-US" dirty="0"/>
              <a:t>&gt; chef-client --local-mode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
        <p:nvSpPr>
          <p:cNvPr id="8" name="Rectangle 7"/>
          <p:cNvSpPr/>
          <p:nvPr/>
        </p:nvSpPr>
        <p:spPr bwMode="auto">
          <a:xfrm>
            <a:off x="1120659" y="4655127"/>
            <a:ext cx="14417959" cy="34220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4596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RSpec and </a:t>
            </a:r>
            <a:r>
              <a:rPr lang="en-US" dirty="0" err="1"/>
              <a:t>InSpec</a:t>
            </a:r>
            <a:endParaRPr lang="en-US" dirty="0"/>
          </a:p>
        </p:txBody>
      </p:sp>
      <p:sp>
        <p:nvSpPr>
          <p:cNvPr id="3" name="Subtitle 2"/>
          <p:cNvSpPr>
            <a:spLocks noGrp="1"/>
          </p:cNvSpPr>
          <p:nvPr>
            <p:ph type="subTitle" idx="1"/>
          </p:nvPr>
        </p:nvSpPr>
        <p:spPr>
          <a:xfrm>
            <a:off x="1671638" y="3271838"/>
            <a:ext cx="9226211" cy="3346421"/>
          </a:xfrm>
        </p:spPr>
        <p:txBody>
          <a:bodyPr/>
          <a:lstStyle/>
          <a:p>
            <a:r>
              <a:rPr lang="en-US" dirty="0"/>
              <a:t>RSpec is a Domain Specific Language (DSL) that allows you to express and execute expectations. These expectations are expressed in examples that are asserted in different example groups.</a:t>
            </a:r>
          </a:p>
          <a:p>
            <a:endParaRPr lang="en-US" dirty="0"/>
          </a:p>
          <a:p>
            <a:r>
              <a:rPr lang="en-US" dirty="0" err="1"/>
              <a:t>InSpec</a:t>
            </a:r>
            <a:r>
              <a:rPr lang="en-US" dirty="0"/>
              <a:t> provides helpers and tools that allow you to express expectations about the state of infrastructure.</a:t>
            </a:r>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Ruby</a:t>
              </a:r>
              <a:endParaRPr lang="en-US" sz="2400" b="1" dirty="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RSpec</a:t>
              </a:r>
              <a:endParaRPr lang="en-US" sz="2400" b="1" dirty="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err="1">
                  <a:gradFill>
                    <a:gsLst>
                      <a:gs pos="0">
                        <a:srgbClr val="FFFFFF"/>
                      </a:gs>
                      <a:gs pos="100000">
                        <a:srgbClr val="FFFFFF"/>
                      </a:gs>
                    </a:gsLst>
                    <a:lin ang="5400000" scaled="0"/>
                  </a:gradFill>
                </a:rPr>
                <a:t>InSpec</a:t>
              </a:r>
              <a:endParaRPr lang="en-US" sz="2400" b="1" dirty="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Chef</a:t>
              </a:r>
              <a:endParaRPr lang="en-US" sz="2400" b="1"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95222571"/>
      </p:ext>
    </p:extLst>
  </p:cSld>
  <p:clrMapOvr>
    <a:masterClrMapping/>
  </p:clrMapOvr>
  <p:transition xmlns:p14="http://schemas.microsoft.com/office/powerpoint/2010/main" spd="med">
    <p:fade/>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Auto-generated Spec File in Cookbook</a:t>
            </a:r>
          </a:p>
        </p:txBody>
      </p:sp>
      <p:sp>
        <p:nvSpPr>
          <p:cNvPr id="3" name="Content Placeholder 2"/>
          <p:cNvSpPr>
            <a:spLocks noGrp="1"/>
          </p:cNvSpPr>
          <p:nvPr>
            <p:ph sz="quarter" idx="10"/>
          </p:nvPr>
        </p:nvSpPr>
        <p:spPr/>
        <p:txBody>
          <a:bodyPr>
            <a:normAutofit fontScale="85000" lnSpcReduction="10000"/>
          </a:bodyPr>
          <a:lstStyle/>
          <a:p>
            <a:r>
              <a:rPr lang="en-US" dirty="0"/>
              <a:t>unless </a:t>
            </a:r>
            <a:r>
              <a:rPr lang="en-US" dirty="0" err="1"/>
              <a:t>os.windows</a:t>
            </a:r>
            <a:r>
              <a:rPr lang="en-US" dirty="0"/>
              <a:t>?</a:t>
            </a:r>
          </a:p>
          <a:p>
            <a:r>
              <a:rPr lang="en-US" dirty="0"/>
              <a:t>  # This is an example test, replace with your own test.</a:t>
            </a:r>
          </a:p>
          <a:p>
            <a:r>
              <a:rPr lang="en-US" dirty="0"/>
              <a:t>  describe user('root'), :skip do</a:t>
            </a:r>
          </a:p>
          <a:p>
            <a:r>
              <a:rPr lang="en-US" dirty="0"/>
              <a:t>    it { should exist }</a:t>
            </a:r>
          </a:p>
          <a:p>
            <a:r>
              <a:rPr lang="en-US" dirty="0"/>
              <a:t>  end</a:t>
            </a:r>
          </a:p>
          <a:p>
            <a:r>
              <a:rPr lang="en-US" dirty="0"/>
              <a:t>end</a:t>
            </a:r>
          </a:p>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7" name="Text Placeholder 6"/>
          <p:cNvSpPr>
            <a:spLocks noGrp="1"/>
          </p:cNvSpPr>
          <p:nvPr>
            <p:ph type="body" sz="quarter" idx="11"/>
          </p:nvPr>
        </p:nvSpPr>
        <p:spPr/>
        <p:txBody>
          <a:bodyPr>
            <a:normAutofit fontScale="70000" lnSpcReduction="20000"/>
          </a:bodyPr>
          <a:lstStyle/>
          <a:p>
            <a:r>
              <a:rPr lang="en-US" dirty="0" smtClean="0"/>
              <a:t>cookbooks/workstation/</a:t>
            </a:r>
            <a:r>
              <a:rPr lang="en-US" dirty="0"/>
              <a:t>test</a:t>
            </a:r>
            <a:r>
              <a:rPr lang="en-US" dirty="0" smtClean="0"/>
              <a:t>/integration/</a:t>
            </a:r>
            <a:r>
              <a:rPr lang="en-US" dirty="0"/>
              <a:t>default/</a:t>
            </a:r>
            <a:r>
              <a:rPr lang="en-US" dirty="0" err="1"/>
              <a:t>default_test.rb</a:t>
            </a:r>
            <a:endParaRPr lang="en-US" dirty="0"/>
          </a:p>
        </p:txBody>
      </p:sp>
    </p:spTree>
    <p:extLst>
      <p:ext uri="{BB962C8B-B14F-4D97-AF65-F5344CB8AC3E}">
        <p14:creationId xmlns:p14="http://schemas.microsoft.com/office/powerpoint/2010/main" val="376808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Where do Tests Live?</a:t>
            </a:r>
          </a:p>
        </p:txBody>
      </p:sp>
      <p:sp>
        <p:nvSpPr>
          <p:cNvPr id="3" name="Subtitle 2"/>
          <p:cNvSpPr>
            <a:spLocks noGrp="1"/>
          </p:cNvSpPr>
          <p:nvPr>
            <p:ph type="subTitle" idx="1"/>
          </p:nvPr>
        </p:nvSpPr>
        <p:spPr>
          <a:xfrm>
            <a:off x="1671638" y="4080446"/>
            <a:ext cx="12319000" cy="2789911"/>
          </a:xfrm>
        </p:spPr>
        <p:txBody>
          <a:bodyPr/>
          <a:lstStyle/>
          <a:p>
            <a:r>
              <a:rPr lang="en-US" dirty="0"/>
              <a:t>Test Kitchen will look for tests to run under this directory. This corresponds to the value specified in the Test Kitchen configuration file (.</a:t>
            </a:r>
            <a:r>
              <a:rPr lang="en-US" dirty="0" err="1"/>
              <a:t>kitchen.yml</a:t>
            </a:r>
            <a:r>
              <a:rPr lang="en-US" dirty="0"/>
              <a:t>) in the suites section.</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cookbooks/workstation/</a:t>
            </a:r>
            <a:r>
              <a:rPr lang="en-US" sz="2667" b="1" dirty="0">
                <a:latin typeface="Courier New" panose="02070309020205020404" pitchFamily="49" charset="0"/>
                <a:cs typeface="Courier New" panose="02070309020205020404" pitchFamily="49" charset="0"/>
              </a:rPr>
              <a:t>test</a:t>
            </a:r>
            <a:r>
              <a:rPr lang="en-US" sz="2667" b="1" dirty="0" smtClean="0">
                <a:latin typeface="Courier New" panose="02070309020205020404" pitchFamily="49" charset="0"/>
                <a:cs typeface="Courier New" panose="02070309020205020404" pitchFamily="49" charset="0"/>
              </a:rPr>
              <a:t>/integration/</a:t>
            </a:r>
            <a:r>
              <a:rPr lang="en-US" sz="2667" b="1" dirty="0">
                <a:latin typeface="Courier New" panose="02070309020205020404" pitchFamily="49" charset="0"/>
                <a:cs typeface="Courier New" panose="02070309020205020404" pitchFamily="49" charset="0"/>
              </a:rPr>
              <a:t>default/</a:t>
            </a:r>
            <a:r>
              <a:rPr lang="en-US" sz="2667" b="1" dirty="0" err="1">
                <a:latin typeface="Courier New" panose="02070309020205020404" pitchFamily="49" charset="0"/>
                <a:cs typeface="Courier New" panose="02070309020205020404" pitchFamily="49" charset="0"/>
              </a:rPr>
              <a:t>default_test.rb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7251062" y="3387433"/>
            <a:ext cx="2294121" cy="4227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99963464"/>
      </p:ext>
    </p:extLst>
  </p:cSld>
  <p:clrMapOvr>
    <a:masterClrMapping/>
  </p:clrMapOvr>
  <p:transition xmlns:p14="http://schemas.microsoft.com/office/powerpoint/2010/main" spd="med">
    <p:fade/>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Where do Tests Live?</a:t>
            </a:r>
          </a:p>
        </p:txBody>
      </p:sp>
      <p:sp>
        <p:nvSpPr>
          <p:cNvPr id="3" name="Subtitle 2"/>
          <p:cNvSpPr>
            <a:spLocks noGrp="1"/>
          </p:cNvSpPr>
          <p:nvPr>
            <p:ph type="subTitle" idx="1"/>
          </p:nvPr>
        </p:nvSpPr>
        <p:spPr>
          <a:xfrm>
            <a:off x="1671638" y="4080446"/>
            <a:ext cx="12319000" cy="2789911"/>
          </a:xfrm>
        </p:spPr>
        <p:txBody>
          <a:bodyPr/>
          <a:lstStyle/>
          <a:p>
            <a:r>
              <a:rPr lang="en-US" dirty="0"/>
              <a:t>The </a:t>
            </a:r>
            <a:r>
              <a:rPr lang="en-US" dirty="0" err="1"/>
              <a:t>default_test.rb</a:t>
            </a:r>
            <a:r>
              <a:rPr lang="en-US" dirty="0"/>
              <a:t> file is a Ruby file that contains the tests that we want to run when we spin up a test instance.</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workstation/</a:t>
            </a:r>
            <a:r>
              <a:rPr lang="en-US" sz="2667" b="1" dirty="0">
                <a:latin typeface="Courier New" panose="02070309020205020404" pitchFamily="49" charset="0"/>
                <a:cs typeface="Courier New" panose="02070309020205020404" pitchFamily="49" charset="0"/>
              </a:rPr>
              <a:t>test</a:t>
            </a:r>
            <a:r>
              <a:rPr lang="en-US" sz="2667" b="1" dirty="0" smtClean="0">
                <a:latin typeface="Courier New" panose="02070309020205020404" pitchFamily="49" charset="0"/>
                <a:cs typeface="Courier New" panose="02070309020205020404" pitchFamily="49" charset="0"/>
              </a:rPr>
              <a:t>/integration/</a:t>
            </a:r>
            <a:r>
              <a:rPr lang="en-US" sz="2667" b="1" dirty="0">
                <a:latin typeface="Courier New" panose="02070309020205020404" pitchFamily="49" charset="0"/>
                <a:cs typeface="Courier New" panose="02070309020205020404" pitchFamily="49" charset="0"/>
              </a:rPr>
              <a:t>default/</a:t>
            </a:r>
            <a:r>
              <a:rPr lang="en-US" sz="2667" b="1" dirty="0" err="1">
                <a:latin typeface="Courier New" panose="02070309020205020404" pitchFamily="49" charset="0"/>
                <a:cs typeface="Courier New" panose="02070309020205020404" pitchFamily="49" charset="0"/>
              </a:rPr>
              <a:t>default_test.rb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115035" y="3407918"/>
            <a:ext cx="3297800" cy="32035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76794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a:t>
            </a:r>
            <a:r>
              <a:rPr lang="en-US" dirty="0" err="1"/>
              <a:t>InSpec</a:t>
            </a:r>
            <a:r>
              <a:rPr lang="en-US" dirty="0"/>
              <a:t> Example</a:t>
            </a:r>
          </a:p>
        </p:txBody>
      </p:sp>
      <p:sp>
        <p:nvSpPr>
          <p:cNvPr id="3" name="Content Placeholder 2"/>
          <p:cNvSpPr>
            <a:spLocks noGrp="1"/>
          </p:cNvSpPr>
          <p:nvPr>
            <p:ph sz="quarter" idx="10"/>
          </p:nvPr>
        </p:nvSpPr>
        <p:spPr/>
        <p:txBody>
          <a:bodyPr/>
          <a:lstStyle/>
          <a:p>
            <a:r>
              <a:rPr lang="en-US" dirty="0"/>
              <a:t>unless </a:t>
            </a:r>
            <a:r>
              <a:rPr lang="en-US" dirty="0" err="1"/>
              <a:t>os.windows</a:t>
            </a:r>
            <a:r>
              <a:rPr lang="en-US" dirty="0"/>
              <a:t>?</a:t>
            </a:r>
          </a:p>
          <a:p>
            <a:r>
              <a:rPr lang="en-US" dirty="0"/>
              <a:t>  describe user('root'), :skip do</a:t>
            </a:r>
          </a:p>
          <a:p>
            <a:r>
              <a:rPr lang="en-US" dirty="0"/>
              <a:t>    it { should exist }</a:t>
            </a:r>
          </a:p>
          <a:p>
            <a:r>
              <a:rPr lang="en-US" dirty="0"/>
              <a:t>  end</a:t>
            </a:r>
          </a:p>
          <a:p>
            <a:r>
              <a:rPr lang="en-US" dirty="0"/>
              <a:t>end</a:t>
            </a:r>
          </a:p>
        </p:txBody>
      </p:sp>
      <p:sp>
        <p:nvSpPr>
          <p:cNvPr id="7" name="Content Placeholder 3"/>
          <p:cNvSpPr txBox="1">
            <a:spLocks/>
          </p:cNvSpPr>
          <p:nvPr/>
        </p:nvSpPr>
        <p:spPr bwMode="white">
          <a:xfrm>
            <a:off x="11585417" y="225324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a:solidFill>
                  <a:schemeClr val="bg1"/>
                </a:solidFill>
              </a:rPr>
              <a:t>InSpec</a:t>
            </a:r>
            <a:r>
              <a:rPr lang="en-US" dirty="0">
                <a:solidFill>
                  <a:schemeClr val="bg1"/>
                </a:solidFill>
              </a:rPr>
              <a:t> resource</a:t>
            </a:r>
          </a:p>
        </p:txBody>
      </p:sp>
      <p:sp>
        <p:nvSpPr>
          <p:cNvPr id="8" name="Content Placeholder 3"/>
          <p:cNvSpPr txBox="1">
            <a:spLocks/>
          </p:cNvSpPr>
          <p:nvPr/>
        </p:nvSpPr>
        <p:spPr bwMode="white">
          <a:xfrm>
            <a:off x="9868614" y="1132377"/>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OS conditional</a:t>
            </a:r>
          </a:p>
        </p:txBody>
      </p:sp>
      <p:sp>
        <p:nvSpPr>
          <p:cNvPr id="10" name="Content Placeholder 3"/>
          <p:cNvSpPr txBox="1">
            <a:spLocks/>
          </p:cNvSpPr>
          <p:nvPr/>
        </p:nvSpPr>
        <p:spPr bwMode="white">
          <a:xfrm>
            <a:off x="11557374" y="3530584"/>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expectation</a:t>
            </a:r>
          </a:p>
        </p:txBody>
      </p:sp>
      <p:cxnSp>
        <p:nvCxnSpPr>
          <p:cNvPr id="13" name="Straight Connector 12"/>
          <p:cNvCxnSpPr/>
          <p:nvPr/>
        </p:nvCxnSpPr>
        <p:spPr>
          <a:xfrm flipV="1">
            <a:off x="5612404" y="1590079"/>
            <a:ext cx="4256210" cy="355998"/>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endCxn id="7" idx="1"/>
          </p:cNvCxnSpPr>
          <p:nvPr/>
        </p:nvCxnSpPr>
        <p:spPr>
          <a:xfrm flipV="1">
            <a:off x="9709049" y="2547595"/>
            <a:ext cx="1876368" cy="5400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729544" y="1943302"/>
            <a:ext cx="4944310" cy="2775"/>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973092" y="2575073"/>
            <a:ext cx="6744346" cy="2649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a:endCxn id="10" idx="1"/>
          </p:cNvCxnSpPr>
          <p:nvPr/>
        </p:nvCxnSpPr>
        <p:spPr>
          <a:xfrm>
            <a:off x="6308834" y="3339058"/>
            <a:ext cx="5248540" cy="485872"/>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2309550" y="3307340"/>
            <a:ext cx="3973507" cy="2043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Content Placeholder 13"/>
          <p:cNvSpPr>
            <a:spLocks noGrp="1"/>
          </p:cNvSpPr>
          <p:nvPr>
            <p:ph sz="quarter" idx="12"/>
          </p:nvPr>
        </p:nvSpPr>
        <p:spPr/>
        <p:txBody>
          <a:bodyPr/>
          <a:lstStyle/>
          <a:p>
            <a:r>
              <a:rPr lang="en-US" dirty="0"/>
              <a:t>When not on Windows, I expect the user named 'root', to exist.</a:t>
            </a:r>
          </a:p>
        </p:txBody>
      </p:sp>
    </p:spTree>
    <p:extLst>
      <p:ext uri="{BB962C8B-B14F-4D97-AF65-F5344CB8AC3E}">
        <p14:creationId xmlns:p14="http://schemas.microsoft.com/office/powerpoint/2010/main" val="67226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a:t>
            </a:r>
            <a:r>
              <a:rPr lang="en-US" dirty="0" err="1"/>
              <a:t>InSpec</a:t>
            </a:r>
            <a:r>
              <a:rPr lang="en-US" dirty="0"/>
              <a:t> Example</a:t>
            </a:r>
          </a:p>
        </p:txBody>
      </p:sp>
      <p:sp>
        <p:nvSpPr>
          <p:cNvPr id="3" name="Content Placeholder 2"/>
          <p:cNvSpPr>
            <a:spLocks noGrp="1"/>
          </p:cNvSpPr>
          <p:nvPr>
            <p:ph sz="quarter" idx="10"/>
          </p:nvPr>
        </p:nvSpPr>
        <p:spPr/>
        <p:txBody>
          <a:bodyPr/>
          <a:lstStyle/>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7" name="Content Placeholder 3"/>
          <p:cNvSpPr txBox="1">
            <a:spLocks/>
          </p:cNvSpPr>
          <p:nvPr/>
        </p:nvSpPr>
        <p:spPr bwMode="white">
          <a:xfrm>
            <a:off x="11544887" y="1564156"/>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a:solidFill>
                  <a:schemeClr val="bg1"/>
                </a:solidFill>
              </a:rPr>
              <a:t>InSpec</a:t>
            </a:r>
            <a:r>
              <a:rPr lang="en-US" dirty="0">
                <a:solidFill>
                  <a:schemeClr val="bg1"/>
                </a:solidFill>
              </a:rPr>
              <a:t> resource</a:t>
            </a:r>
          </a:p>
        </p:txBody>
      </p:sp>
      <p:cxnSp>
        <p:nvCxnSpPr>
          <p:cNvPr id="18" name="Straight Connector 17"/>
          <p:cNvCxnSpPr>
            <a:endCxn id="7" idx="1"/>
          </p:cNvCxnSpPr>
          <p:nvPr/>
        </p:nvCxnSpPr>
        <p:spPr>
          <a:xfrm flipV="1">
            <a:off x="3391029" y="1858502"/>
            <a:ext cx="8153858" cy="7366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567790" y="1937415"/>
            <a:ext cx="1741925" cy="6842"/>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5550954" y="2642567"/>
            <a:ext cx="6344172" cy="695944"/>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1160758" y="2589048"/>
            <a:ext cx="6378301" cy="3395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Content Placeholder 13"/>
          <p:cNvSpPr>
            <a:spLocks noGrp="1"/>
          </p:cNvSpPr>
          <p:nvPr>
            <p:ph sz="quarter" idx="12"/>
          </p:nvPr>
        </p:nvSpPr>
        <p:spPr/>
        <p:txBody>
          <a:bodyPr/>
          <a:lstStyle/>
          <a:p>
            <a:r>
              <a:rPr lang="en-US" dirty="0"/>
              <a:t>When on any platform, I expect the port 80 </a:t>
            </a:r>
            <a:r>
              <a:rPr lang="en-US" b="1" dirty="0"/>
              <a:t>not</a:t>
            </a:r>
            <a:r>
              <a:rPr lang="en-US" dirty="0"/>
              <a:t> to be listening for incoming connections.</a:t>
            </a:r>
          </a:p>
        </p:txBody>
      </p:sp>
      <p:sp>
        <p:nvSpPr>
          <p:cNvPr id="10" name="Content Placeholder 3"/>
          <p:cNvSpPr txBox="1">
            <a:spLocks/>
          </p:cNvSpPr>
          <p:nvPr/>
        </p:nvSpPr>
        <p:spPr bwMode="white">
          <a:xfrm>
            <a:off x="11557374" y="301714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expectation</a:t>
            </a:r>
          </a:p>
        </p:txBody>
      </p:sp>
    </p:spTree>
    <p:extLst>
      <p:ext uri="{BB962C8B-B14F-4D97-AF65-F5344CB8AC3E}">
        <p14:creationId xmlns:p14="http://schemas.microsoft.com/office/powerpoint/2010/main" val="415032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Test for the root User</a:t>
            </a:r>
          </a:p>
        </p:txBody>
      </p:sp>
      <p:sp>
        <p:nvSpPr>
          <p:cNvPr id="3" name="Content Placeholder 2"/>
          <p:cNvSpPr>
            <a:spLocks noGrp="1"/>
          </p:cNvSpPr>
          <p:nvPr>
            <p:ph sz="quarter" idx="10"/>
          </p:nvPr>
        </p:nvSpPr>
        <p:spPr/>
        <p:txBody>
          <a:bodyPr>
            <a:normAutofit fontScale="85000" lnSpcReduction="10000"/>
          </a:bodyPr>
          <a:lstStyle/>
          <a:p>
            <a:r>
              <a:rPr lang="en-US" dirty="0"/>
              <a:t>unless </a:t>
            </a:r>
            <a:r>
              <a:rPr lang="en-US" dirty="0" err="1"/>
              <a:t>os.windows</a:t>
            </a:r>
            <a:r>
              <a:rPr lang="en-US" dirty="0"/>
              <a:t>?</a:t>
            </a:r>
          </a:p>
          <a:p>
            <a:r>
              <a:rPr lang="en-US" dirty="0"/>
              <a:t>  # This is an example test, replace with your own test.</a:t>
            </a:r>
          </a:p>
          <a:p>
            <a:r>
              <a:rPr lang="en-US" dirty="0"/>
              <a:t>  describe user('root'), :skip do</a:t>
            </a:r>
          </a:p>
          <a:p>
            <a:r>
              <a:rPr lang="en-US" dirty="0"/>
              <a:t>    it { should exist }</a:t>
            </a:r>
          </a:p>
          <a:p>
            <a:r>
              <a:rPr lang="en-US" dirty="0"/>
              <a:t>  end</a:t>
            </a:r>
          </a:p>
          <a:p>
            <a:r>
              <a:rPr lang="en-US" dirty="0"/>
              <a:t>end</a:t>
            </a:r>
          </a:p>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workstation/</a:t>
            </a:r>
            <a:r>
              <a:rPr lang="en-US" dirty="0"/>
              <a:t>test</a:t>
            </a:r>
            <a:r>
              <a:rPr lang="en-US" dirty="0" smtClean="0"/>
              <a:t>/integration/</a:t>
            </a:r>
            <a:r>
              <a:rPr lang="en-US" dirty="0"/>
              <a:t>default/</a:t>
            </a:r>
            <a:r>
              <a:rPr lang="en-US" dirty="0" err="1"/>
              <a:t>default_test.rb</a:t>
            </a:r>
            <a:endParaRPr lang="en-US" dirty="0"/>
          </a:p>
        </p:txBody>
      </p:sp>
      <p:sp>
        <p:nvSpPr>
          <p:cNvPr id="5" name="Text Placeholder 4"/>
          <p:cNvSpPr>
            <a:spLocks noGrp="1"/>
          </p:cNvSpPr>
          <p:nvPr>
            <p:ph type="body" sz="quarter" idx="4294967295"/>
          </p:nvPr>
        </p:nvSpPr>
        <p:spPr>
          <a:xfrm>
            <a:off x="1124446" y="2139081"/>
            <a:ext cx="14404273" cy="3279085"/>
          </a:xfrm>
          <a:prstGeom prst="rect">
            <a:avLst/>
          </a:prstGeom>
        </p:spPr>
        <p:txBody>
          <a:bodyPr/>
          <a:lstStyle/>
          <a:p>
            <a:r>
              <a:rPr lang="en-US" dirty="0"/>
              <a:t>-</a:t>
            </a:r>
          </a:p>
        </p:txBody>
      </p:sp>
    </p:spTree>
    <p:extLst>
      <p:ext uri="{BB962C8B-B14F-4D97-AF65-F5344CB8AC3E}">
        <p14:creationId xmlns:p14="http://schemas.microsoft.com/office/powerpoint/2010/main" val="274612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Test for </a:t>
            </a:r>
            <a:r>
              <a:rPr lang="en-US" dirty="0" smtClean="0"/>
              <a:t>port 80</a:t>
            </a:r>
            <a:endParaRPr lang="en-US" dirty="0"/>
          </a:p>
        </p:txBody>
      </p:sp>
      <p:sp>
        <p:nvSpPr>
          <p:cNvPr id="3" name="Content Placeholder 2"/>
          <p:cNvSpPr>
            <a:spLocks noGrp="1"/>
          </p:cNvSpPr>
          <p:nvPr>
            <p:ph sz="quarter" idx="10"/>
          </p:nvPr>
        </p:nvSpPr>
        <p:spPr/>
        <p:txBody>
          <a:bodyPr>
            <a:normAutofit/>
          </a:bodyPr>
          <a:lstStyle/>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workstation/</a:t>
            </a:r>
            <a:r>
              <a:rPr lang="en-US" dirty="0"/>
              <a:t>test</a:t>
            </a:r>
            <a:r>
              <a:rPr lang="en-US" dirty="0" smtClean="0"/>
              <a:t>/integration/</a:t>
            </a:r>
            <a:r>
              <a:rPr lang="en-US" dirty="0"/>
              <a:t>default/</a:t>
            </a:r>
            <a:r>
              <a:rPr lang="en-US" dirty="0" err="1"/>
              <a:t>default_test.rb</a:t>
            </a:r>
            <a:endParaRPr lang="en-US" dirty="0"/>
          </a:p>
        </p:txBody>
      </p:sp>
      <p:sp>
        <p:nvSpPr>
          <p:cNvPr id="5" name="Text Placeholder 4"/>
          <p:cNvSpPr>
            <a:spLocks noGrp="1"/>
          </p:cNvSpPr>
          <p:nvPr>
            <p:ph type="body" sz="quarter" idx="4294967295"/>
          </p:nvPr>
        </p:nvSpPr>
        <p:spPr>
          <a:xfrm>
            <a:off x="1124446" y="2139081"/>
            <a:ext cx="14404273" cy="4026909"/>
          </a:xfrm>
          <a:prstGeom prst="rect">
            <a:avLst/>
          </a:prstGeom>
        </p:spPr>
        <p:txBody>
          <a:bodyPr/>
          <a:lstStyle/>
          <a:p>
            <a:r>
              <a:rPr lang="en-US" dirty="0"/>
              <a:t>-</a:t>
            </a:r>
          </a:p>
        </p:txBody>
      </p:sp>
    </p:spTree>
    <p:extLst>
      <p:ext uri="{BB962C8B-B14F-4D97-AF65-F5344CB8AC3E}">
        <p14:creationId xmlns:p14="http://schemas.microsoft.com/office/powerpoint/2010/main" val="353818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 </a:t>
            </a:r>
            <a:r>
              <a:rPr lang="en-US" dirty="0"/>
              <a:t>Is the Registry Key Set Correctly?</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a:xfrm>
            <a:off x="609914" y="2408717"/>
            <a:ext cx="14934855" cy="5006860"/>
          </a:xfrm>
        </p:spPr>
        <p:txBody>
          <a:bodyPr>
            <a:noAutofit/>
          </a:bodyPr>
          <a:lstStyle/>
          <a:p>
            <a:r>
              <a:rPr lang="en-US" sz="3600" dirty="0" err="1"/>
              <a:t>system_policies</a:t>
            </a:r>
            <a:r>
              <a:rPr lang="en-US" sz="3600" dirty="0"/>
              <a:t> = 'HKLM\Software\Microsoft\Windows\</a:t>
            </a:r>
            <a:r>
              <a:rPr lang="en-US" sz="3600" dirty="0" err="1"/>
              <a:t>CurrentVersion</a:t>
            </a:r>
            <a:r>
              <a:rPr lang="en-US" sz="3600" dirty="0"/>
              <a:t>\Policies\System'</a:t>
            </a:r>
          </a:p>
          <a:p>
            <a:endParaRPr lang="en-US" sz="3600" dirty="0"/>
          </a:p>
          <a:p>
            <a:r>
              <a:rPr lang="en-US" sz="3600" dirty="0"/>
              <a:t>describe </a:t>
            </a:r>
            <a:r>
              <a:rPr lang="en-US" sz="3600" dirty="0" err="1"/>
              <a:t>registry_key</a:t>
            </a:r>
            <a:r>
              <a:rPr lang="en-US" sz="3600" dirty="0"/>
              <a:t>('System Policies', </a:t>
            </a:r>
            <a:r>
              <a:rPr lang="en-US" sz="3600" dirty="0" err="1"/>
              <a:t>system_policies</a:t>
            </a:r>
            <a:r>
              <a:rPr lang="en-US" sz="3600" dirty="0"/>
              <a:t>) do</a:t>
            </a:r>
          </a:p>
          <a:p>
            <a:r>
              <a:rPr lang="en-US" sz="3600" dirty="0"/>
              <a:t>  its('</a:t>
            </a:r>
            <a:r>
              <a:rPr lang="en-US" sz="3600" dirty="0" err="1"/>
              <a:t>EnableLUA</a:t>
            </a:r>
            <a:r>
              <a:rPr lang="en-US" sz="3600" dirty="0"/>
              <a:t>') { should </a:t>
            </a:r>
            <a:r>
              <a:rPr lang="en-US" sz="3600" dirty="0" err="1"/>
              <a:t>eq</a:t>
            </a:r>
            <a:r>
              <a:rPr lang="en-US" sz="3600" dirty="0"/>
              <a:t> 0 }</a:t>
            </a:r>
          </a:p>
          <a:p>
            <a:r>
              <a:rPr lang="en-US" sz="3600" dirty="0"/>
              <a:t>end</a:t>
            </a:r>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https://docs.chef.io/inspec_reference.html#registry-key</a:t>
            </a: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408</a:t>
            </a:fld>
            <a:endParaRPr lang="en-US" dirty="0"/>
          </a:p>
        </p:txBody>
      </p:sp>
      <p:sp>
        <p:nvSpPr>
          <p:cNvPr id="9" name="Text Placeholder 3"/>
          <p:cNvSpPr>
            <a:spLocks noGrp="1"/>
          </p:cNvSpPr>
          <p:nvPr>
            <p:ph type="body" sz="quarter" idx="11"/>
          </p:nvPr>
        </p:nvSpPr>
        <p:spPr>
          <a:xfrm>
            <a:off x="639391" y="1307953"/>
            <a:ext cx="14422528" cy="566391"/>
          </a:xfrm>
          <a:solidFill>
            <a:schemeClr val="bg1">
              <a:lumMod val="75000"/>
              <a:alpha val="25000"/>
            </a:schemeClr>
          </a:solidFill>
        </p:spPr>
        <p:txBody>
          <a:bodyPr>
            <a:noAutofit/>
          </a:bodyPr>
          <a:lstStyle/>
          <a:p>
            <a:r>
              <a:rPr lang="en-US" sz="3600" b="1" dirty="0" smtClean="0">
                <a:solidFill>
                  <a:srgbClr val="3E4346"/>
                </a:solidFill>
              </a:rPr>
              <a:t>workstation/test/integration/default/</a:t>
            </a:r>
            <a:r>
              <a:rPr lang="en-US" sz="3600" b="1" dirty="0" err="1" smtClean="0">
                <a:solidFill>
                  <a:srgbClr val="3E4346"/>
                </a:solidFill>
              </a:rPr>
              <a:t>default_test.rb</a:t>
            </a:r>
            <a:endParaRPr lang="en-US" sz="3600" b="1" dirty="0">
              <a:solidFill>
                <a:srgbClr val="3E4346"/>
              </a:solidFill>
            </a:endParaRPr>
          </a:p>
        </p:txBody>
      </p:sp>
    </p:spTree>
    <p:extLst>
      <p:ext uri="{BB962C8B-B14F-4D97-AF65-F5344CB8AC3E}">
        <p14:creationId xmlns:p14="http://schemas.microsoft.com/office/powerpoint/2010/main" val="884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First Test</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Write a test that asserts that we have disabled UAC when the "workstation" cookbook's default recipe is applied</a:t>
            </a:r>
          </a:p>
          <a:p>
            <a:pPr marL="380990" indent="-380990">
              <a:buFont typeface="Wingdings" charset="2"/>
              <a:buChar char="q"/>
            </a:pPr>
            <a:r>
              <a:rPr lang="en-US" dirty="0"/>
              <a:t>Execute the test that we have written</a:t>
            </a:r>
          </a:p>
        </p:txBody>
      </p:sp>
      <p:sp>
        <p:nvSpPr>
          <p:cNvPr id="4" name="Content Placeholder 3"/>
          <p:cNvSpPr>
            <a:spLocks noGrp="1"/>
          </p:cNvSpPr>
          <p:nvPr>
            <p:ph sz="quarter" idx="11"/>
          </p:nvPr>
        </p:nvSpPr>
        <p:spPr/>
        <p:txBody>
          <a:bodyPr>
            <a:normAutofit fontScale="92500"/>
          </a:bodyPr>
          <a:lstStyle/>
          <a:p>
            <a:r>
              <a:rPr lang="en-US" dirty="0"/>
              <a:t>Converging seems to validate that the recipe runs successfully. But does it assert what actually is installed?</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409</a:t>
            </a:fld>
            <a:endParaRPr lang="en-US" dirty="0"/>
          </a:p>
        </p:txBody>
      </p:sp>
    </p:spTree>
    <p:extLst>
      <p:ext uri="{BB962C8B-B14F-4D97-AF65-F5344CB8AC3E}">
        <p14:creationId xmlns:p14="http://schemas.microsoft.com/office/powerpoint/2010/main" val="224601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fi-FI" dirty="0"/>
              <a:t>GL: </a:t>
            </a:r>
            <a:r>
              <a:rPr lang="en-US" dirty="0"/>
              <a:t>What Does hello.txt Say?</a:t>
            </a:r>
          </a:p>
        </p:txBody>
      </p:sp>
      <p:sp>
        <p:nvSpPr>
          <p:cNvPr id="4" name="Text Placeholder 3"/>
          <p:cNvSpPr>
            <a:spLocks noGrp="1"/>
          </p:cNvSpPr>
          <p:nvPr>
            <p:ph type="body" sz="quarter" idx="11"/>
          </p:nvPr>
        </p:nvSpPr>
        <p:spPr/>
        <p:txBody>
          <a:bodyPr/>
          <a:lstStyle/>
          <a:p>
            <a:r>
              <a:rPr lang="en-US" dirty="0"/>
              <a:t>&gt; </a:t>
            </a:r>
            <a:r>
              <a:rPr lang="en-US" dirty="0" err="1"/>
              <a:t>gc</a:t>
            </a:r>
            <a:r>
              <a:rPr lang="en-US" dirty="0"/>
              <a:t> C:\</a:t>
            </a:r>
            <a:r>
              <a:rPr lang="en-US" dirty="0" err="1"/>
              <a:t>hello.txt</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400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Verify</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&gt;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410</a:t>
            </a:fld>
            <a:endParaRPr lang="en-US" dirty="0"/>
          </a:p>
        </p:txBody>
      </p:sp>
    </p:spTree>
    <p:extLst>
      <p:ext uri="{BB962C8B-B14F-4D97-AF65-F5344CB8AC3E}">
        <p14:creationId xmlns:p14="http://schemas.microsoft.com/office/powerpoint/2010/main" val="228910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fi-FI" dirty="0"/>
              <a:t>GL: </a:t>
            </a:r>
            <a:r>
              <a:rPr lang="en-US" dirty="0"/>
              <a:t>Ensure you are in the Cookbook</a:t>
            </a:r>
          </a:p>
        </p:txBody>
      </p:sp>
      <p:sp>
        <p:nvSpPr>
          <p:cNvPr id="4" name="Text Placeholder 3"/>
          <p:cNvSpPr>
            <a:spLocks noGrp="1"/>
          </p:cNvSpPr>
          <p:nvPr>
            <p:ph type="body" sz="quarter" idx="11"/>
          </p:nvPr>
        </p:nvSpPr>
        <p:spPr>
          <a:xfrm>
            <a:off x="1137147" y="1385276"/>
            <a:ext cx="14422528" cy="1202850"/>
          </a:xfrm>
        </p:spPr>
        <p:txBody>
          <a:bodyPr anchor="t"/>
          <a:lstStyle/>
          <a:p>
            <a:r>
              <a:rPr lang="en-US" dirty="0"/>
              <a:t>&gt; cd ~</a:t>
            </a:r>
            <a:r>
              <a:rPr lang="en-US" dirty="0" smtClean="0"/>
              <a:t>\chef-repo\cookbooks</a:t>
            </a:r>
            <a:r>
              <a:rPr lang="en-US" dirty="0"/>
              <a:t>\workstation</a:t>
            </a:r>
          </a:p>
          <a:p>
            <a:endParaRPr lang="en-US" dirty="0"/>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411</a:t>
            </a:fld>
            <a:endParaRPr lang="en-US" dirty="0"/>
          </a:p>
        </p:txBody>
      </p:sp>
    </p:spTree>
    <p:extLst>
      <p:ext uri="{BB962C8B-B14F-4D97-AF65-F5344CB8AC3E}">
        <p14:creationId xmlns:p14="http://schemas.microsoft.com/office/powerpoint/2010/main" val="380929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(v1.22.0)</a:t>
            </a:r>
          </a:p>
          <a:p>
            <a:r>
              <a:rPr lang="en-US" dirty="0"/>
              <a:t>-----&gt; Setting up &lt;default-windows-2012r2&gt;...</a:t>
            </a:r>
          </a:p>
          <a:p>
            <a:r>
              <a:rPr lang="en-US" dirty="0"/>
              <a:t>...</a:t>
            </a:r>
          </a:p>
          <a:p>
            <a:r>
              <a:rPr lang="en-US" dirty="0"/>
              <a:t> Registry Key System Policies</a:t>
            </a:r>
          </a:p>
          <a:p>
            <a:r>
              <a:rPr lang="en-US" dirty="0"/>
              <a:t>	[PASS]  </a:t>
            </a:r>
            <a:r>
              <a:rPr lang="en-US" dirty="0" err="1"/>
              <a:t>EnableLUA</a:t>
            </a:r>
            <a:r>
              <a:rPr lang="en-US" dirty="0"/>
              <a:t> should </a:t>
            </a:r>
            <a:r>
              <a:rPr lang="en-US" dirty="0" err="1"/>
              <a:t>eq</a:t>
            </a:r>
            <a:r>
              <a:rPr lang="en-US" dirty="0"/>
              <a:t> 0</a:t>
            </a:r>
          </a:p>
          <a:p>
            <a:endParaRPr lang="en-US" dirty="0"/>
          </a:p>
          <a:p>
            <a:r>
              <a:rPr lang="en-US" dirty="0"/>
              <a:t>Test Summary: 1 successful, 0 failures, 0 skipped</a:t>
            </a:r>
          </a:p>
          <a:p>
            <a:endParaRPr lang="en-US" dirty="0"/>
          </a:p>
          <a:p>
            <a:r>
              <a:rPr lang="en-US" dirty="0"/>
              <a:t>       Finished verifying &lt;default-windows-2012r2&gt; (0m4.54s).</a:t>
            </a:r>
          </a:p>
          <a:p>
            <a:endParaRPr lang="en-US" dirty="0"/>
          </a:p>
          <a:p>
            <a:r>
              <a:rPr lang="en-US" dirty="0"/>
              <a:t>-----&gt; Kitchen is finished. (0m14.63s)</a:t>
            </a:r>
          </a:p>
        </p:txBody>
      </p:sp>
      <p:sp>
        <p:nvSpPr>
          <p:cNvPr id="3" name="Title 2"/>
          <p:cNvSpPr>
            <a:spLocks noGrp="1"/>
          </p:cNvSpPr>
          <p:nvPr>
            <p:ph type="title"/>
          </p:nvPr>
        </p:nvSpPr>
        <p:spPr/>
        <p:txBody>
          <a:bodyPr/>
          <a:lstStyle/>
          <a:p>
            <a:r>
              <a:rPr lang="fi-FI"/>
              <a:t>GL: </a:t>
            </a:r>
            <a:r>
              <a:rPr lang="en-US"/>
              <a:t>Running the Test</a:t>
            </a:r>
            <a:endParaRPr lang="en-US" dirty="0"/>
          </a:p>
        </p:txBody>
      </p:sp>
      <p:sp>
        <p:nvSpPr>
          <p:cNvPr id="4" name="Text Placeholder 3"/>
          <p:cNvSpPr>
            <a:spLocks noGrp="1"/>
          </p:cNvSpPr>
          <p:nvPr>
            <p:ph type="body" sz="quarter" idx="11"/>
          </p:nvPr>
        </p:nvSpPr>
        <p:spPr/>
        <p:txBody>
          <a:bodyPr/>
          <a:lstStyle/>
          <a:p>
            <a:r>
              <a:rPr lang="en-US"/>
              <a:t>&gt; kitchen verify</a:t>
            </a:r>
            <a:endParaRPr lang="en-US" dirty="0"/>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t>©</a:t>
            </a:r>
            <a:r>
              <a:rPr lang="is-IS" dirty="0"/>
              <a:t>2019</a:t>
            </a:r>
            <a:r>
              <a:rPr lang="en-US" dirty="0"/>
              <a:t> Chef Software Inc.</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412</a:t>
            </a:fld>
            <a:endParaRPr lang="en-US" dirty="0"/>
          </a:p>
        </p:txBody>
      </p:sp>
    </p:spTree>
    <p:extLst>
      <p:ext uri="{BB962C8B-B14F-4D97-AF65-F5344CB8AC3E}">
        <p14:creationId xmlns:p14="http://schemas.microsoft.com/office/powerpoint/2010/main" val="32698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First Test</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Write a test that asserts that we have disabled UAC when the "workstation" cookbook's default recipe is applied</a:t>
            </a:r>
          </a:p>
          <a:p>
            <a:pPr marL="380990" indent="-380990">
              <a:buFont typeface="Wingdings" charset="2"/>
              <a:buChar char="ü"/>
            </a:pPr>
            <a:r>
              <a:rPr lang="en-US" dirty="0"/>
              <a:t>Execute the test that we have written</a:t>
            </a:r>
          </a:p>
        </p:txBody>
      </p:sp>
      <p:sp>
        <p:nvSpPr>
          <p:cNvPr id="4" name="Content Placeholder 3"/>
          <p:cNvSpPr>
            <a:spLocks noGrp="1"/>
          </p:cNvSpPr>
          <p:nvPr>
            <p:ph sz="quarter" idx="11"/>
          </p:nvPr>
        </p:nvSpPr>
        <p:spPr/>
        <p:txBody>
          <a:bodyPr>
            <a:normAutofit fontScale="92500"/>
          </a:bodyPr>
          <a:lstStyle/>
          <a:p>
            <a:r>
              <a:rPr lang="en-US" dirty="0"/>
              <a:t>Converging seems to validate that the recipe runs successfully. But does it assert what actually is installed?</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413</a:t>
            </a:fld>
            <a:endParaRPr lang="en-US" dirty="0"/>
          </a:p>
        </p:txBody>
      </p:sp>
    </p:spTree>
    <p:extLst>
      <p:ext uri="{BB962C8B-B14F-4D97-AF65-F5344CB8AC3E}">
        <p14:creationId xmlns:p14="http://schemas.microsoft.com/office/powerpoint/2010/main" val="157739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Additional Test</a:t>
            </a:r>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a:t>Add tests that validate that the registry key '</a:t>
            </a:r>
            <a:r>
              <a:rPr lang="en-US" sz="2800" dirty="0" err="1"/>
              <a:t>ConsentPromptBehaviorAdmin</a:t>
            </a:r>
            <a:r>
              <a:rPr lang="en-US" sz="2800" dirty="0"/>
              <a:t>' has been set to the value to 0. HINT: You can have multiple 'its' </a:t>
            </a:r>
            <a:r>
              <a:rPr lang="en-US" sz="2800" dirty="0" smtClean="0"/>
              <a:t>lines within a describe block.</a:t>
            </a:r>
            <a:endParaRPr lang="en-US" dirty="0"/>
          </a:p>
          <a:p>
            <a:endParaRPr lang="en-US" dirty="0"/>
          </a:p>
          <a:p>
            <a:pPr marL="609585" indent="-609585">
              <a:buFont typeface="Wingdings" charset="2"/>
              <a:buChar char="q"/>
            </a:pPr>
            <a:r>
              <a:rPr lang="en-US" sz="2800" dirty="0">
                <a:latin typeface="+mj-lt"/>
              </a:rPr>
              <a:t>Run </a:t>
            </a:r>
            <a:r>
              <a:rPr lang="en-US" sz="2800" dirty="0">
                <a:latin typeface="+mj-lt"/>
                <a:cs typeface="Courier New" panose="02070309020205020404" pitchFamily="49" charset="0"/>
              </a:rPr>
              <a:t>kitchen verify </a:t>
            </a:r>
            <a:r>
              <a:rPr lang="en-US" sz="2800" dirty="0">
                <a:latin typeface="+mj-lt"/>
              </a:rPr>
              <a:t>to validate the test meets the expectations that you defined</a:t>
            </a:r>
          </a:p>
          <a:p>
            <a:pPr marL="609585" indent="-609585">
              <a:buFont typeface="Wingdings" charset="2"/>
              <a:buChar char="q"/>
            </a:pPr>
            <a:endParaRPr lang="en-US" sz="2800" dirty="0"/>
          </a:p>
          <a:p>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414</a:t>
            </a:fld>
            <a:endParaRPr lang="en-US" dirty="0"/>
          </a:p>
        </p:txBody>
      </p:sp>
    </p:spTree>
    <p:extLst>
      <p:ext uri="{BB962C8B-B14F-4D97-AF65-F5344CB8AC3E}">
        <p14:creationId xmlns:p14="http://schemas.microsoft.com/office/powerpoint/2010/main" val="231038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Lab: </a:t>
            </a:r>
            <a:r>
              <a:rPr lang="en-US" dirty="0"/>
              <a:t>Add This to the Existing Test File</a:t>
            </a:r>
          </a:p>
        </p:txBody>
      </p:sp>
      <p:sp>
        <p:nvSpPr>
          <p:cNvPr id="3" name="Content Placeholder 2"/>
          <p:cNvSpPr>
            <a:spLocks noGrp="1"/>
          </p:cNvSpPr>
          <p:nvPr>
            <p:ph sz="quarter" idx="10"/>
          </p:nvPr>
        </p:nvSpPr>
        <p:spPr/>
        <p:txBody>
          <a:bodyPr>
            <a:normAutofit/>
          </a:bodyPr>
          <a:lstStyle/>
          <a:p>
            <a:r>
              <a:rPr lang="en-US" sz="2200" dirty="0" err="1"/>
              <a:t>system_policies</a:t>
            </a:r>
            <a:r>
              <a:rPr lang="en-US" sz="2200" dirty="0"/>
              <a:t> = 'HKLM\Software\Microsoft\Windows\</a:t>
            </a:r>
            <a:r>
              <a:rPr lang="en-US" sz="2200" dirty="0" err="1"/>
              <a:t>CurrentVersion</a:t>
            </a:r>
            <a:r>
              <a:rPr lang="en-US" sz="2200" dirty="0"/>
              <a:t>\Policies\System'</a:t>
            </a:r>
          </a:p>
          <a:p>
            <a:endParaRPr lang="en-US" sz="2200" dirty="0"/>
          </a:p>
          <a:p>
            <a:r>
              <a:rPr lang="en-US" sz="2200" dirty="0"/>
              <a:t>describe </a:t>
            </a:r>
            <a:r>
              <a:rPr lang="en-US" sz="2200" dirty="0" err="1"/>
              <a:t>registry_key</a:t>
            </a:r>
            <a:r>
              <a:rPr lang="en-US" sz="2200" dirty="0"/>
              <a:t>('System Policies', </a:t>
            </a:r>
            <a:r>
              <a:rPr lang="en-US" sz="2200" dirty="0" err="1"/>
              <a:t>system_policies</a:t>
            </a:r>
            <a:r>
              <a:rPr lang="en-US" sz="2200" dirty="0"/>
              <a:t>) do</a:t>
            </a:r>
          </a:p>
          <a:p>
            <a:r>
              <a:rPr lang="en-US" sz="2200" dirty="0"/>
              <a:t>  its('</a:t>
            </a:r>
            <a:r>
              <a:rPr lang="en-US" sz="2200" dirty="0" err="1"/>
              <a:t>EnableLUA</a:t>
            </a:r>
            <a:r>
              <a:rPr lang="en-US" sz="2200" dirty="0"/>
              <a:t>') { should </a:t>
            </a:r>
            <a:r>
              <a:rPr lang="en-US" sz="2200" dirty="0" err="1"/>
              <a:t>eq</a:t>
            </a:r>
            <a:r>
              <a:rPr lang="en-US" sz="2200" dirty="0"/>
              <a:t> 0 }</a:t>
            </a:r>
          </a:p>
          <a:p>
            <a:r>
              <a:rPr lang="en-US" sz="2200" dirty="0"/>
              <a:t>  its('</a:t>
            </a:r>
            <a:r>
              <a:rPr lang="en-US" sz="2200" dirty="0" err="1"/>
              <a:t>ConsentPromptBehaviorAdmin</a:t>
            </a:r>
            <a:r>
              <a:rPr lang="en-US" sz="2200" dirty="0"/>
              <a:t>') { should </a:t>
            </a:r>
            <a:r>
              <a:rPr lang="en-US" sz="2200" dirty="0" err="1"/>
              <a:t>eq</a:t>
            </a:r>
            <a:r>
              <a:rPr lang="en-US" sz="2200" dirty="0"/>
              <a:t> 0 }</a:t>
            </a:r>
          </a:p>
          <a:p>
            <a:r>
              <a:rPr lang="en-US" sz="2200" dirty="0"/>
              <a:t>end</a:t>
            </a:r>
          </a:p>
          <a:p>
            <a:endParaRPr lang="en-US" sz="2200" dirty="0"/>
          </a:p>
        </p:txBody>
      </p:sp>
      <p:sp>
        <p:nvSpPr>
          <p:cNvPr id="15" name="Text Placeholder 14"/>
          <p:cNvSpPr>
            <a:spLocks noGrp="1"/>
          </p:cNvSpPr>
          <p:nvPr>
            <p:ph type="body" sz="quarter" idx="11"/>
          </p:nvPr>
        </p:nvSpPr>
        <p:spPr/>
        <p:txBody>
          <a:bodyPr>
            <a:noAutofit/>
          </a:bodyPr>
          <a:lstStyle/>
          <a:p>
            <a:pPr lvl="0">
              <a:lnSpc>
                <a:spcPct val="90000"/>
              </a:lnSpc>
              <a:spcBef>
                <a:spcPts val="0"/>
              </a:spcBef>
              <a:spcAft>
                <a:spcPts val="444"/>
              </a:spcAft>
              <a:buSzTx/>
              <a:defRPr/>
            </a:pPr>
            <a:r>
              <a:rPr lang="en-US" sz="2800" dirty="0" smtClean="0"/>
              <a:t>cookbooks</a:t>
            </a:r>
            <a:r>
              <a:rPr lang="en-US" sz="2800" dirty="0"/>
              <a:t>\workstation\test\integration\default\</a:t>
            </a:r>
            <a:r>
              <a:rPr lang="en-US" sz="2800" dirty="0" err="1"/>
              <a:t>default_test.rb</a:t>
            </a:r>
            <a:endParaRPr lang="en-US" sz="2800" dirty="0"/>
          </a:p>
        </p:txBody>
      </p:sp>
      <p:sp>
        <p:nvSpPr>
          <p:cNvPr id="8" name="Text Placeholder 7"/>
          <p:cNvSpPr>
            <a:spLocks noGrp="1"/>
          </p:cNvSpPr>
          <p:nvPr>
            <p:ph type="body" sz="quarter" idx="13"/>
          </p:nvPr>
        </p:nvSpPr>
        <p:spPr>
          <a:xfrm>
            <a:off x="1135042" y="3835400"/>
            <a:ext cx="14404273" cy="508000"/>
          </a:xfrm>
        </p:spPr>
        <p:txBody>
          <a:bodyPr/>
          <a:lstStyle/>
          <a:p>
            <a:endParaRPr lang="en-US" dirty="0"/>
          </a:p>
        </p:txBody>
      </p:sp>
      <p:sp>
        <p:nvSpPr>
          <p:cNvPr id="4" name="Footer Placeholder 3"/>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5"/>
          </p:nvPr>
        </p:nvSpPr>
        <p:spPr/>
        <p:txBody>
          <a:bodyPr/>
          <a:lstStyle/>
          <a:p>
            <a:fld id="{D3C6E21F-9381-4880-84FB-1E73165A9E9D}" type="slidenum">
              <a:rPr lang="en-US" smtClean="0"/>
              <a:pPr/>
              <a:t>415</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320351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(v1.22.0)</a:t>
            </a:r>
          </a:p>
          <a:p>
            <a:r>
              <a:rPr lang="en-US" sz="2300" dirty="0"/>
              <a:t>-----&gt; Verifying &lt;default-windows-2012r2&gt;...</a:t>
            </a:r>
          </a:p>
          <a:p>
            <a:r>
              <a:rPr lang="en-US" sz="2300" dirty="0"/>
              <a:t>       Loaded tests from {:path=&gt;"C</a:t>
            </a:r>
            <a:r>
              <a:rPr lang="en-US" sz="2300" dirty="0" smtClean="0"/>
              <a:t>:\Users\Administrator\cookbooks\workstation\test\integration\default</a:t>
            </a:r>
            <a:r>
              <a:rPr lang="en-US" sz="2300" dirty="0"/>
              <a:t>"}</a:t>
            </a:r>
          </a:p>
          <a:p>
            <a:r>
              <a:rPr lang="en-US" sz="2300" dirty="0"/>
              <a:t>...</a:t>
            </a:r>
          </a:p>
          <a:p>
            <a:r>
              <a:rPr lang="en-US" sz="2300" dirty="0"/>
              <a:t>Registry Key System Policies</a:t>
            </a:r>
          </a:p>
          <a:p>
            <a:r>
              <a:rPr lang="en-US" sz="2300" dirty="0"/>
              <a:t>     [PASS]  </a:t>
            </a:r>
            <a:r>
              <a:rPr lang="en-US" sz="2300" dirty="0" err="1"/>
              <a:t>EnableLUA</a:t>
            </a:r>
            <a:r>
              <a:rPr lang="en-US" sz="2300" dirty="0"/>
              <a:t> should </a:t>
            </a:r>
            <a:r>
              <a:rPr lang="en-US" sz="2300" dirty="0" err="1"/>
              <a:t>eq</a:t>
            </a:r>
            <a:r>
              <a:rPr lang="en-US" sz="2300" dirty="0"/>
              <a:t> 0</a:t>
            </a:r>
          </a:p>
          <a:p>
            <a:r>
              <a:rPr lang="en-US" sz="2300" dirty="0"/>
              <a:t>     [PASS]  </a:t>
            </a:r>
            <a:r>
              <a:rPr lang="en-US" sz="2300" dirty="0" err="1"/>
              <a:t>ConsentPromptBehaviorAdmin</a:t>
            </a:r>
            <a:r>
              <a:rPr lang="en-US" sz="2300" dirty="0"/>
              <a:t> should </a:t>
            </a:r>
            <a:r>
              <a:rPr lang="en-US" sz="2300" dirty="0" err="1"/>
              <a:t>eq</a:t>
            </a:r>
            <a:r>
              <a:rPr lang="en-US" sz="2300" dirty="0"/>
              <a:t> 0</a:t>
            </a:r>
          </a:p>
          <a:p>
            <a:endParaRPr lang="en-US" sz="2300" dirty="0"/>
          </a:p>
          <a:p>
            <a:r>
              <a:rPr lang="en-US" sz="2300" dirty="0"/>
              <a:t>Test Summary: 2 successful, 0 failures, 0 skipped</a:t>
            </a:r>
          </a:p>
          <a:p>
            <a:r>
              <a:rPr lang="en-US" sz="2300" dirty="0"/>
              <a:t>       Finished verifying &lt;default-windows-2012r2&gt; (0m4.05s).</a:t>
            </a:r>
          </a:p>
          <a:p>
            <a:endParaRPr lang="en-US" sz="2300" dirty="0"/>
          </a:p>
          <a:p>
            <a:r>
              <a:rPr lang="en-US" sz="2300" dirty="0"/>
              <a:t>-----&gt; Kitchen is finished. (0m14.20s)</a:t>
            </a:r>
          </a:p>
        </p:txBody>
      </p:sp>
      <p:sp>
        <p:nvSpPr>
          <p:cNvPr id="3" name="Title 2"/>
          <p:cNvSpPr>
            <a:spLocks noGrp="1"/>
          </p:cNvSpPr>
          <p:nvPr>
            <p:ph type="title"/>
          </p:nvPr>
        </p:nvSpPr>
        <p:spPr/>
        <p:txBody>
          <a:bodyPr/>
          <a:lstStyle/>
          <a:p>
            <a:r>
              <a:rPr lang="fi-FI" dirty="0" err="1"/>
              <a:t>Lab</a:t>
            </a:r>
            <a:r>
              <a:rPr lang="fi-FI" dirty="0"/>
              <a:t>: </a:t>
            </a:r>
            <a:r>
              <a:rPr lang="en-US" dirty="0"/>
              <a:t>Running the Test</a:t>
            </a:r>
          </a:p>
        </p:txBody>
      </p:sp>
      <p:sp>
        <p:nvSpPr>
          <p:cNvPr id="4" name="Text Placeholder 3"/>
          <p:cNvSpPr>
            <a:spLocks noGrp="1"/>
          </p:cNvSpPr>
          <p:nvPr>
            <p:ph type="body" sz="quarter" idx="11"/>
          </p:nvPr>
        </p:nvSpPr>
        <p:spPr>
          <a:xfrm>
            <a:off x="1121104" y="1216378"/>
            <a:ext cx="14422528" cy="729785"/>
          </a:xfrm>
        </p:spPr>
        <p:txBody>
          <a:bodyPr/>
          <a:lstStyle/>
          <a:p>
            <a:r>
              <a:rPr lang="en-US" dirty="0"/>
              <a:t>&gt; kitchen verify</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416</a:t>
            </a:fld>
            <a:endParaRPr lang="en-US" dirty="0"/>
          </a:p>
        </p:txBody>
      </p:sp>
    </p:spTree>
    <p:extLst>
      <p:ext uri="{BB962C8B-B14F-4D97-AF65-F5344CB8AC3E}">
        <p14:creationId xmlns:p14="http://schemas.microsoft.com/office/powerpoint/2010/main" val="895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Destroy</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&gt;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7" name="Slide Number Placeholder 6"/>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417</a:t>
            </a:fld>
            <a:endParaRPr lang="en-US" dirty="0"/>
          </a:p>
        </p:txBody>
      </p:sp>
    </p:spTree>
    <p:extLst>
      <p:ext uri="{BB962C8B-B14F-4D97-AF65-F5344CB8AC3E}">
        <p14:creationId xmlns:p14="http://schemas.microsoft.com/office/powerpoint/2010/main" val="377848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&gt;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418</a:t>
            </a:fld>
            <a:endParaRPr lang="en-US" dirty="0"/>
          </a:p>
        </p:txBody>
      </p:sp>
    </p:spTree>
    <p:extLst>
      <p:ext uri="{BB962C8B-B14F-4D97-AF65-F5344CB8AC3E}">
        <p14:creationId xmlns:p14="http://schemas.microsoft.com/office/powerpoint/2010/main" val="274200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kitchen destroy</a:t>
            </a:r>
          </a:p>
        </p:txBody>
      </p:sp>
      <p:sp>
        <p:nvSpPr>
          <p:cNvPr id="3" name="Subtitle 2"/>
          <p:cNvSpPr>
            <a:spLocks noGrp="1"/>
          </p:cNvSpPr>
          <p:nvPr>
            <p:ph type="subTitle" idx="1"/>
          </p:nvPr>
        </p:nvSpPr>
        <p:spPr>
          <a:xfrm>
            <a:off x="3013753" y="3506117"/>
            <a:ext cx="10974132" cy="1686369"/>
          </a:xfrm>
        </p:spPr>
        <p:txBody>
          <a:bodyPr/>
          <a:lstStyle/>
          <a:p>
            <a:r>
              <a:rPr lang="en-US" sz="2800" dirty="0">
                <a:latin typeface="+mj-lt"/>
                <a:cs typeface="Courier New" panose="02070309020205020404" pitchFamily="49" charset="0"/>
              </a:rPr>
              <a:t>We are done with Test Kitchen so please execute `kitchen destroy` to terminate the EC2 instance used in this module.</a:t>
            </a:r>
          </a:p>
        </p:txBody>
      </p:sp>
      <p:sp>
        <p:nvSpPr>
          <p:cNvPr id="5" name="Footer Placeholder 4"/>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419</a:t>
            </a:fld>
            <a:endParaRPr lang="en-US" dirty="0"/>
          </a:p>
        </p:txBody>
      </p:sp>
    </p:spTree>
    <p:extLst>
      <p:ext uri="{BB962C8B-B14F-4D97-AF65-F5344CB8AC3E}">
        <p14:creationId xmlns:p14="http://schemas.microsoft.com/office/powerpoint/2010/main" val="366071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p>
          <a:p>
            <a:endParaRPr lang="en-US" dirty="0"/>
          </a:p>
          <a:p>
            <a:r>
              <a:rPr lang="en-US" dirty="0"/>
              <a:t>What would happen if the file were removed?</a:t>
            </a:r>
            <a:endParaRPr lang="en-US" sz="3700" dirty="0"/>
          </a:p>
          <a:p>
            <a:endParaRPr lang="en-US"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23048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4800" dirty="0"/>
              <a:t>Lab: Run `kitchen destroy` Clean Everything Up</a:t>
            </a:r>
          </a:p>
        </p:txBody>
      </p:sp>
      <p:sp>
        <p:nvSpPr>
          <p:cNvPr id="4" name="Text Placeholder 3"/>
          <p:cNvSpPr>
            <a:spLocks noGrp="1"/>
          </p:cNvSpPr>
          <p:nvPr>
            <p:ph type="body" sz="quarter" idx="11"/>
          </p:nvPr>
        </p:nvSpPr>
        <p:spPr/>
        <p:txBody>
          <a:bodyPr/>
          <a:lstStyle/>
          <a:p>
            <a:r>
              <a:rPr lang="en-US" dirty="0"/>
              <a:t>&gt; kitchen destroy</a:t>
            </a:r>
          </a:p>
        </p:txBody>
      </p:sp>
      <p:sp>
        <p:nvSpPr>
          <p:cNvPr id="5" name="Footer Placeholder 4"/>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420</a:t>
            </a:fld>
            <a:endParaRPr lang="en-US" dirty="0"/>
          </a:p>
        </p:txBody>
      </p:sp>
    </p:spTree>
    <p:extLst>
      <p:ext uri="{BB962C8B-B14F-4D97-AF65-F5344CB8AC3E}">
        <p14:creationId xmlns:p14="http://schemas.microsoft.com/office/powerpoint/2010/main" val="181574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a:latin typeface="+mj-lt"/>
              </a:rPr>
              <a:t>Why do you have to run </a:t>
            </a:r>
            <a:r>
              <a:rPr lang="en-US" dirty="0">
                <a:latin typeface="+mj-lt"/>
                <a:cs typeface="Courier New" panose="02070309020205020404" pitchFamily="49" charset="0"/>
              </a:rPr>
              <a:t>kitchen</a:t>
            </a:r>
            <a:r>
              <a:rPr lang="en-US" dirty="0">
                <a:latin typeface="+mj-lt"/>
              </a:rPr>
              <a:t> within the directory of the cookbook?</a:t>
            </a:r>
          </a:p>
          <a:p>
            <a:endParaRPr lang="en-US" dirty="0"/>
          </a:p>
          <a:p>
            <a:r>
              <a:rPr lang="en-US" dirty="0"/>
              <a:t>Where would you define additional platforms?</a:t>
            </a:r>
          </a:p>
          <a:p>
            <a:endParaRPr lang="en-US" dirty="0"/>
          </a:p>
          <a:p>
            <a:r>
              <a:rPr lang="en-US" dirty="0"/>
              <a:t>Why would you define a new test suite?</a:t>
            </a:r>
          </a:p>
          <a:p>
            <a:endParaRPr lang="en-US" dirty="0"/>
          </a:p>
          <a:p>
            <a:r>
              <a:rPr lang="en-US" dirty="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421</a:t>
            </a:fld>
            <a:endParaRPr lang="en-US" dirty="0"/>
          </a:p>
        </p:txBody>
      </p:sp>
    </p:spTree>
    <p:extLst>
      <p:ext uri="{BB962C8B-B14F-4D97-AF65-F5344CB8AC3E}">
        <p14:creationId xmlns:p14="http://schemas.microsoft.com/office/powerpoint/2010/main" val="3951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Q&amp;A</a:t>
            </a: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help you answer? </a:t>
            </a:r>
          </a:p>
          <a:p>
            <a:endParaRPr lang="en-US" dirty="0"/>
          </a:p>
          <a:p>
            <a:pPr marL="609585" indent="-609585">
              <a:buFont typeface="Arial"/>
              <a:buChar char="•"/>
            </a:pPr>
            <a:r>
              <a:rPr lang="en-US" dirty="0">
                <a:cs typeface="Courier New" panose="02070309020205020404" pitchFamily="49" charset="0"/>
              </a:rPr>
              <a:t>Test Kitchen</a:t>
            </a:r>
          </a:p>
          <a:p>
            <a:pPr marL="609585" indent="-609585">
              <a:buFont typeface="Arial"/>
              <a:buChar char="•"/>
            </a:pPr>
            <a:r>
              <a:rPr lang="en-US" dirty="0">
                <a:latin typeface="+mj-lt"/>
                <a:cs typeface="Courier New" panose="02070309020205020404" pitchFamily="49" charset="0"/>
              </a:rPr>
              <a:t>kitchen</a:t>
            </a:r>
            <a:r>
              <a:rPr lang="en-US" dirty="0">
                <a:latin typeface="+mj-lt"/>
                <a:cs typeface="Arial"/>
              </a:rPr>
              <a:t> </a:t>
            </a:r>
            <a:r>
              <a:rPr lang="en-US" dirty="0">
                <a:solidFill>
                  <a:schemeClr val="tx1"/>
                </a:solidFill>
                <a:latin typeface="+mj-lt"/>
                <a:cs typeface="Arial (Body)"/>
              </a:rPr>
              <a:t>commands</a:t>
            </a:r>
          </a:p>
          <a:p>
            <a:pPr marL="609585" indent="-609585">
              <a:buFont typeface="Arial"/>
              <a:buChar char="•"/>
            </a:pPr>
            <a:r>
              <a:rPr lang="en-US" dirty="0">
                <a:cs typeface="Courier New" panose="02070309020205020404" pitchFamily="49" charset="0"/>
              </a:rPr>
              <a:t>kitchen configuration</a:t>
            </a:r>
          </a:p>
          <a:p>
            <a:pPr marL="609585" indent="-609585">
              <a:buFont typeface="Arial"/>
              <a:buChar char="•"/>
            </a:pPr>
            <a:r>
              <a:rPr lang="en-US" dirty="0" err="1">
                <a:cs typeface="Courier New" panose="02070309020205020404" pitchFamily="49" charset="0"/>
              </a:rPr>
              <a:t>InSpec</a:t>
            </a:r>
            <a:endParaRPr lang="en-US" dirty="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422</a:t>
            </a:fld>
            <a:endParaRPr lang="en-US" dirty="0"/>
          </a:p>
        </p:txBody>
      </p:sp>
    </p:spTree>
    <p:extLst>
      <p:ext uri="{BB962C8B-B14F-4D97-AF65-F5344CB8AC3E}">
        <p14:creationId xmlns:p14="http://schemas.microsoft.com/office/powerpoint/2010/main" val="286484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2019</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41779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Testing a Webserver Cookbook</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76247751"/>
      </p:ext>
    </p:extLst>
  </p:cSld>
  <p:clrMapOvr>
    <a:masterClrMapping/>
  </p:clrMapOvr>
  <p:transition xmlns:p14="http://schemas.microsoft.com/office/powerpoint/2010/main" spd="med">
    <p:fade/>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Write an integration test</a:t>
            </a:r>
          </a:p>
          <a:p>
            <a:pPr marL="457200" indent="-457200">
              <a:buFont typeface="Wingdings" charset="2"/>
              <a:buChar char="Ø"/>
            </a:pPr>
            <a:r>
              <a:rPr lang="en-US" dirty="0"/>
              <a:t>Use Test Kitchen to create, converge, and verify a recipe</a:t>
            </a:r>
          </a:p>
          <a:p>
            <a:pPr marL="457200" indent="-457200">
              <a:buFont typeface="Wingdings" charset="2"/>
              <a:buChar char="Ø"/>
            </a:pPr>
            <a:r>
              <a:rPr lang="en-US" dirty="0"/>
              <a:t>Develop a cookbook with a test-driven approach</a:t>
            </a:r>
          </a:p>
        </p:txBody>
      </p:sp>
    </p:spTree>
    <p:extLst>
      <p:ext uri="{BB962C8B-B14F-4D97-AF65-F5344CB8AC3E}">
        <p14:creationId xmlns:p14="http://schemas.microsoft.com/office/powerpoint/2010/main" val="118853676"/>
      </p:ext>
    </p:extLst>
  </p:cSld>
  <p:clrMapOvr>
    <a:masterClrMapping/>
  </p:clrMapOvr>
  <p:transition xmlns:p14="http://schemas.microsoft.com/office/powerpoint/2010/main" spd="med">
    <p:fade/>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Web Server</a:t>
            </a:r>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sz="4800" dirty="0"/>
              <a:t>Install the </a:t>
            </a:r>
            <a:r>
              <a:rPr lang="en-US" sz="4800" dirty="0" smtClean="0"/>
              <a:t>IIS web server</a:t>
            </a:r>
            <a:endParaRPr lang="en-US" sz="4800" dirty="0"/>
          </a:p>
          <a:p>
            <a:pPr marL="514350" indent="-514350">
              <a:buFont typeface="+mj-lt"/>
              <a:buAutoNum type="arabicPeriod"/>
            </a:pPr>
            <a:r>
              <a:rPr lang="en-US" sz="4800" dirty="0"/>
              <a:t>Write out a test page</a:t>
            </a:r>
          </a:p>
          <a:p>
            <a:pPr marL="514350" indent="-514350">
              <a:buFont typeface="+mj-lt"/>
              <a:buAutoNum type="arabicPeriod"/>
            </a:pPr>
            <a:r>
              <a:rPr lang="en-US" sz="4800" dirty="0"/>
              <a:t>Start and enable the </a:t>
            </a:r>
            <a:r>
              <a:rPr lang="en-US" sz="4800" dirty="0" smtClean="0"/>
              <a:t>w3svc service</a:t>
            </a:r>
            <a:endParaRPr lang="en-US" sz="4800" dirty="0"/>
          </a:p>
          <a:p>
            <a:pPr marL="514350" indent="-514350">
              <a:buFont typeface="+mj-lt"/>
              <a:buAutoNum type="arabicPeriod"/>
            </a:pPr>
            <a:endParaRPr lang="en-US" sz="4800" dirty="0"/>
          </a:p>
        </p:txBody>
      </p:sp>
    </p:spTree>
    <p:extLst>
      <p:ext uri="{BB962C8B-B14F-4D97-AF65-F5344CB8AC3E}">
        <p14:creationId xmlns:p14="http://schemas.microsoft.com/office/powerpoint/2010/main" val="1896113327"/>
      </p:ext>
    </p:extLst>
  </p:cSld>
  <p:clrMapOvr>
    <a:masterClrMapping/>
  </p:clrMapOvr>
  <p:transition xmlns:p14="http://schemas.microsoft.com/office/powerpoint/2010/main" spd="med">
    <p:fade/>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Potential User </a:t>
            </a:r>
            <a:r>
              <a:rPr lang="en-US"/>
              <a:t>Visits Website</a:t>
            </a:r>
            <a:endParaRPr lang="en-US" dirty="0"/>
          </a:p>
        </p:txBody>
      </p:sp>
      <p:sp>
        <p:nvSpPr>
          <p:cNvPr id="3" name="Text Placeholder 2"/>
          <p:cNvSpPr>
            <a:spLocks noGrp="1"/>
          </p:cNvSpPr>
          <p:nvPr>
            <p:ph type="body" sz="quarter" idx="12"/>
          </p:nvPr>
        </p:nvSpPr>
        <p:spPr/>
        <p:txBody>
          <a:bodyPr/>
          <a:lstStyle/>
          <a:p>
            <a:r>
              <a:rPr lang="en-US" sz="4800" dirty="0"/>
              <a:t>Given that </a:t>
            </a:r>
            <a:r>
              <a:rPr lang="en-US" sz="4800" b="1" dirty="0"/>
              <a:t>I am a potential user</a:t>
            </a:r>
          </a:p>
          <a:p>
            <a:r>
              <a:rPr lang="en-US" sz="4800" dirty="0"/>
              <a:t>When </a:t>
            </a:r>
            <a:r>
              <a:rPr lang="en-US" sz="4800" b="1" dirty="0"/>
              <a:t>I visit the company website in my browser</a:t>
            </a:r>
          </a:p>
          <a:p>
            <a:r>
              <a:rPr lang="en-US" sz="4800" dirty="0"/>
              <a:t>Then I should </a:t>
            </a:r>
            <a:r>
              <a:rPr lang="en-US" sz="4800" b="1" dirty="0"/>
              <a:t>see a welcome message</a:t>
            </a:r>
          </a:p>
        </p:txBody>
      </p:sp>
    </p:spTree>
    <p:extLst>
      <p:ext uri="{BB962C8B-B14F-4D97-AF65-F5344CB8AC3E}">
        <p14:creationId xmlns:p14="http://schemas.microsoft.com/office/powerpoint/2010/main" val="1337356791"/>
      </p:ext>
    </p:extLst>
  </p:cSld>
  <p:clrMapOvr>
    <a:masterClrMapping/>
  </p:clrMapOvr>
  <p:transition xmlns:p14="http://schemas.microsoft.com/office/powerpoint/2010/main" spd="med">
    <p:fade/>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Build a Reliable Cookbook</a:t>
            </a:r>
          </a:p>
        </p:txBody>
      </p:sp>
      <p:sp>
        <p:nvSpPr>
          <p:cNvPr id="3" name="Content Placeholder 2"/>
          <p:cNvSpPr>
            <a:spLocks noGrp="1"/>
          </p:cNvSpPr>
          <p:nvPr>
            <p:ph sz="quarter" idx="11"/>
          </p:nvPr>
        </p:nvSpPr>
        <p:spPr/>
        <p:txBody>
          <a:bodyPr/>
          <a:lstStyle/>
          <a:p>
            <a:r>
              <a:rPr lang="en-US" dirty="0"/>
              <a:t>This time it will be different.</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Examine the cookbook</a:t>
            </a:r>
          </a:p>
          <a:p>
            <a:pPr marL="342900" indent="-342900">
              <a:buFont typeface="Wingdings" charset="2"/>
              <a:buChar char="q"/>
            </a:pPr>
            <a:r>
              <a:rPr lang="en-US" dirty="0"/>
              <a:t>Write tests that verifies the cookbook does what we want it to do</a:t>
            </a:r>
          </a:p>
          <a:p>
            <a:pPr marL="342900" indent="-342900">
              <a:buFont typeface="Wingdings" charset="2"/>
              <a:buChar char="q"/>
            </a:pPr>
            <a:r>
              <a:rPr lang="en-US" dirty="0"/>
              <a:t>Execute the tests and see failure</a:t>
            </a:r>
          </a:p>
          <a:p>
            <a:pPr marL="342900" indent="-342900">
              <a:buFont typeface="Wingdings" charset="2"/>
              <a:buChar char="q"/>
            </a:pPr>
            <a:r>
              <a:rPr lang="en-US" dirty="0"/>
              <a:t>Write the recipe to make the test pass</a:t>
            </a:r>
          </a:p>
          <a:p>
            <a:pPr marL="342900" indent="-342900">
              <a:buFont typeface="Wingdings" charset="2"/>
              <a:buChar char="q"/>
            </a:pPr>
            <a:r>
              <a:rPr lang="en-US" dirty="0"/>
              <a:t>Execute the tests and see success</a:t>
            </a:r>
          </a:p>
        </p:txBody>
      </p:sp>
    </p:spTree>
    <p:extLst>
      <p:ext uri="{BB962C8B-B14F-4D97-AF65-F5344CB8AC3E}">
        <p14:creationId xmlns:p14="http://schemas.microsoft.com/office/powerpoint/2010/main" val="1735699185"/>
      </p:ext>
    </p:extLst>
  </p:cSld>
  <p:clrMapOvr>
    <a:masterClrMapping/>
  </p:clrMapOvr>
  <p:transition xmlns:p14="http://schemas.microsoft.com/office/powerpoint/2010/main" spd="med">
    <p:fade/>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a:t>&gt; cd </a:t>
            </a:r>
            <a:r>
              <a:rPr lang="en-US" dirty="0" smtClean="0"/>
              <a:t>~/chef-repo/cookbooks</a:t>
            </a:r>
            <a:endParaRPr lang="en-US" dirty="0"/>
          </a:p>
        </p:txBody>
      </p:sp>
      <p:sp>
        <p:nvSpPr>
          <p:cNvPr id="5" name="Title 4"/>
          <p:cNvSpPr>
            <a:spLocks noGrp="1"/>
          </p:cNvSpPr>
          <p:nvPr>
            <p:ph type="title"/>
          </p:nvPr>
        </p:nvSpPr>
        <p:spPr/>
        <p:txBody>
          <a:bodyPr>
            <a:normAutofit/>
          </a:bodyPr>
          <a:lstStyle/>
          <a:p>
            <a:r>
              <a:rPr lang="en-US" dirty="0" smtClean="0"/>
              <a:t>Start in the Cookbooks Directory</a:t>
            </a:r>
            <a:endParaRPr lang="en-US" dirty="0"/>
          </a:p>
        </p:txBody>
      </p:sp>
    </p:spTree>
    <p:extLst>
      <p:ext uri="{BB962C8B-B14F-4D97-AF65-F5344CB8AC3E}">
        <p14:creationId xmlns:p14="http://schemas.microsoft.com/office/powerpoint/2010/main" val="1162474069"/>
      </p:ext>
    </p:extLst>
  </p:cSld>
  <p:clrMapOvr>
    <a:masterClrMapping/>
  </p:clrMapOvr>
  <p:transition xmlns:p14="http://schemas.microsoft.com/office/powerpoint/2010/mai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and Repair</a:t>
            </a:r>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chef-client </a:t>
            </a:r>
            <a:r>
              <a:rPr lang="en-US" sz="3700" dirty="0"/>
              <a:t>takes action only when it needs to. Think of it as test and repair. </a:t>
            </a:r>
          </a:p>
          <a:p>
            <a:endParaRPr lang="en-US" sz="3700" dirty="0"/>
          </a:p>
          <a:p>
            <a:r>
              <a:rPr lang="en-US" sz="3700" dirty="0"/>
              <a:t>Chef 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64213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a:t>
            </a:r>
            <a:r>
              <a:rPr lang="en-US" dirty="0"/>
              <a:t>:\USERS\ADMINISTRATOR</a:t>
            </a:r>
            <a:r>
              <a:rPr lang="en-US" dirty="0" smtClean="0"/>
              <a:t>\CHEF-REPO\COOKBOOKS\MYIIS</a:t>
            </a:r>
            <a:endParaRPr lang="en-US" dirty="0"/>
          </a:p>
          <a:p>
            <a:r>
              <a:rPr lang="en-US" smtClean="0"/>
              <a:t>├</a:t>
            </a:r>
            <a:r>
              <a:rPr lang="en-US" dirty="0"/>
              <a:t>───recipes</a:t>
            </a:r>
          </a:p>
          <a:p>
            <a:r>
              <a:rPr lang="en-US" dirty="0"/>
              <a:t>├───spec</a:t>
            </a:r>
          </a:p>
          <a:p>
            <a:r>
              <a:rPr lang="en-US" dirty="0"/>
              <a:t>│   └───unit</a:t>
            </a:r>
          </a:p>
          <a:p>
            <a:r>
              <a:rPr lang="en-US" dirty="0"/>
              <a:t>│       └───recipes</a:t>
            </a:r>
          </a:p>
          <a:p>
            <a:r>
              <a:rPr lang="en-US" dirty="0"/>
              <a:t>└───test</a:t>
            </a:r>
          </a:p>
          <a:p>
            <a:r>
              <a:rPr lang="en-US" dirty="0"/>
              <a:t>    └───integration</a:t>
            </a:r>
          </a:p>
          <a:p>
            <a:r>
              <a:rPr lang="en-US" dirty="0"/>
              <a:t>        └───</a:t>
            </a:r>
            <a:r>
              <a:rPr lang="en-US" dirty="0" smtClean="0"/>
              <a:t>default</a:t>
            </a:r>
            <a:endParaRPr lang="en-US" dirty="0"/>
          </a:p>
        </p:txBody>
      </p:sp>
      <p:sp>
        <p:nvSpPr>
          <p:cNvPr id="3" name="Text Placeholder 2"/>
          <p:cNvSpPr>
            <a:spLocks noGrp="1"/>
          </p:cNvSpPr>
          <p:nvPr>
            <p:ph type="body" sz="quarter" idx="11"/>
          </p:nvPr>
        </p:nvSpPr>
        <p:spPr/>
        <p:txBody>
          <a:bodyPr/>
          <a:lstStyle/>
          <a:p>
            <a:r>
              <a:rPr lang="en-US" dirty="0"/>
              <a:t>&gt; tree </a:t>
            </a:r>
            <a:r>
              <a:rPr lang="en-US" dirty="0" err="1" smtClean="0"/>
              <a:t>myiis</a:t>
            </a:r>
            <a:endParaRPr lang="en-US" dirty="0"/>
          </a:p>
        </p:txBody>
      </p:sp>
      <p:sp>
        <p:nvSpPr>
          <p:cNvPr id="5" name="Title 4"/>
          <p:cNvSpPr>
            <a:spLocks noGrp="1"/>
          </p:cNvSpPr>
          <p:nvPr>
            <p:ph type="title"/>
          </p:nvPr>
        </p:nvSpPr>
        <p:spPr/>
        <p:txBody>
          <a:bodyPr>
            <a:normAutofit/>
          </a:bodyPr>
          <a:lstStyle/>
          <a:p>
            <a:r>
              <a:rPr lang="en-US" sz="5400" dirty="0"/>
              <a:t>View the Tests in the Generated Cookbook</a:t>
            </a:r>
          </a:p>
        </p:txBody>
      </p:sp>
    </p:spTree>
    <p:extLst>
      <p:ext uri="{BB962C8B-B14F-4D97-AF65-F5344CB8AC3E}">
        <p14:creationId xmlns:p14="http://schemas.microsoft.com/office/powerpoint/2010/main" val="3191126764"/>
      </p:ext>
    </p:extLst>
  </p:cSld>
  <p:clrMapOvr>
    <a:masterClrMapping/>
  </p:clrMapOvr>
  <p:transition xmlns:p14="http://schemas.microsoft.com/office/powerpoint/2010/main" spd="med">
    <p:fade/>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Test for the root User</a:t>
            </a:r>
          </a:p>
        </p:txBody>
      </p:sp>
      <p:sp>
        <p:nvSpPr>
          <p:cNvPr id="3" name="Content Placeholder 2"/>
          <p:cNvSpPr>
            <a:spLocks noGrp="1"/>
          </p:cNvSpPr>
          <p:nvPr>
            <p:ph sz="quarter" idx="10"/>
          </p:nvPr>
        </p:nvSpPr>
        <p:spPr/>
        <p:txBody>
          <a:bodyPr>
            <a:normAutofit fontScale="85000" lnSpcReduction="10000"/>
          </a:bodyPr>
          <a:lstStyle/>
          <a:p>
            <a:r>
              <a:rPr lang="en-US" dirty="0"/>
              <a:t>unless </a:t>
            </a:r>
            <a:r>
              <a:rPr lang="en-US" dirty="0" err="1"/>
              <a:t>os.windows</a:t>
            </a:r>
            <a:r>
              <a:rPr lang="en-US" dirty="0"/>
              <a:t>?</a:t>
            </a:r>
          </a:p>
          <a:p>
            <a:r>
              <a:rPr lang="en-US" dirty="0"/>
              <a:t>  # This is an example test, replace with your own test.</a:t>
            </a:r>
          </a:p>
          <a:p>
            <a:r>
              <a:rPr lang="en-US" dirty="0"/>
              <a:t>  describe user('root'), :skip do</a:t>
            </a:r>
          </a:p>
          <a:p>
            <a:r>
              <a:rPr lang="en-US" dirty="0"/>
              <a:t>    it { should exist }</a:t>
            </a:r>
          </a:p>
          <a:p>
            <a:r>
              <a:rPr lang="en-US" dirty="0"/>
              <a:t>  end</a:t>
            </a:r>
          </a:p>
          <a:p>
            <a:r>
              <a:rPr lang="en-US" dirty="0"/>
              <a:t>end</a:t>
            </a:r>
          </a:p>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4" name="Text Placeholder 3"/>
          <p:cNvSpPr>
            <a:spLocks noGrp="1"/>
          </p:cNvSpPr>
          <p:nvPr>
            <p:ph type="body" sz="quarter" idx="11"/>
          </p:nvPr>
        </p:nvSpPr>
        <p:spPr/>
        <p:txBody>
          <a:bodyPr>
            <a:normAutofit fontScale="62500" lnSpcReduction="20000"/>
          </a:bodyPr>
          <a:lstStyle/>
          <a:p>
            <a:r>
              <a:rPr lang="en-US" dirty="0" smtClean="0"/>
              <a:t>chef-repo/cookbooks/</a:t>
            </a:r>
            <a:r>
              <a:rPr lang="en-US" dirty="0" err="1" smtClean="0"/>
              <a:t>myiis</a:t>
            </a:r>
            <a:r>
              <a:rPr lang="en-US" dirty="0" smtClean="0"/>
              <a:t>/</a:t>
            </a:r>
            <a:r>
              <a:rPr lang="en-US" dirty="0"/>
              <a:t>test</a:t>
            </a:r>
            <a:r>
              <a:rPr lang="en-US" dirty="0" smtClean="0"/>
              <a:t>/integration/</a:t>
            </a:r>
            <a:r>
              <a:rPr lang="en-US" dirty="0"/>
              <a:t>default/</a:t>
            </a:r>
            <a:r>
              <a:rPr lang="en-US" dirty="0" err="1"/>
              <a:t>default_test.rb</a:t>
            </a:r>
            <a:endParaRPr lang="en-US" dirty="0"/>
          </a:p>
        </p:txBody>
      </p:sp>
      <p:sp>
        <p:nvSpPr>
          <p:cNvPr id="5" name="Text Placeholder 4"/>
          <p:cNvSpPr>
            <a:spLocks noGrp="1"/>
          </p:cNvSpPr>
          <p:nvPr>
            <p:ph type="body" sz="quarter" idx="4294967295"/>
          </p:nvPr>
        </p:nvSpPr>
        <p:spPr>
          <a:xfrm>
            <a:off x="1124446" y="2139081"/>
            <a:ext cx="14404273" cy="3279085"/>
          </a:xfrm>
          <a:prstGeom prst="rect">
            <a:avLst/>
          </a:prstGeom>
        </p:spPr>
        <p:txBody>
          <a:bodyPr/>
          <a:lstStyle/>
          <a:p>
            <a:r>
              <a:rPr lang="en-US" dirty="0"/>
              <a:t>-</a:t>
            </a:r>
          </a:p>
        </p:txBody>
      </p:sp>
    </p:spTree>
    <p:extLst>
      <p:ext uri="{BB962C8B-B14F-4D97-AF65-F5344CB8AC3E}">
        <p14:creationId xmlns:p14="http://schemas.microsoft.com/office/powerpoint/2010/main" val="35600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Test for Port 80</a:t>
            </a:r>
          </a:p>
        </p:txBody>
      </p:sp>
      <p:sp>
        <p:nvSpPr>
          <p:cNvPr id="3" name="Content Placeholder 2"/>
          <p:cNvSpPr>
            <a:spLocks noGrp="1"/>
          </p:cNvSpPr>
          <p:nvPr>
            <p:ph sz="quarter" idx="10"/>
          </p:nvPr>
        </p:nvSpPr>
        <p:spPr>
          <a:xfrm>
            <a:off x="1121104" y="2113747"/>
            <a:ext cx="14423693" cy="5951611"/>
          </a:xfrm>
        </p:spPr>
        <p:txBody>
          <a:bodyPr/>
          <a:lstStyle/>
          <a:p>
            <a:r>
              <a:rPr lang="en-US" dirty="0"/>
              <a:t># ... FIRST EXAMPLE DELETED ...</a:t>
            </a:r>
          </a:p>
          <a:p>
            <a:endParaRPr lang="en-US" dirty="0"/>
          </a:p>
          <a:p>
            <a:r>
              <a:rPr lang="en-US" dirty="0"/>
              <a:t># This is an example test, replace it with your own test.</a:t>
            </a:r>
          </a:p>
          <a:p>
            <a:r>
              <a:rPr lang="en-US" dirty="0"/>
              <a:t>describe port(80), :skip do</a:t>
            </a:r>
          </a:p>
          <a:p>
            <a:r>
              <a:rPr lang="en-US" dirty="0"/>
              <a:t>  it { should </a:t>
            </a:r>
            <a:r>
              <a:rPr lang="en-US" dirty="0" err="1"/>
              <a:t>be_listening</a:t>
            </a:r>
            <a:r>
              <a:rPr lang="en-US" dirty="0"/>
              <a:t> }</a:t>
            </a:r>
          </a:p>
          <a:p>
            <a:r>
              <a:rPr lang="en-US" dirty="0"/>
              <a:t>end</a:t>
            </a:r>
          </a:p>
          <a:p>
            <a:endParaRPr lang="en-US" dirty="0"/>
          </a:p>
        </p:txBody>
      </p:sp>
      <p:sp>
        <p:nvSpPr>
          <p:cNvPr id="4" name="Text Placeholder 3"/>
          <p:cNvSpPr>
            <a:spLocks noGrp="1"/>
          </p:cNvSpPr>
          <p:nvPr>
            <p:ph type="body" sz="quarter" idx="11"/>
          </p:nvPr>
        </p:nvSpPr>
        <p:spPr/>
        <p:txBody>
          <a:bodyPr>
            <a:normAutofit fontScale="62500" lnSpcReduction="20000"/>
          </a:bodyPr>
          <a:lstStyle/>
          <a:p>
            <a:r>
              <a:rPr lang="en-US" dirty="0"/>
              <a:t>chef-repo/cookbooks/</a:t>
            </a:r>
            <a:r>
              <a:rPr lang="en-US" dirty="0" err="1"/>
              <a:t>myiis</a:t>
            </a:r>
            <a:r>
              <a:rPr lang="en-US" dirty="0"/>
              <a:t>/test/integration/default/</a:t>
            </a:r>
            <a:r>
              <a:rPr lang="en-US" dirty="0" err="1"/>
              <a:t>default_test.rb</a:t>
            </a:r>
            <a:endParaRPr lang="en-US" dirty="0"/>
          </a:p>
        </p:txBody>
      </p:sp>
      <p:sp>
        <p:nvSpPr>
          <p:cNvPr id="6" name="Text Placeholder 5"/>
          <p:cNvSpPr>
            <a:spLocks noGrp="1"/>
          </p:cNvSpPr>
          <p:nvPr>
            <p:ph type="body" sz="quarter" idx="13"/>
          </p:nvPr>
        </p:nvSpPr>
        <p:spPr>
          <a:xfrm>
            <a:off x="1139359" y="4213348"/>
            <a:ext cx="14404273" cy="536816"/>
          </a:xfrm>
        </p:spPr>
        <p:txBody>
          <a:bodyPr/>
          <a:lstStyle/>
          <a:p>
            <a:endParaRPr lang="en-US" dirty="0"/>
          </a:p>
        </p:txBody>
      </p:sp>
      <p:sp>
        <p:nvSpPr>
          <p:cNvPr id="7" name="Text Placeholder 6"/>
          <p:cNvSpPr>
            <a:spLocks noGrp="1"/>
          </p:cNvSpPr>
          <p:nvPr>
            <p:ph type="body" sz="quarter" idx="4294967295"/>
          </p:nvPr>
        </p:nvSpPr>
        <p:spPr>
          <a:xfrm>
            <a:off x="4854421" y="3672883"/>
            <a:ext cx="1565564" cy="536817"/>
          </a:xfrm>
          <a:prstGeom prst="rect">
            <a:avLst/>
          </a:prstGeom>
        </p:spPr>
        <p:txBody>
          <a:bodyPr/>
          <a:lstStyle/>
          <a:p>
            <a:endParaRPr lang="en-US" dirty="0"/>
          </a:p>
        </p:txBody>
      </p:sp>
      <p:sp>
        <p:nvSpPr>
          <p:cNvPr id="9" name="Rectangle 8">
            <a:extLst>
              <a:ext uri="{FF2B5EF4-FFF2-40B4-BE49-F238E27FC236}">
                <a16:creationId xmlns="" xmlns:a16="http://schemas.microsoft.com/office/drawing/2014/main" id="{DA253EF1-A6B1-451B-AA17-64FE7C7B7D61}"/>
              </a:ext>
            </a:extLst>
          </p:cNvPr>
          <p:cNvSpPr/>
          <p:nvPr/>
        </p:nvSpPr>
        <p:spPr bwMode="auto">
          <a:xfrm>
            <a:off x="1139359" y="3130594"/>
            <a:ext cx="12271841" cy="540465"/>
          </a:xfrm>
          <a:prstGeom prst="rect">
            <a:avLst/>
          </a:prstGeom>
          <a:solidFill>
            <a:srgbClr val="FF0000">
              <a:alpha val="25098"/>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547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Test to Validate a Working Website</a:t>
            </a:r>
          </a:p>
        </p:txBody>
      </p:sp>
      <p:sp>
        <p:nvSpPr>
          <p:cNvPr id="3" name="Content Placeholder 2"/>
          <p:cNvSpPr>
            <a:spLocks noGrp="1"/>
          </p:cNvSpPr>
          <p:nvPr>
            <p:ph sz="quarter" idx="10"/>
          </p:nvPr>
        </p:nvSpPr>
        <p:spPr/>
        <p:txBody>
          <a:bodyPr/>
          <a:lstStyle/>
          <a:p>
            <a:r>
              <a:rPr lang="en-US" dirty="0"/>
              <a:t>describe port(80) do</a:t>
            </a:r>
          </a:p>
          <a:p>
            <a:r>
              <a:rPr lang="en-US" dirty="0"/>
              <a:t>  it { should </a:t>
            </a:r>
            <a:r>
              <a:rPr lang="en-US" dirty="0" err="1"/>
              <a:t>be_listening</a:t>
            </a:r>
            <a:r>
              <a:rPr lang="en-US" dirty="0"/>
              <a:t> }</a:t>
            </a:r>
          </a:p>
          <a:p>
            <a:r>
              <a:rPr lang="en-US" dirty="0"/>
              <a:t>end</a:t>
            </a:r>
          </a:p>
          <a:p>
            <a:endParaRPr lang="en-US" dirty="0"/>
          </a:p>
          <a:p>
            <a:r>
              <a:rPr lang="en-US" dirty="0"/>
              <a:t>describe command('curl http://</a:t>
            </a:r>
            <a:r>
              <a:rPr lang="en-US" dirty="0" err="1"/>
              <a:t>localhost</a:t>
            </a:r>
            <a:r>
              <a:rPr lang="en-US" dirty="0"/>
              <a:t>') do</a:t>
            </a:r>
          </a:p>
          <a:p>
            <a:r>
              <a:rPr lang="en-US" dirty="0"/>
              <a:t>  its(:</a:t>
            </a:r>
            <a:r>
              <a:rPr lang="en-US" dirty="0" err="1"/>
              <a:t>stdout</a:t>
            </a:r>
            <a:r>
              <a:rPr lang="en-US" dirty="0"/>
              <a:t>) { should match(</a:t>
            </a:r>
            <a:r>
              <a:rPr lang="en-US" dirty="0" smtClean="0"/>
              <a:t>/Hello, world/</a:t>
            </a:r>
            <a:r>
              <a:rPr lang="en-US" dirty="0"/>
              <a:t>) }</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chef-repo/cookbooks/</a:t>
            </a:r>
            <a:r>
              <a:rPr lang="en-US" dirty="0" err="1"/>
              <a:t>myiis</a:t>
            </a:r>
            <a:r>
              <a:rPr lang="en-US" dirty="0"/>
              <a:t>/test/integration/default/</a:t>
            </a:r>
            <a:r>
              <a:rPr lang="en-US" dirty="0" err="1"/>
              <a:t>default_test.rb</a:t>
            </a:r>
            <a:endParaRPr lang="en-US" dirty="0"/>
          </a:p>
        </p:txBody>
      </p:sp>
      <p:sp>
        <p:nvSpPr>
          <p:cNvPr id="6" name="Text Placeholder 5"/>
          <p:cNvSpPr>
            <a:spLocks noGrp="1"/>
          </p:cNvSpPr>
          <p:nvPr>
            <p:ph type="body" sz="quarter" idx="13"/>
          </p:nvPr>
        </p:nvSpPr>
        <p:spPr>
          <a:xfrm>
            <a:off x="1112762" y="4140677"/>
            <a:ext cx="14404273" cy="1738000"/>
          </a:xfrm>
        </p:spPr>
        <p:txBody>
          <a:bodyPr/>
          <a:lstStyle/>
          <a:p>
            <a:r>
              <a:rPr lang="en-US" dirty="0"/>
              <a:t>+</a:t>
            </a:r>
          </a:p>
        </p:txBody>
      </p:sp>
    </p:spTree>
    <p:extLst>
      <p:ext uri="{BB962C8B-B14F-4D97-AF65-F5344CB8AC3E}">
        <p14:creationId xmlns:p14="http://schemas.microsoft.com/office/powerpoint/2010/main" val="216012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Build a Reliable Cookbook</a:t>
            </a:r>
          </a:p>
        </p:txBody>
      </p:sp>
      <p:sp>
        <p:nvSpPr>
          <p:cNvPr id="3" name="Content Placeholder 2"/>
          <p:cNvSpPr>
            <a:spLocks noGrp="1"/>
          </p:cNvSpPr>
          <p:nvPr>
            <p:ph sz="quarter" idx="11"/>
          </p:nvPr>
        </p:nvSpPr>
        <p:spPr/>
        <p:txBody>
          <a:bodyPr/>
          <a:lstStyle/>
          <a:p>
            <a:r>
              <a:rPr lang="en-US" dirty="0"/>
              <a:t>This time it will be different.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Examine the cookbook</a:t>
            </a:r>
          </a:p>
          <a:p>
            <a:pPr marL="342900" indent="-342900">
              <a:buFont typeface="Wingdings" charset="2"/>
              <a:buChar char="ü"/>
            </a:pPr>
            <a:r>
              <a:rPr lang="en-US" dirty="0"/>
              <a:t>Write tests that verifies the cookbook does what we want it to do</a:t>
            </a:r>
          </a:p>
          <a:p>
            <a:pPr marL="342900" indent="-342900">
              <a:buFont typeface="Wingdings" charset="2"/>
              <a:buChar char="q"/>
            </a:pPr>
            <a:r>
              <a:rPr lang="en-US" dirty="0"/>
              <a:t>Execute the tests and see failure</a:t>
            </a:r>
          </a:p>
          <a:p>
            <a:pPr marL="342900" indent="-342900">
              <a:buFont typeface="Wingdings" charset="2"/>
              <a:buChar char="q"/>
            </a:pPr>
            <a:r>
              <a:rPr lang="en-US" dirty="0"/>
              <a:t>Write the recipe to make the test pass</a:t>
            </a:r>
          </a:p>
          <a:p>
            <a:pPr marL="342900" indent="-342900">
              <a:buFont typeface="Wingdings" charset="2"/>
              <a:buChar char="q"/>
            </a:pPr>
            <a:r>
              <a:rPr lang="en-US" dirty="0"/>
              <a:t>Execute the tests and see success</a:t>
            </a:r>
          </a:p>
        </p:txBody>
      </p:sp>
    </p:spTree>
    <p:extLst>
      <p:ext uri="{BB962C8B-B14F-4D97-AF65-F5344CB8AC3E}">
        <p14:creationId xmlns:p14="http://schemas.microsoft.com/office/powerpoint/2010/main" val="1256018821"/>
      </p:ext>
    </p:extLst>
  </p:cSld>
  <p:clrMapOvr>
    <a:masterClrMapping/>
  </p:clrMapOvr>
  <p:transition xmlns:p14="http://schemas.microsoft.com/office/powerpoint/2010/main" spd="med">
    <p:fade/>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a:t>&gt; cd </a:t>
            </a:r>
            <a:r>
              <a:rPr lang="en-US" dirty="0" err="1" smtClean="0"/>
              <a:t>myiis</a:t>
            </a:r>
            <a:endParaRPr lang="en-US" dirty="0"/>
          </a:p>
        </p:txBody>
      </p:sp>
      <p:sp>
        <p:nvSpPr>
          <p:cNvPr id="5" name="Title 4"/>
          <p:cNvSpPr>
            <a:spLocks noGrp="1"/>
          </p:cNvSpPr>
          <p:nvPr>
            <p:ph type="title"/>
          </p:nvPr>
        </p:nvSpPr>
        <p:spPr/>
        <p:txBody>
          <a:bodyPr/>
          <a:lstStyle/>
          <a:p>
            <a:r>
              <a:rPr lang="en-US" dirty="0"/>
              <a:t>Move into the Cookbook Directory</a:t>
            </a:r>
          </a:p>
        </p:txBody>
      </p:sp>
    </p:spTree>
    <p:extLst>
      <p:ext uri="{BB962C8B-B14F-4D97-AF65-F5344CB8AC3E}">
        <p14:creationId xmlns:p14="http://schemas.microsoft.com/office/powerpoint/2010/main" val="3163991313"/>
      </p:ext>
    </p:extLst>
  </p:cSld>
  <p:clrMapOvr>
    <a:masterClrMapping/>
  </p:clrMapOvr>
  <p:transition xmlns:p14="http://schemas.microsoft.com/office/powerpoint/2010/main" spd="med">
    <p:fade/>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3475776"/>
          </a:xfrm>
        </p:spPr>
        <p:txBody>
          <a:bodyPr/>
          <a:lstStyle/>
          <a:p>
            <a:pPr marL="457200" indent="-457200">
              <a:buFont typeface="Wingdings" charset="0"/>
              <a:buChar char="Ø"/>
            </a:pPr>
            <a:r>
              <a:rPr lang="en-US" sz="3600" dirty="0" smtClean="0"/>
              <a:t>cd  ~/chef-repo/cookbooks</a:t>
            </a:r>
          </a:p>
          <a:p>
            <a:pPr marL="457200" indent="-457200">
              <a:buFont typeface="Wingdings" charset="0"/>
              <a:buChar char="Ø"/>
            </a:pPr>
            <a:r>
              <a:rPr lang="en-US" sz="3600" dirty="0" err="1" smtClean="0"/>
              <a:t>cp</a:t>
            </a:r>
            <a:r>
              <a:rPr lang="en-US" sz="3600" dirty="0" smtClean="0"/>
              <a:t>  workstation/.</a:t>
            </a:r>
            <a:r>
              <a:rPr lang="en-US" sz="3600" dirty="0" err="1" smtClean="0"/>
              <a:t>kitchen.yml</a:t>
            </a:r>
            <a:r>
              <a:rPr lang="en-US" sz="3600" dirty="0" smtClean="0"/>
              <a:t>  </a:t>
            </a:r>
            <a:r>
              <a:rPr lang="en-US" sz="3600" dirty="0" err="1" smtClean="0"/>
              <a:t>myiis</a:t>
            </a:r>
            <a:endParaRPr lang="en-US" sz="3600" dirty="0" smtClean="0"/>
          </a:p>
          <a:p>
            <a:pPr marL="457200" indent="-457200">
              <a:buFont typeface="Wingdings" charset="0"/>
              <a:buChar char="Ø"/>
            </a:pPr>
            <a:endParaRPr lang="en-US" dirty="0"/>
          </a:p>
          <a:p>
            <a:pPr marL="457200" indent="-457200">
              <a:buFont typeface="Wingdings" charset="0"/>
              <a:buChar char="Ø"/>
            </a:pPr>
            <a:endParaRPr lang="en-US" dirty="0"/>
          </a:p>
        </p:txBody>
      </p:sp>
      <p:sp>
        <p:nvSpPr>
          <p:cNvPr id="5" name="Title 4"/>
          <p:cNvSpPr>
            <a:spLocks noGrp="1"/>
          </p:cNvSpPr>
          <p:nvPr>
            <p:ph type="title"/>
          </p:nvPr>
        </p:nvSpPr>
        <p:spPr/>
        <p:txBody>
          <a:bodyPr>
            <a:normAutofit/>
          </a:bodyPr>
          <a:lstStyle/>
          <a:p>
            <a:r>
              <a:rPr lang="en-US" dirty="0" smtClean="0"/>
              <a:t>Copy the existing </a:t>
            </a:r>
            <a:r>
              <a:rPr lang="en-US" dirty="0" err="1" smtClean="0"/>
              <a:t>kitchen.yml</a:t>
            </a:r>
            <a:r>
              <a:rPr lang="en-US" dirty="0" smtClean="0"/>
              <a:t> file</a:t>
            </a:r>
            <a:endParaRPr lang="en-US" dirty="0"/>
          </a:p>
        </p:txBody>
      </p:sp>
    </p:spTree>
    <p:extLst>
      <p:ext uri="{BB962C8B-B14F-4D97-AF65-F5344CB8AC3E}">
        <p14:creationId xmlns:p14="http://schemas.microsoft.com/office/powerpoint/2010/main" val="17628604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fi-FI" dirty="0"/>
              <a:t>GL: </a:t>
            </a:r>
            <a:r>
              <a:rPr lang="en-US" dirty="0" smtClean="0"/>
              <a:t>Change the Test Suite</a:t>
            </a:r>
            <a:endParaRPr lang="en-US" dirty="0"/>
          </a:p>
        </p:txBody>
      </p:sp>
      <p:sp>
        <p:nvSpPr>
          <p:cNvPr id="9" name="Content Placeholder 8"/>
          <p:cNvSpPr>
            <a:spLocks noGrp="1"/>
          </p:cNvSpPr>
          <p:nvPr>
            <p:ph sz="quarter" idx="10"/>
          </p:nvPr>
        </p:nvSpPr>
        <p:spPr>
          <a:xfrm>
            <a:off x="324400" y="2041214"/>
            <a:ext cx="15219232" cy="6107693"/>
          </a:xfrm>
        </p:spPr>
        <p:txBody>
          <a:bodyPr>
            <a:noAutofit/>
          </a:bodyPr>
          <a:lstStyle/>
          <a:p>
            <a:r>
              <a:rPr lang="de-DE" sz="3600" dirty="0" err="1" smtClean="0"/>
              <a:t>suites</a:t>
            </a:r>
            <a:r>
              <a:rPr lang="de-DE" sz="3600" dirty="0"/>
              <a:t>:</a:t>
            </a:r>
          </a:p>
          <a:p>
            <a:r>
              <a:rPr lang="de-DE" sz="3600" dirty="0"/>
              <a:t>  - </a:t>
            </a:r>
            <a:r>
              <a:rPr lang="de-DE" sz="3600" dirty="0" err="1"/>
              <a:t>name</a:t>
            </a:r>
            <a:r>
              <a:rPr lang="de-DE" sz="3600" dirty="0"/>
              <a:t>: </a:t>
            </a:r>
            <a:r>
              <a:rPr lang="de-DE" sz="3600" dirty="0" err="1"/>
              <a:t>default</a:t>
            </a:r>
            <a:endParaRPr lang="de-DE" sz="3600" dirty="0"/>
          </a:p>
          <a:p>
            <a:r>
              <a:rPr lang="de-DE" sz="3600" dirty="0"/>
              <a:t>    </a:t>
            </a:r>
            <a:r>
              <a:rPr lang="de-DE" sz="3600" dirty="0" err="1"/>
              <a:t>run_list</a:t>
            </a:r>
            <a:r>
              <a:rPr lang="de-DE" sz="3600" dirty="0"/>
              <a:t>:</a:t>
            </a:r>
          </a:p>
          <a:p>
            <a:r>
              <a:rPr lang="de-DE" sz="3600" dirty="0" smtClean="0"/>
              <a:t>	  - </a:t>
            </a:r>
            <a:r>
              <a:rPr lang="de-DE" sz="3600" dirty="0" err="1" smtClean="0"/>
              <a:t>recipe</a:t>
            </a:r>
            <a:r>
              <a:rPr lang="de-DE" sz="3600" dirty="0" smtClean="0"/>
              <a:t>[</a:t>
            </a:r>
            <a:r>
              <a:rPr lang="de-DE" sz="3600" dirty="0" err="1" smtClean="0"/>
              <a:t>myiis</a:t>
            </a:r>
            <a:r>
              <a:rPr lang="de-DE" sz="3600" dirty="0" smtClean="0"/>
              <a:t>::</a:t>
            </a:r>
            <a:r>
              <a:rPr lang="de-DE" sz="3600" dirty="0" err="1" smtClean="0"/>
              <a:t>default</a:t>
            </a:r>
            <a:r>
              <a:rPr lang="de-DE" sz="3600" dirty="0" smtClean="0"/>
              <a:t>]</a:t>
            </a:r>
          </a:p>
          <a:p>
            <a:r>
              <a:rPr lang="de-DE" sz="3600" dirty="0" smtClean="0"/>
              <a:t>    </a:t>
            </a:r>
            <a:r>
              <a:rPr lang="de-DE" sz="3600" dirty="0" err="1"/>
              <a:t>verifier</a:t>
            </a:r>
            <a:r>
              <a:rPr lang="de-DE" sz="3600" dirty="0"/>
              <a:t>:</a:t>
            </a:r>
          </a:p>
          <a:p>
            <a:r>
              <a:rPr lang="de-DE" sz="3600" dirty="0"/>
              <a:t>      </a:t>
            </a:r>
            <a:r>
              <a:rPr lang="de-DE" sz="3600" dirty="0" err="1"/>
              <a:t>inspec_tests</a:t>
            </a:r>
            <a:r>
              <a:rPr lang="de-DE" sz="3600" dirty="0"/>
              <a:t>:</a:t>
            </a:r>
          </a:p>
          <a:p>
            <a:r>
              <a:rPr lang="de-DE" sz="3600" dirty="0"/>
              <a:t>        - </a:t>
            </a:r>
            <a:r>
              <a:rPr lang="de-DE" sz="3600" dirty="0" err="1"/>
              <a:t>test</a:t>
            </a:r>
            <a:r>
              <a:rPr lang="de-DE" sz="3600" dirty="0"/>
              <a:t>/</a:t>
            </a:r>
            <a:r>
              <a:rPr lang="de-DE" sz="3600" dirty="0" err="1"/>
              <a:t>integration</a:t>
            </a:r>
            <a:r>
              <a:rPr lang="de-DE" sz="3600" dirty="0"/>
              <a:t>/</a:t>
            </a:r>
            <a:r>
              <a:rPr lang="de-DE" sz="3600" dirty="0" err="1"/>
              <a:t>default</a:t>
            </a:r>
            <a:endParaRPr lang="de-DE" sz="3600" dirty="0"/>
          </a:p>
          <a:p>
            <a:endParaRPr lang="de-DE" sz="3600" dirty="0"/>
          </a:p>
        </p:txBody>
      </p:sp>
      <p:sp>
        <p:nvSpPr>
          <p:cNvPr id="5" name="Text Placeholder 4"/>
          <p:cNvSpPr>
            <a:spLocks noGrp="1"/>
          </p:cNvSpPr>
          <p:nvPr>
            <p:ph type="body" sz="quarter" idx="11"/>
          </p:nvPr>
        </p:nvSpPr>
        <p:spPr/>
        <p:txBody>
          <a:bodyPr>
            <a:noAutofit/>
          </a:bodyPr>
          <a:lstStyle/>
          <a:p>
            <a:r>
              <a:rPr lang="en-US" sz="4000" dirty="0"/>
              <a:t>~/chef-repo/cookbook</a:t>
            </a:r>
            <a:r>
              <a:rPr lang="en-US" sz="4000" dirty="0" smtClean="0"/>
              <a:t>/</a:t>
            </a:r>
            <a:r>
              <a:rPr lang="en-US" sz="4000" dirty="0" err="1" smtClean="0"/>
              <a:t>myiis</a:t>
            </a:r>
            <a:r>
              <a:rPr lang="en-US" sz="4000" dirty="0" smtClean="0"/>
              <a:t>/</a:t>
            </a:r>
            <a:r>
              <a:rPr lang="en-US" sz="4000" dirty="0"/>
              <a:t>.</a:t>
            </a:r>
            <a:r>
              <a:rPr lang="en-US" sz="4000" dirty="0" err="1"/>
              <a:t>kitchen.yml</a:t>
            </a:r>
            <a:endParaRPr lang="en-US" sz="4000" dirty="0"/>
          </a:p>
        </p:txBody>
      </p:sp>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endParaRPr lang="en-US" dirty="0"/>
          </a:p>
        </p:txBody>
      </p:sp>
      <p:sp>
        <p:nvSpPr>
          <p:cNvPr id="3" name="Slide Number Placeholder 2"/>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437</a:t>
            </a:fld>
            <a:endParaRPr lang="en-US" dirty="0"/>
          </a:p>
        </p:txBody>
      </p:sp>
      <p:sp>
        <p:nvSpPr>
          <p:cNvPr id="14" name="Rectangle 13"/>
          <p:cNvSpPr/>
          <p:nvPr/>
        </p:nvSpPr>
        <p:spPr bwMode="auto">
          <a:xfrm>
            <a:off x="4414921" y="4068166"/>
            <a:ext cx="4341095" cy="56868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TextBox 3"/>
          <p:cNvSpPr txBox="1"/>
          <p:nvPr/>
        </p:nvSpPr>
        <p:spPr bwMode="white">
          <a:xfrm>
            <a:off x="-868918" y="443413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00228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580480"/>
          </a:xfrm>
        </p:spPr>
        <p:txBody>
          <a:bodyPr/>
          <a:lstStyle/>
          <a:p>
            <a:r>
              <a:rPr lang="en-US" sz="2400" dirty="0"/>
              <a:t>Instance           Driver  Provisioner  Verifier  Transport  Last Action </a:t>
            </a:r>
          </a:p>
          <a:p>
            <a:r>
              <a:rPr lang="en-US" sz="2300" dirty="0"/>
              <a:t>default</a:t>
            </a:r>
            <a:r>
              <a:rPr lang="en-US" sz="2300" dirty="0" smtClean="0"/>
              <a:t>-windows-2012R2  EC2  </a:t>
            </a:r>
            <a:r>
              <a:rPr lang="en-US" sz="2300" dirty="0" err="1"/>
              <a:t>ChefZero</a:t>
            </a:r>
            <a:r>
              <a:rPr lang="en-US" sz="2300" dirty="0"/>
              <a:t>     </a:t>
            </a:r>
            <a:r>
              <a:rPr lang="en-US" sz="2300" dirty="0" err="1"/>
              <a:t>InSpec</a:t>
            </a:r>
            <a:r>
              <a:rPr lang="en-US" sz="2300" dirty="0"/>
              <a:t>    </a:t>
            </a:r>
            <a:r>
              <a:rPr lang="en-US" sz="2300" dirty="0" err="1" smtClean="0"/>
              <a:t>Winrm</a:t>
            </a:r>
            <a:r>
              <a:rPr lang="en-US" sz="2300" dirty="0" smtClean="0"/>
              <a:t>        </a:t>
            </a:r>
            <a:r>
              <a:rPr lang="en-US" sz="2300" dirty="0"/>
              <a:t>&lt;Not Created</a:t>
            </a:r>
            <a:r>
              <a:rPr lang="en-US" sz="2300" dirty="0" smtClean="0"/>
              <a:t>&gt;</a:t>
            </a:r>
            <a:endParaRPr lang="en-US" sz="2300" dirty="0"/>
          </a:p>
        </p:txBody>
      </p:sp>
      <p:sp>
        <p:nvSpPr>
          <p:cNvPr id="3" name="Text Placeholder 2"/>
          <p:cNvSpPr>
            <a:spLocks noGrp="1"/>
          </p:cNvSpPr>
          <p:nvPr>
            <p:ph type="body" sz="quarter" idx="11"/>
          </p:nvPr>
        </p:nvSpPr>
        <p:spPr/>
        <p:txBody>
          <a:bodyPr/>
          <a:lstStyle/>
          <a:p>
            <a:r>
              <a:rPr lang="en-US" dirty="0"/>
              <a:t>&gt; kitchen list</a:t>
            </a:r>
          </a:p>
        </p:txBody>
      </p:sp>
      <p:sp>
        <p:nvSpPr>
          <p:cNvPr id="4" name="Content Placeholder 3"/>
          <p:cNvSpPr>
            <a:spLocks noGrp="1"/>
          </p:cNvSpPr>
          <p:nvPr>
            <p:ph sz="quarter" idx="12"/>
          </p:nvPr>
        </p:nvSpPr>
        <p:spPr>
          <a:xfrm>
            <a:off x="1141888" y="2810880"/>
            <a:ext cx="14420850" cy="557213"/>
          </a:xfrm>
        </p:spPr>
        <p:txBody>
          <a:bodyPr/>
          <a:lstStyle/>
          <a:p>
            <a:endParaRPr lang="en-US" dirty="0"/>
          </a:p>
        </p:txBody>
      </p:sp>
      <p:sp>
        <p:nvSpPr>
          <p:cNvPr id="5" name="Title 4"/>
          <p:cNvSpPr>
            <a:spLocks noGrp="1"/>
          </p:cNvSpPr>
          <p:nvPr>
            <p:ph type="title"/>
          </p:nvPr>
        </p:nvSpPr>
        <p:spPr/>
        <p:txBody>
          <a:bodyPr/>
          <a:lstStyle/>
          <a:p>
            <a:r>
              <a:rPr lang="en-US" dirty="0"/>
              <a:t>View the Test Matrix for Test Kitchen</a:t>
            </a:r>
          </a:p>
        </p:txBody>
      </p:sp>
    </p:spTree>
    <p:extLst>
      <p:ext uri="{BB962C8B-B14F-4D97-AF65-F5344CB8AC3E}">
        <p14:creationId xmlns:p14="http://schemas.microsoft.com/office/powerpoint/2010/main" val="22625311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(v1.19.2)</a:t>
            </a:r>
          </a:p>
          <a:p>
            <a:r>
              <a:rPr lang="en-US" dirty="0"/>
              <a:t>-----&gt; Creating &lt;default</a:t>
            </a:r>
            <a:r>
              <a:rPr lang="en-US" dirty="0" smtClean="0"/>
              <a:t>-windows-2012R2&gt;</a:t>
            </a:r>
            <a:r>
              <a:rPr lang="en-US" dirty="0"/>
              <a:t>...</a:t>
            </a:r>
          </a:p>
          <a:p>
            <a:r>
              <a:rPr lang="en-US" dirty="0" smtClean="0"/>
              <a:t>-</a:t>
            </a:r>
            <a:r>
              <a:rPr lang="en-US" dirty="0"/>
              <a:t>----&gt; Creating &lt;default-windows-2012R2&gt;...</a:t>
            </a:r>
          </a:p>
          <a:p>
            <a:r>
              <a:rPr lang="en-US" dirty="0"/>
              <a:t>       Detected platform: windows version 2012rtm on x86_64. Instance Type: t2.2xlarge. Default username: administrator (default)</a:t>
            </a:r>
            <a:r>
              <a:rPr lang="en-US" dirty="0" smtClean="0"/>
              <a:t>.</a:t>
            </a:r>
          </a:p>
          <a:p>
            <a:r>
              <a:rPr lang="en-US" dirty="0" smtClean="0"/>
              <a:t>. . . . . . . . </a:t>
            </a:r>
            <a:endParaRPr lang="en-US" dirty="0"/>
          </a:p>
          <a:p>
            <a:r>
              <a:rPr lang="en-US" dirty="0"/>
              <a:t>       Finished creating &lt;default-windows-2012R2&gt; (3m10.37s).</a:t>
            </a:r>
          </a:p>
          <a:p>
            <a:r>
              <a:rPr lang="en-US" dirty="0"/>
              <a:t>-----&gt; Kitchen is finished. (3m21.15s)</a:t>
            </a:r>
          </a:p>
          <a:p>
            <a:r>
              <a:rPr lang="en-US" dirty="0"/>
              <a:t>PS C:\Users\Administrator\cookbooks\</a:t>
            </a:r>
            <a:r>
              <a:rPr lang="en-US" dirty="0" err="1"/>
              <a:t>myiis</a:t>
            </a:r>
            <a:r>
              <a:rPr lang="en-US" dirty="0"/>
              <a:t>&gt;</a:t>
            </a:r>
          </a:p>
        </p:txBody>
      </p:sp>
      <p:sp>
        <p:nvSpPr>
          <p:cNvPr id="3" name="Text Placeholder 2"/>
          <p:cNvSpPr>
            <a:spLocks noGrp="1"/>
          </p:cNvSpPr>
          <p:nvPr>
            <p:ph type="body" sz="quarter" idx="11"/>
          </p:nvPr>
        </p:nvSpPr>
        <p:spPr/>
        <p:txBody>
          <a:bodyPr/>
          <a:lstStyle/>
          <a:p>
            <a:r>
              <a:rPr lang="en-US" dirty="0"/>
              <a:t>&gt; kitchen create</a:t>
            </a:r>
          </a:p>
        </p:txBody>
      </p:sp>
      <p:sp>
        <p:nvSpPr>
          <p:cNvPr id="5" name="Title 4"/>
          <p:cNvSpPr>
            <a:spLocks noGrp="1"/>
          </p:cNvSpPr>
          <p:nvPr>
            <p:ph type="title"/>
          </p:nvPr>
        </p:nvSpPr>
        <p:spPr/>
        <p:txBody>
          <a:bodyPr/>
          <a:lstStyle/>
          <a:p>
            <a:r>
              <a:rPr lang="en-US" dirty="0"/>
              <a:t>Create the Virtual Instance</a:t>
            </a:r>
          </a:p>
        </p:txBody>
      </p:sp>
    </p:spTree>
    <p:extLst>
      <p:ext uri="{BB962C8B-B14F-4D97-AF65-F5344CB8AC3E}">
        <p14:creationId xmlns:p14="http://schemas.microsoft.com/office/powerpoint/2010/main" val="3114928461"/>
      </p:ext>
    </p:extLst>
  </p:cSld>
  <p:clrMapOvr>
    <a:masterClrMapping/>
  </p:clrMapOvr>
  <p:transition xmlns:p14="http://schemas.microsoft.com/office/powerpoint/2010/mai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and Repair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44</a:t>
            </a:fld>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grpSp>
        <p:nvGrpSpPr>
          <p:cNvPr id="7" name="Group 6"/>
          <p:cNvGrpSpPr/>
          <p:nvPr/>
        </p:nvGrpSpPr>
        <p:grpSpPr>
          <a:xfrm>
            <a:off x="578100" y="1569130"/>
            <a:ext cx="15099800" cy="6307441"/>
            <a:chOff x="433575" y="703127"/>
            <a:chExt cx="11324850" cy="4730580"/>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file 'C:\</a:t>
                </a:r>
                <a:r>
                  <a:rPr lang="en-US" dirty="0" err="1">
                    <a:solidFill>
                      <a:srgbClr val="000000"/>
                    </a:solidFill>
                  </a:rPr>
                  <a:t>hello.txt</a:t>
                </a:r>
                <a:r>
                  <a:rPr lang="en-US" dirty="0">
                    <a:solidFill>
                      <a:srgbClr val="000000"/>
                    </a:solidFill>
                  </a:rPr>
                  <a:t>'</a:t>
                </a:r>
                <a:br>
                  <a:rPr lang="en-US" dirty="0">
                    <a:solidFill>
                      <a:srgbClr val="000000"/>
                    </a:solidFill>
                  </a:rPr>
                </a:br>
                <a:r>
                  <a:rPr lang="en-US" dirty="0">
                    <a:solidFill>
                      <a:srgbClr val="000000"/>
                    </a:solidFill>
                  </a:rPr>
                  <a:t>created and has the right content?</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109687" y="703127"/>
              <a:ext cx="3972627" cy="641208"/>
            </a:xfrm>
            <a:prstGeom prst="rect">
              <a:avLst/>
            </a:prstGeom>
          </p:spPr>
          <p:txBody>
            <a:bodyPr vert="horz" wrap="square" lIns="121920" tIns="121920" rIns="121920" bIns="121920" rtlCol="0">
              <a:noAutofit/>
            </a:bodyPr>
            <a:lstStyle/>
            <a:p>
              <a:pPr algn="ctr"/>
              <a:r>
                <a:rPr lang="en-US" sz="3200" b="1" dirty="0">
                  <a:latin typeface="Courier New" panose="02070309020205020404" pitchFamily="49" charset="0"/>
                  <a:cs typeface="Courier New" panose="02070309020205020404" pitchFamily="49" charset="0"/>
                </a:rPr>
                <a:t>file 'C:\</a:t>
              </a:r>
              <a:r>
                <a:rPr lang="en-US" sz="3200" b="1" dirty="0" err="1">
                  <a:latin typeface="Courier New" panose="02070309020205020404" pitchFamily="49" charset="0"/>
                  <a:cs typeface="Courier New" panose="02070309020205020404" pitchFamily="49" charset="0"/>
                </a:rPr>
                <a:t>hello.txt</a:t>
              </a:r>
              <a:r>
                <a:rPr lang="en-US" sz="32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41083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&gt; kitchen login</a:t>
            </a:r>
          </a:p>
        </p:txBody>
      </p:sp>
      <p:sp>
        <p:nvSpPr>
          <p:cNvPr id="5" name="Title 4"/>
          <p:cNvSpPr>
            <a:spLocks noGrp="1"/>
          </p:cNvSpPr>
          <p:nvPr>
            <p:ph type="title"/>
          </p:nvPr>
        </p:nvSpPr>
        <p:spPr/>
        <p:txBody>
          <a:bodyPr/>
          <a:lstStyle/>
          <a:p>
            <a:r>
              <a:rPr lang="en-US" dirty="0"/>
              <a:t>Inspect the Virtual Instance</a:t>
            </a:r>
          </a:p>
        </p:txBody>
      </p:sp>
      <p:pic>
        <p:nvPicPr>
          <p:cNvPr id="6" name="Picture 5" descr="Screen Shot 2018-11-30 at 12.35.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719" y="2312824"/>
            <a:ext cx="9457224" cy="5515172"/>
          </a:xfrm>
          <a:prstGeom prst="rect">
            <a:avLst/>
          </a:prstGeom>
        </p:spPr>
      </p:pic>
    </p:spTree>
    <p:extLst>
      <p:ext uri="{BB962C8B-B14F-4D97-AF65-F5344CB8AC3E}">
        <p14:creationId xmlns:p14="http://schemas.microsoft.com/office/powerpoint/2010/main" val="2541797640"/>
      </p:ext>
    </p:extLst>
  </p:cSld>
  <p:clrMapOvr>
    <a:masterClrMapping/>
  </p:clrMapOvr>
  <p:transition xmlns:p14="http://schemas.microsoft.com/office/powerpoint/2010/main" spd="med">
    <p:fade/>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&gt; kitchen login</a:t>
            </a:r>
          </a:p>
        </p:txBody>
      </p:sp>
      <p:sp>
        <p:nvSpPr>
          <p:cNvPr id="5" name="Title 4"/>
          <p:cNvSpPr>
            <a:spLocks noGrp="1"/>
          </p:cNvSpPr>
          <p:nvPr>
            <p:ph type="title"/>
          </p:nvPr>
        </p:nvSpPr>
        <p:spPr/>
        <p:txBody>
          <a:bodyPr/>
          <a:lstStyle/>
          <a:p>
            <a:r>
              <a:rPr lang="en-US" dirty="0"/>
              <a:t>Inspect the Virtual Instance</a:t>
            </a:r>
          </a:p>
        </p:txBody>
      </p:sp>
      <p:pic>
        <p:nvPicPr>
          <p:cNvPr id="2" name="Picture 1" descr="Screen Shot 2018-11-30 at 12.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860" y="2208400"/>
            <a:ext cx="5549900" cy="5778500"/>
          </a:xfrm>
          <a:prstGeom prst="rect">
            <a:avLst/>
          </a:prstGeom>
        </p:spPr>
      </p:pic>
      <p:sp>
        <p:nvSpPr>
          <p:cNvPr id="4" name="TextBox 3"/>
          <p:cNvSpPr txBox="1"/>
          <p:nvPr/>
        </p:nvSpPr>
        <p:spPr bwMode="white">
          <a:xfrm>
            <a:off x="1149804" y="3415591"/>
            <a:ext cx="914400" cy="914400"/>
          </a:xfrm>
          <a:prstGeom prst="rect">
            <a:avLst/>
          </a:prstGeom>
        </p:spPr>
        <p:txBody>
          <a:bodyPr vert="horz" wrap="none" lIns="91440" tIns="91440" rIns="91440" bIns="91440" rtlCol="0">
            <a:noAutofit/>
          </a:bodyPr>
          <a:lstStyle/>
          <a:p>
            <a:r>
              <a:rPr lang="en-US" sz="3600" dirty="0" smtClean="0"/>
              <a:t>Password for </a:t>
            </a:r>
          </a:p>
          <a:p>
            <a:r>
              <a:rPr lang="en-US" sz="3600" dirty="0" smtClean="0"/>
              <a:t>our instances:</a:t>
            </a:r>
          </a:p>
          <a:p>
            <a:endParaRPr lang="en-US" sz="3600" dirty="0"/>
          </a:p>
          <a:p>
            <a:r>
              <a:rPr lang="en-US" sz="3600" dirty="0" smtClean="0"/>
              <a:t>Cod3Can!</a:t>
            </a:r>
          </a:p>
        </p:txBody>
      </p:sp>
    </p:spTree>
    <p:extLst>
      <p:ext uri="{BB962C8B-B14F-4D97-AF65-F5344CB8AC3E}">
        <p14:creationId xmlns:p14="http://schemas.microsoft.com/office/powerpoint/2010/main" val="4093147208"/>
      </p:ext>
    </p:extLst>
  </p:cSld>
  <p:clrMapOvr>
    <a:masterClrMapping/>
  </p:clrMapOvr>
  <p:transition xmlns:p14="http://schemas.microsoft.com/office/powerpoint/2010/main" spd="med">
    <p:fade/>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&gt; kitchen login</a:t>
            </a:r>
          </a:p>
        </p:txBody>
      </p:sp>
      <p:sp>
        <p:nvSpPr>
          <p:cNvPr id="5" name="Title 4"/>
          <p:cNvSpPr>
            <a:spLocks noGrp="1"/>
          </p:cNvSpPr>
          <p:nvPr>
            <p:ph type="title"/>
          </p:nvPr>
        </p:nvSpPr>
        <p:spPr/>
        <p:txBody>
          <a:bodyPr/>
          <a:lstStyle/>
          <a:p>
            <a:r>
              <a:rPr lang="en-US" dirty="0"/>
              <a:t>Inspect the Virtual Instance</a:t>
            </a:r>
          </a:p>
        </p:txBody>
      </p:sp>
      <p:pic>
        <p:nvPicPr>
          <p:cNvPr id="6" name="Picture 5" descr="Screen Shot 2018-11-30 at 12.38.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155" y="2221406"/>
            <a:ext cx="5761855" cy="5833520"/>
          </a:xfrm>
          <a:prstGeom prst="rect">
            <a:avLst/>
          </a:prstGeom>
        </p:spPr>
      </p:pic>
    </p:spTree>
    <p:extLst>
      <p:ext uri="{BB962C8B-B14F-4D97-AF65-F5344CB8AC3E}">
        <p14:creationId xmlns:p14="http://schemas.microsoft.com/office/powerpoint/2010/main" val="433064147"/>
      </p:ext>
    </p:extLst>
  </p:cSld>
  <p:clrMapOvr>
    <a:masterClrMapping/>
  </p:clrMapOvr>
  <p:transition xmlns:p14="http://schemas.microsoft.com/office/powerpoint/2010/main" spd="med">
    <p:fade/>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Exit the Virtual Instance</a:t>
            </a:r>
          </a:p>
        </p:txBody>
      </p:sp>
      <p:pic>
        <p:nvPicPr>
          <p:cNvPr id="8" name="Picture 7" descr="Screen Shot 2018-11-30 at 12.40.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156" y="2743182"/>
            <a:ext cx="10198100" cy="1447800"/>
          </a:xfrm>
          <a:prstGeom prst="rect">
            <a:avLst/>
          </a:prstGeom>
        </p:spPr>
      </p:pic>
      <p:cxnSp>
        <p:nvCxnSpPr>
          <p:cNvPr id="3" name="Straight Arrow Connector 2"/>
          <p:cNvCxnSpPr/>
          <p:nvPr/>
        </p:nvCxnSpPr>
        <p:spPr>
          <a:xfrm flipH="1" flipV="1">
            <a:off x="11630128" y="3498283"/>
            <a:ext cx="2272554" cy="3743387"/>
          </a:xfrm>
          <a:prstGeom prst="straightConnector1">
            <a:avLst/>
          </a:prstGeom>
          <a:ln w="158750">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91380650"/>
      </p:ext>
    </p:extLst>
  </p:cSld>
  <p:clrMapOvr>
    <a:masterClrMapping/>
  </p:clrMapOvr>
  <p:transition xmlns:p14="http://schemas.microsoft.com/office/powerpoint/2010/main" spd="med">
    <p:fade/>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(v1.19.2)</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["apache::default"] </a:t>
            </a:r>
          </a:p>
          <a:p>
            <a:r>
              <a:rPr lang="en-US" dirty="0"/>
              <a:t>       ...     </a:t>
            </a:r>
          </a:p>
          <a:p>
            <a:r>
              <a:rPr lang="en-US" dirty="0"/>
              <a:t>       Finished converging &lt;default-centos-69&gt;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a:t>Converge the Virtual Instance</a:t>
            </a:r>
          </a:p>
        </p:txBody>
      </p:sp>
      <p:sp>
        <p:nvSpPr>
          <p:cNvPr id="6" name="Rectangle 5"/>
          <p:cNvSpPr/>
          <p:nvPr/>
        </p:nvSpPr>
        <p:spPr bwMode="auto">
          <a:xfrm>
            <a:off x="1128943" y="4402832"/>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8" name="Rectangle 7"/>
          <p:cNvSpPr/>
          <p:nvPr/>
        </p:nvSpPr>
        <p:spPr bwMode="auto">
          <a:xfrm>
            <a:off x="1125384" y="6538335"/>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9636664"/>
      </p:ext>
    </p:extLst>
  </p:cSld>
  <p:clrMapOvr>
    <a:masterClrMapping/>
  </p:clrMapOvr>
  <p:transition xmlns:p14="http://schemas.microsoft.com/office/powerpoint/2010/main" spd="med">
    <p:fade/>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`/Users/Administrator/</a:t>
            </a:r>
            <a:r>
              <a:rPr lang="en-US" sz="2400" dirty="0" err="1" smtClean="0">
                <a:solidFill>
                  <a:schemeClr val="accent5"/>
                </a:solidFill>
              </a:rPr>
              <a:t>myiis</a:t>
            </a:r>
            <a:r>
              <a:rPr lang="en-US" sz="2400" dirty="0" smtClean="0">
                <a:solidFill>
                  <a:schemeClr val="accent5"/>
                </a:solidFill>
              </a:rPr>
              <a:t>/test/smoke/default`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a:t>
            </a:r>
            <a:r>
              <a:rPr lang="en-US" sz="2400" dirty="0" smtClean="0"/>
              <a:t>32768</a:t>
            </a:r>
            <a:endParaRPr lang="en-US" sz="2400" dirty="0"/>
          </a:p>
          <a:p>
            <a:r>
              <a:rPr lang="en-US" sz="2400" dirty="0">
                <a:solidFill>
                  <a:schemeClr val="accent6"/>
                </a:solidFill>
              </a:rPr>
              <a:t>  </a:t>
            </a:r>
            <a:r>
              <a:rPr lang="en-US" sz="2400" dirty="0">
                <a:solidFill>
                  <a:schemeClr val="bg1"/>
                </a:solidFill>
              </a:rPr>
              <a:t> Port 80</a:t>
            </a:r>
          </a:p>
          <a:p>
            <a:r>
              <a:rPr lang="en-US" sz="2400" dirty="0">
                <a:solidFill>
                  <a:schemeClr val="bg1"/>
                </a:solidFill>
              </a:rPr>
              <a:t>    </a:t>
            </a:r>
            <a:r>
              <a:rPr lang="en-US" sz="2400" dirty="0">
                <a:solidFill>
                  <a:srgbClr val="01D75F"/>
                </a:solidFill>
              </a:rPr>
              <a:t> [PASS]  should be listening</a:t>
            </a:r>
          </a:p>
          <a:p>
            <a:r>
              <a:rPr lang="en-US" sz="2400" dirty="0">
                <a:solidFill>
                  <a:schemeClr val="bg1"/>
                </a:solidFill>
              </a:rPr>
              <a:t>  Command: `Invoke-</a:t>
            </a:r>
            <a:r>
              <a:rPr lang="en-US" sz="2400" dirty="0" err="1">
                <a:solidFill>
                  <a:schemeClr val="bg1"/>
                </a:solidFill>
              </a:rPr>
              <a:t>WebRequest</a:t>
            </a:r>
            <a:r>
              <a:rPr lang="en-US" sz="2400" dirty="0">
                <a:solidFill>
                  <a:schemeClr val="bg1"/>
                </a:solidFill>
              </a:rPr>
              <a:t> </a:t>
            </a:r>
            <a:r>
              <a:rPr lang="en-US" sz="2400" dirty="0" err="1">
                <a:solidFill>
                  <a:schemeClr val="bg1"/>
                </a:solidFill>
              </a:rPr>
              <a:t>localhost</a:t>
            </a:r>
            <a:r>
              <a:rPr lang="en-US" sz="2400" dirty="0">
                <a:solidFill>
                  <a:schemeClr val="bg1"/>
                </a:solidFill>
              </a:rPr>
              <a:t>`</a:t>
            </a:r>
          </a:p>
          <a:p>
            <a:r>
              <a:rPr lang="en-US" sz="2400" dirty="0">
                <a:solidFill>
                  <a:schemeClr val="bg1"/>
                </a:solidFill>
              </a:rPr>
              <a:t>     </a:t>
            </a:r>
            <a:r>
              <a:rPr lang="en-US" sz="2400" dirty="0">
                <a:solidFill>
                  <a:srgbClr val="01D75F"/>
                </a:solidFill>
              </a:rPr>
              <a:t>[PASS]  </a:t>
            </a:r>
            <a:r>
              <a:rPr lang="en-US" sz="2400" dirty="0" err="1">
                <a:solidFill>
                  <a:srgbClr val="01D75F"/>
                </a:solidFill>
              </a:rPr>
              <a:t>stdout</a:t>
            </a:r>
            <a:r>
              <a:rPr lang="en-US" sz="2400" dirty="0">
                <a:solidFill>
                  <a:srgbClr val="01D75F"/>
                </a:solidFill>
              </a:rPr>
              <a:t> should match /Hello, world/</a:t>
            </a:r>
          </a:p>
          <a:p>
            <a:r>
              <a:rPr lang="en-US" sz="2400" dirty="0" smtClean="0">
                <a:solidFill>
                  <a:schemeClr val="bg1"/>
                </a:solidFill>
              </a:rPr>
              <a:t>Test Summary</a:t>
            </a:r>
            <a:r>
              <a:rPr lang="en-US" sz="2400" dirty="0">
                <a:solidFill>
                  <a:schemeClr val="bg1"/>
                </a:solidFill>
              </a:rPr>
              <a:t>: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1104" y="7339230"/>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2468511189"/>
      </p:ext>
    </p:extLst>
  </p:cSld>
  <p:clrMapOvr>
    <a:masterClrMapping/>
  </p:clrMapOvr>
  <p:transition xmlns:p14="http://schemas.microsoft.com/office/powerpoint/2010/main" spd="med">
    <p:fade/>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Build a Reliable Cookbook</a:t>
            </a:r>
          </a:p>
        </p:txBody>
      </p:sp>
      <p:sp>
        <p:nvSpPr>
          <p:cNvPr id="3" name="Content Placeholder 2"/>
          <p:cNvSpPr>
            <a:spLocks noGrp="1"/>
          </p:cNvSpPr>
          <p:nvPr>
            <p:ph sz="quarter" idx="11"/>
          </p:nvPr>
        </p:nvSpPr>
        <p:spPr/>
        <p:txBody>
          <a:bodyPr/>
          <a:lstStyle/>
          <a:p>
            <a:r>
              <a:rPr lang="en-US" dirty="0"/>
              <a:t>This time it will be different.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Examine the cookbook</a:t>
            </a:r>
          </a:p>
          <a:p>
            <a:pPr marL="342900" indent="-342900">
              <a:buFont typeface="Wingdings" charset="2"/>
              <a:buChar char="ü"/>
            </a:pPr>
            <a:r>
              <a:rPr lang="en-US" dirty="0"/>
              <a:t>Write tests that verifies the cookbook does what we want it to do</a:t>
            </a:r>
          </a:p>
          <a:p>
            <a:pPr marL="342900" indent="-342900">
              <a:buFont typeface="Wingdings" charset="2"/>
              <a:buChar char="ü"/>
            </a:pPr>
            <a:r>
              <a:rPr lang="en-US" dirty="0"/>
              <a:t>Execute the tests and see failure</a:t>
            </a:r>
          </a:p>
          <a:p>
            <a:pPr marL="342900" indent="-342900">
              <a:buFont typeface="Wingdings" charset="2"/>
              <a:buChar char="ü"/>
            </a:pPr>
            <a:r>
              <a:rPr lang="en-US" dirty="0"/>
              <a:t>Write the recipe to make the test pass</a:t>
            </a:r>
          </a:p>
          <a:p>
            <a:pPr marL="342900" indent="-342900">
              <a:buFont typeface="Wingdings" charset="2"/>
              <a:buChar char="ü"/>
            </a:pPr>
            <a:r>
              <a:rPr lang="en-US" dirty="0"/>
              <a:t>Execute the tests and see success</a:t>
            </a:r>
          </a:p>
        </p:txBody>
      </p:sp>
    </p:spTree>
    <p:extLst>
      <p:ext uri="{BB962C8B-B14F-4D97-AF65-F5344CB8AC3E}">
        <p14:creationId xmlns:p14="http://schemas.microsoft.com/office/powerpoint/2010/main" val="696159534"/>
      </p:ext>
    </p:extLst>
  </p:cSld>
  <p:clrMapOvr>
    <a:masterClrMapping/>
  </p:clrMapOvr>
  <p:transition xmlns:p14="http://schemas.microsoft.com/office/powerpoint/2010/main" spd="med">
    <p:fade/>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79844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66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Refactoring Cookbooks with Tests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319135" y="4542411"/>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29058430"/>
      </p:ext>
    </p:extLst>
  </p:cSld>
  <p:clrMapOvr>
    <a:masterClrMapping/>
  </p:clrMapOvr>
  <p:transition xmlns:p14="http://schemas.microsoft.com/office/powerpoint/2010/mai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Test and Repair</a:t>
            </a:r>
          </a:p>
        </p:txBody>
      </p:sp>
      <p:sp>
        <p:nvSpPr>
          <p:cNvPr id="17" name="Text Placeholder 4"/>
          <p:cNvSpPr>
            <a:spLocks noGrp="1"/>
          </p:cNvSpPr>
          <p:nvPr>
            <p:ph type="subTitle" idx="1"/>
          </p:nvPr>
        </p:nvSpPr>
        <p:spPr>
          <a:xfrm>
            <a:off x="3013754" y="3506119"/>
            <a:ext cx="10974132" cy="41459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pPr marL="571500" indent="-571500">
              <a:buFont typeface="Wingdings" charset="2"/>
              <a:buChar char="q"/>
            </a:pPr>
            <a:r>
              <a:rPr lang="en-US" dirty="0"/>
              <a:t>M</a:t>
            </a:r>
            <a:r>
              <a:rPr lang="en-US" sz="3700" dirty="0"/>
              <a:t>odify the contents of 'C:\</a:t>
            </a:r>
            <a:r>
              <a:rPr lang="en-US" sz="3700" dirty="0" err="1"/>
              <a:t>hello.txt</a:t>
            </a:r>
            <a:r>
              <a:rPr lang="en-US" sz="3700" dirty="0"/>
              <a:t>' manually with your text editor</a:t>
            </a:r>
          </a:p>
          <a:p>
            <a:pPr marL="571500" indent="-571500">
              <a:buFont typeface="Wingdings" charset="2"/>
              <a:buChar char="q"/>
            </a:pPr>
            <a:r>
              <a:rPr lang="en-US" dirty="0"/>
              <a:t>R</a:t>
            </a:r>
            <a:r>
              <a:rPr lang="en-US" sz="3700" dirty="0"/>
              <a:t>un the chef-client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48855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Test Driven Development</a:t>
            </a:r>
          </a:p>
        </p:txBody>
      </p:sp>
      <p:sp>
        <p:nvSpPr>
          <p:cNvPr id="5" name="Subtitle 4"/>
          <p:cNvSpPr>
            <a:spLocks noGrp="1"/>
          </p:cNvSpPr>
          <p:nvPr>
            <p:ph type="subTitle" idx="1"/>
          </p:nvPr>
        </p:nvSpPr>
        <p:spPr/>
        <p:txBody>
          <a:bodyPr/>
          <a:lstStyle/>
          <a:p>
            <a:pPr marL="514350" indent="-514350">
              <a:buFont typeface="+mj-lt"/>
              <a:buAutoNum type="arabicPeriod"/>
            </a:pPr>
            <a:r>
              <a:rPr lang="en-US" dirty="0"/>
              <a:t>Define a test set for the unit first</a:t>
            </a:r>
          </a:p>
          <a:p>
            <a:pPr marL="514350" indent="-514350">
              <a:buFont typeface="+mj-lt"/>
              <a:buAutoNum type="arabicPeriod"/>
            </a:pPr>
            <a:r>
              <a:rPr lang="en-US" dirty="0"/>
              <a:t>Then implement the unit</a:t>
            </a:r>
          </a:p>
          <a:p>
            <a:pPr marL="514350" indent="-514350">
              <a:buFont typeface="+mj-lt"/>
              <a:buAutoNum type="arabicPeriod"/>
            </a:pPr>
            <a:r>
              <a:rPr lang="en-US" dirty="0"/>
              <a:t>Finally verify that the implementation of the unit makes the tests succeed.</a:t>
            </a:r>
          </a:p>
          <a:p>
            <a:pPr marL="514350" indent="-514350">
              <a:buFont typeface="+mj-lt"/>
              <a:buAutoNum type="arabicPeriod"/>
            </a:pPr>
            <a:r>
              <a:rPr lang="en-US" b="1" dirty="0"/>
              <a:t>Refactor</a:t>
            </a:r>
          </a:p>
        </p:txBody>
      </p:sp>
    </p:spTree>
    <p:extLst>
      <p:ext uri="{BB962C8B-B14F-4D97-AF65-F5344CB8AC3E}">
        <p14:creationId xmlns:p14="http://schemas.microsoft.com/office/powerpoint/2010/main" val="1450232468"/>
      </p:ext>
    </p:extLst>
  </p:cSld>
  <p:clrMapOvr>
    <a:masterClrMapping/>
  </p:clrMapOvr>
  <p:transition xmlns:p14="http://schemas.microsoft.com/office/powerpoint/2010/main" spd="med">
    <p:fade/>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Refactor a recipe using </a:t>
            </a:r>
            <a:r>
              <a:rPr lang="en-US" dirty="0" err="1">
                <a:latin typeface="Courier New" charset="0"/>
                <a:ea typeface="Courier New" charset="0"/>
                <a:cs typeface="Courier New" charset="0"/>
              </a:rPr>
              <a:t>include_recipe</a:t>
            </a:r>
            <a:endParaRPr lang="en-US" dirty="0">
              <a:latin typeface="Courier New" charset="0"/>
              <a:ea typeface="Courier New" charset="0"/>
              <a:cs typeface="Courier New" charset="0"/>
            </a:endParaRPr>
          </a:p>
          <a:p>
            <a:pPr marL="457200" indent="-457200">
              <a:buFont typeface="Wingdings" charset="2"/>
              <a:buChar char="Ø"/>
            </a:pPr>
            <a:r>
              <a:rPr lang="en-US" dirty="0"/>
              <a:t>Use Test Kitchen to validate the code you </a:t>
            </a:r>
            <a:r>
              <a:rPr lang="en-US" dirty="0" smtClean="0"/>
              <a:t>refactored</a:t>
            </a:r>
            <a:endParaRPr lang="en-US" dirty="0"/>
          </a:p>
        </p:txBody>
      </p:sp>
    </p:spTree>
    <p:extLst>
      <p:ext uri="{BB962C8B-B14F-4D97-AF65-F5344CB8AC3E}">
        <p14:creationId xmlns:p14="http://schemas.microsoft.com/office/powerpoint/2010/main" val="1491277912"/>
      </p:ext>
    </p:extLst>
  </p:cSld>
  <p:clrMapOvr>
    <a:masterClrMapping/>
  </p:clrMapOvr>
  <p:transition xmlns:p14="http://schemas.microsoft.com/office/powerpoint/2010/main" spd="med">
    <p:fade/>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Modular Cookbook Recipes</a:t>
            </a:r>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5" name="Group 54"/>
          <p:cNvGrpSpPr/>
          <p:nvPr/>
        </p:nvGrpSpPr>
        <p:grpSpPr>
          <a:xfrm>
            <a:off x="2549285" y="3147331"/>
            <a:ext cx="5152082" cy="4911788"/>
            <a:chOff x="1682671" y="3147332"/>
            <a:chExt cx="5152082" cy="4911788"/>
          </a:xfrm>
        </p:grpSpPr>
        <p:sp>
          <p:nvSpPr>
            <p:cNvPr id="53" name="Rectangle 52"/>
            <p:cNvSpPr/>
            <p:nvPr/>
          </p:nvSpPr>
          <p:spPr bwMode="auto">
            <a:xfrm>
              <a:off x="1682671" y="3147332"/>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myiis</a:t>
              </a:r>
              <a:endParaRPr lang="en-US" sz="4400" b="1" dirty="0">
                <a:solidFill>
                  <a:schemeClr val="accent3">
                    <a:lumMod val="50000"/>
                  </a:schemeClr>
                </a:solidFill>
              </a:endParaRPr>
            </a:p>
          </p:txBody>
        </p:sp>
        <p:sp>
          <p:nvSpPr>
            <p:cNvPr id="6" name="Round Diagonal Corner Rectangle 5"/>
            <p:cNvSpPr/>
            <p:nvPr/>
          </p:nvSpPr>
          <p:spPr bwMode="auto">
            <a:xfrm>
              <a:off x="4185335"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7" name="Round Diagonal Corner Rectangle 6"/>
            <p:cNvSpPr/>
            <p:nvPr/>
          </p:nvSpPr>
          <p:spPr bwMode="auto">
            <a:xfrm>
              <a:off x="4185334"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8" name="Round Diagonal Corner Rectangle 7"/>
            <p:cNvSpPr/>
            <p:nvPr/>
          </p:nvSpPr>
          <p:spPr bwMode="auto">
            <a:xfrm>
              <a:off x="4185335"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4" name="Straight Connector 13"/>
            <p:cNvCxnSpPr>
              <a:stCxn id="4" idx="1"/>
            </p:cNvCxnSpPr>
            <p:nvPr/>
          </p:nvCxnSpPr>
          <p:spPr>
            <a:xfrm>
              <a:off x="2674600"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2690425"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1814588"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37" name="Straight Connector 36"/>
            <p:cNvCxnSpPr/>
            <p:nvPr/>
          </p:nvCxnSpPr>
          <p:spPr>
            <a:xfrm>
              <a:off x="1993001"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93001"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1993001"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701212120"/>
      </p:ext>
    </p:extLst>
  </p:cSld>
  <p:clrMapOvr>
    <a:masterClrMapping/>
  </p:clrMapOvr>
  <p:transition xmlns:p14="http://schemas.microsoft.com/office/powerpoint/2010/main" spd="med">
    <p:fade/>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include_recipe</a:t>
            </a:r>
            <a:endParaRPr lang="en-US" dirty="0"/>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be inserted (in the same exact order) at the point where the </a:t>
            </a:r>
            <a:r>
              <a:rPr lang="en-US" b="1" dirty="0" err="1">
                <a:latin typeface="Courier New" charset="0"/>
                <a:ea typeface="Courier New" charset="0"/>
                <a:cs typeface="Courier New" charset="0"/>
              </a:rPr>
              <a:t>include_recipe</a:t>
            </a:r>
            <a:r>
              <a:rPr lang="en-US" dirty="0"/>
              <a:t> keyword is located. </a:t>
            </a:r>
          </a:p>
        </p:txBody>
      </p:sp>
      <p:sp>
        <p:nvSpPr>
          <p:cNvPr id="5" name="Content Placeholder 3"/>
          <p:cNvSpPr txBox="1">
            <a:spLocks/>
          </p:cNvSpPr>
          <p:nvPr/>
        </p:nvSpPr>
        <p:spPr>
          <a:xfrm>
            <a:off x="3669213" y="7332456"/>
            <a:ext cx="8917577" cy="554608"/>
          </a:xfrm>
          <a:prstGeom prst="rect">
            <a:avLst/>
          </a:prstGeom>
        </p:spPr>
        <p:txBody>
          <a:bodyPr>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a:solidFill>
                  <a:srgbClr val="00B0F0"/>
                </a:solidFill>
                <a:hlinkClick r:id="rId3"/>
              </a:rPr>
              <a:t>https://</a:t>
            </a:r>
            <a:r>
              <a:rPr lang="en-US" sz="2400" dirty="0" err="1">
                <a:solidFill>
                  <a:srgbClr val="00B0F0"/>
                </a:solidFill>
                <a:hlinkClick r:id="rId3"/>
              </a:rPr>
              <a:t>docs.chef.io</a:t>
            </a:r>
            <a:r>
              <a:rPr lang="en-US" sz="2400" dirty="0">
                <a:solidFill>
                  <a:srgbClr val="00B0F0"/>
                </a:solidFill>
                <a:hlinkClick r:id="rId3"/>
              </a:rPr>
              <a:t>/</a:t>
            </a:r>
            <a:r>
              <a:rPr lang="en-US" sz="2400" dirty="0" err="1">
                <a:solidFill>
                  <a:srgbClr val="00B0F0"/>
                </a:solidFill>
                <a:hlinkClick r:id="rId3"/>
              </a:rPr>
              <a:t>recipes.html#include-recipes</a:t>
            </a:r>
            <a:endParaRPr lang="en-US" sz="2400" dirty="0">
              <a:solidFill>
                <a:srgbClr val="00B0F0"/>
              </a:solidFill>
            </a:endParaRPr>
          </a:p>
        </p:txBody>
      </p:sp>
    </p:spTree>
    <p:extLst>
      <p:ext uri="{BB962C8B-B14F-4D97-AF65-F5344CB8AC3E}">
        <p14:creationId xmlns:p14="http://schemas.microsoft.com/office/powerpoint/2010/main" val="506135491"/>
      </p:ext>
    </p:extLst>
  </p:cSld>
  <p:clrMapOvr>
    <a:masterClrMapping/>
  </p:clrMapOvr>
  <p:transition xmlns:p14="http://schemas.microsoft.com/office/powerpoint/2010/main" spd="med">
    <p:fade/>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Recipe Organization</a:t>
            </a:r>
          </a:p>
        </p:txBody>
      </p:sp>
      <p:sp>
        <p:nvSpPr>
          <p:cNvPr id="3" name="Subtitle 2"/>
          <p:cNvSpPr>
            <a:spLocks noGrp="1"/>
          </p:cNvSpPr>
          <p:nvPr>
            <p:ph type="subTitle" idx="1"/>
          </p:nvPr>
        </p:nvSpPr>
        <p:spPr>
          <a:xfrm>
            <a:off x="1671638" y="3271838"/>
            <a:ext cx="6454722" cy="577491"/>
          </a:xfrm>
          <a:solidFill>
            <a:schemeClr val="bg1">
              <a:lumMod val="85000"/>
              <a:alpha val="50000"/>
            </a:schemeClr>
          </a:solidFill>
        </p:spPr>
        <p:txBody>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6" name="Round Diagonal Corner Rectangle 5"/>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install.rb</a:t>
            </a:r>
            <a:endParaRPr lang="en-US" sz="2400" dirty="0">
              <a:solidFill>
                <a:schemeClr val="bg1"/>
              </a:solidFill>
            </a:endParaRPr>
          </a:p>
        </p:txBody>
      </p:sp>
      <p:sp>
        <p:nvSpPr>
          <p:cNvPr id="7" name="Round Diagonal Corner Rectangle 6"/>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configuration.rb</a:t>
            </a:r>
            <a:endParaRPr lang="en-US" sz="2400" dirty="0">
              <a:solidFill>
                <a:schemeClr val="bg1"/>
              </a:solidFill>
            </a:endParaRPr>
          </a:p>
        </p:txBody>
      </p:sp>
      <p:sp>
        <p:nvSpPr>
          <p:cNvPr id="8" name="Round Diagonal Corner Rectangle 7"/>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service.rb</a:t>
            </a:r>
            <a:endParaRPr lang="en-US" dirty="0">
              <a:solidFill>
                <a:schemeClr val="bg1"/>
              </a:solidFill>
            </a:endParaRPr>
          </a:p>
        </p:txBody>
      </p:sp>
      <p:sp>
        <p:nvSpPr>
          <p:cNvPr id="10" name="Right Bracket 9"/>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a:stCxn id="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bwMode="white">
          <a:xfrm>
            <a:off x="1671637" y="4055806"/>
            <a:ext cx="6454723" cy="3524865"/>
          </a:xfrm>
          <a:prstGeom prst="rect">
            <a:avLst/>
          </a:prstGeom>
          <a:ln>
            <a:solidFill>
              <a:schemeClr val="tx2"/>
            </a:solidFill>
            <a:prstDash val="dash"/>
          </a:ln>
        </p:spPr>
        <p:txBody>
          <a:bodyPr vert="horz" wrap="square" lIns="91440" tIns="91440" rIns="91440" bIns="91440" rtlCol="0">
            <a:normAutofit/>
          </a:bodyPr>
          <a:lstStyle/>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'cookbook::install'</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'cookbook::configuration'</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'cookbook::service'</a:t>
            </a:r>
          </a:p>
          <a:p>
            <a:endParaRPr lang="en-US" sz="2000" b="1" dirty="0">
              <a:latin typeface="Courier New" charset="0"/>
              <a:ea typeface="Courier New" charset="0"/>
              <a:cs typeface="Courier New" charset="0"/>
            </a:endParaRPr>
          </a:p>
        </p:txBody>
      </p:sp>
      <p:sp>
        <p:nvSpPr>
          <p:cNvPr id="4" name="Round Diagonal Corner Rectangle 3"/>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default.rb</a:t>
            </a:r>
            <a:endParaRPr lang="en-US" sz="2400" dirty="0">
              <a:solidFill>
                <a:schemeClr val="bg1"/>
              </a:solidFill>
            </a:endParaRPr>
          </a:p>
        </p:txBody>
      </p:sp>
      <p:cxnSp>
        <p:nvCxnSpPr>
          <p:cNvPr id="37" name="Straight Connector 36"/>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9624887"/>
      </p:ext>
    </p:extLst>
  </p:cSld>
  <p:clrMapOvr>
    <a:masterClrMapping/>
  </p:clrMapOvr>
  <p:transition xmlns:p14="http://schemas.microsoft.com/office/powerpoint/2010/main" spd="med">
    <p:fade/>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a:t>This is why we </a:t>
            </a:r>
            <a:r>
              <a:rPr lang="en-US" b="1" dirty="0"/>
              <a:t>can</a:t>
            </a:r>
            <a:r>
              <a:rPr lang="en-US" dirty="0"/>
              <a:t> have nice things!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Refactor the installation into a separate recipe</a:t>
            </a:r>
          </a:p>
          <a:p>
            <a:pPr marL="342900" indent="-342900">
              <a:buFont typeface="Wingdings" charset="2"/>
              <a:buChar char="q"/>
            </a:pPr>
            <a:r>
              <a:rPr lang="en-US" dirty="0"/>
              <a:t>Converge the cookbook and execute the tests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You called?</a:t>
            </a:r>
          </a:p>
        </p:txBody>
      </p:sp>
    </p:spTree>
    <p:extLst>
      <p:ext uri="{BB962C8B-B14F-4D97-AF65-F5344CB8AC3E}">
        <p14:creationId xmlns:p14="http://schemas.microsoft.com/office/powerpoint/2010/main" val="196263039"/>
      </p:ext>
    </p:extLst>
  </p:cSld>
  <p:clrMapOvr>
    <a:masterClrMapping/>
  </p:clrMapOvr>
  <p:transition xmlns:p14="http://schemas.microsoft.com/office/powerpoint/2010/main" spd="med">
    <p:fade/>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Usage: chef generate recipe [path/to/cookbook] NAME [options]</a:t>
            </a:r>
          </a:p>
          <a:p>
            <a:r>
              <a:rPr lang="en-US" dirty="0"/>
              <a:t>    -C, --copyright COPYRIGHT        Name of the copyright </a:t>
            </a:r>
            <a:r>
              <a:rPr lang="en-US" dirty="0" err="1"/>
              <a:t>hol</a:t>
            </a:r>
            <a:r>
              <a:rPr lang="en-US" dirty="0"/>
              <a:t>...</a:t>
            </a:r>
          </a:p>
          <a:p>
            <a:r>
              <a:rPr lang="en-US" dirty="0"/>
              <a:t>    -m, --email EMAIL                Email address of the auth...</a:t>
            </a:r>
          </a:p>
          <a:p>
            <a:r>
              <a:rPr lang="en-US" dirty="0"/>
              <a:t>    -a, --generator-</a:t>
            </a:r>
            <a:r>
              <a:rPr lang="en-US" dirty="0" err="1"/>
              <a:t>arg</a:t>
            </a:r>
            <a:r>
              <a:rPr lang="en-US" dirty="0"/>
              <a:t> KEY=VALUE    Use to set arbitrary     ...</a:t>
            </a:r>
          </a:p>
          <a:p>
            <a:r>
              <a:rPr lang="en-US" dirty="0"/>
              <a:t>    -I, --license LICENSE            </a:t>
            </a:r>
            <a:r>
              <a:rPr lang="en-US" dirty="0" err="1"/>
              <a:t>all_rights</a:t>
            </a:r>
            <a:r>
              <a:rPr lang="en-US" dirty="0"/>
              <a:t>, apache2, </a:t>
            </a:r>
            <a:r>
              <a:rPr lang="en-US" dirty="0" err="1"/>
              <a:t>mit</a:t>
            </a:r>
            <a:r>
              <a:rPr lang="en-US" dirty="0"/>
              <a:t>,...</a:t>
            </a:r>
          </a:p>
          <a:p>
            <a:r>
              <a:rPr lang="en-US" dirty="0"/>
              <a:t>    -g GENERATOR_COOKBOOK_PATH,      Use GENERATOR_COOKBOOK_PA...</a:t>
            </a:r>
          </a:p>
          <a:p>
            <a:r>
              <a:rPr lang="en-US" dirty="0"/>
              <a:t>        --generator-cookbook</a:t>
            </a:r>
          </a:p>
        </p:txBody>
      </p:sp>
      <p:sp>
        <p:nvSpPr>
          <p:cNvPr id="3" name="Text Placeholder 2"/>
          <p:cNvSpPr>
            <a:spLocks noGrp="1"/>
          </p:cNvSpPr>
          <p:nvPr>
            <p:ph type="body" sz="quarter" idx="11"/>
          </p:nvPr>
        </p:nvSpPr>
        <p:spPr/>
        <p:txBody>
          <a:bodyPr/>
          <a:lstStyle/>
          <a:p>
            <a:r>
              <a:rPr lang="en-US" dirty="0"/>
              <a:t>&gt; chef generate recipe --help</a:t>
            </a:r>
          </a:p>
        </p:txBody>
      </p:sp>
      <p:sp>
        <p:nvSpPr>
          <p:cNvPr id="4" name="Content Placeholder 3"/>
          <p:cNvSpPr>
            <a:spLocks noGrp="1"/>
          </p:cNvSpPr>
          <p:nvPr>
            <p:ph sz="quarter" idx="12"/>
          </p:nvPr>
        </p:nvSpPr>
        <p:spPr>
          <a:xfrm>
            <a:off x="1127883" y="2337232"/>
            <a:ext cx="14420850" cy="557213"/>
          </a:xfrm>
        </p:spPr>
        <p:txBody>
          <a:bodyPr/>
          <a:lstStyle/>
          <a:p>
            <a:endParaRPr lang="en-US" dirty="0"/>
          </a:p>
        </p:txBody>
      </p:sp>
      <p:sp>
        <p:nvSpPr>
          <p:cNvPr id="5" name="Title 4"/>
          <p:cNvSpPr>
            <a:spLocks noGrp="1"/>
          </p:cNvSpPr>
          <p:nvPr>
            <p:ph type="title"/>
          </p:nvPr>
        </p:nvSpPr>
        <p:spPr/>
        <p:txBody>
          <a:bodyPr/>
          <a:lstStyle/>
          <a:p>
            <a:r>
              <a:rPr lang="en-US" dirty="0"/>
              <a:t>Ask Chef About Generating a Recipe</a:t>
            </a:r>
          </a:p>
        </p:txBody>
      </p:sp>
    </p:spTree>
    <p:extLst>
      <p:ext uri="{BB962C8B-B14F-4D97-AF65-F5344CB8AC3E}">
        <p14:creationId xmlns:p14="http://schemas.microsoft.com/office/powerpoint/2010/main" val="1622777326"/>
      </p:ext>
    </p:extLst>
  </p:cSld>
  <p:clrMapOvr>
    <a:masterClrMapping/>
  </p:clrMapOvr>
  <p:transition xmlns:p14="http://schemas.microsoft.com/office/powerpoint/2010/main" spd="med">
    <p:fade/>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a:t>
            </a:r>
            <a:r>
              <a:rPr lang="en-US" dirty="0" smtClean="0"/>
              <a:t>/Users/Administrator/chef-repo/cookbooks/</a:t>
            </a:r>
            <a:r>
              <a:rPr lang="en-US" dirty="0" err="1" smtClean="0"/>
              <a:t>myiis</a:t>
            </a:r>
            <a:r>
              <a:rPr lang="en-US" dirty="0" smtClean="0"/>
              <a:t>/spec</a:t>
            </a:r>
            <a:r>
              <a:rPr lang="en-US" dirty="0"/>
              <a:t>/unit/recipes] action create (up to date)</a:t>
            </a:r>
          </a:p>
          <a:p>
            <a:r>
              <a:rPr lang="en-US" dirty="0"/>
              <a:t>  * </a:t>
            </a:r>
            <a:r>
              <a:rPr lang="en-US" dirty="0" err="1"/>
              <a:t>cookbook_file</a:t>
            </a:r>
            <a:r>
              <a:rPr lang="en-US" dirty="0"/>
              <a:t>[/Users/Administrator/chef-repo/cookbooks/</a:t>
            </a:r>
            <a:r>
              <a:rPr lang="en-US" dirty="0" err="1"/>
              <a:t>myiis</a:t>
            </a:r>
            <a:r>
              <a:rPr lang="en-US" dirty="0"/>
              <a:t>/spec/</a:t>
            </a:r>
            <a:r>
              <a:rPr lang="en-US" dirty="0" err="1"/>
              <a:t>spec_helper.rb</a:t>
            </a:r>
            <a:r>
              <a:rPr lang="en-US" dirty="0"/>
              <a:t>] action </a:t>
            </a:r>
            <a:r>
              <a:rPr lang="en-US" dirty="0" err="1"/>
              <a:t>create_if_missing</a:t>
            </a:r>
            <a:r>
              <a:rPr lang="en-US" dirty="0"/>
              <a:t> (up to date)</a:t>
            </a:r>
          </a:p>
          <a:p>
            <a:r>
              <a:rPr lang="en-US" dirty="0"/>
              <a:t>  * template[/Users/Administrator/chef-repo/cookbooks/</a:t>
            </a:r>
            <a:r>
              <a:rPr lang="en-US" dirty="0" err="1"/>
              <a:t>myiis</a:t>
            </a:r>
            <a:r>
              <a:rPr lang="en-US" dirty="0"/>
              <a:t>/spec/unit/recipes/</a:t>
            </a:r>
            <a:r>
              <a:rPr lang="en-US" dirty="0" err="1"/>
              <a:t>install_spec.rb</a:t>
            </a:r>
            <a:r>
              <a:rPr lang="en-US" dirty="0"/>
              <a:t>] action </a:t>
            </a:r>
            <a:r>
              <a:rPr lang="en-US" dirty="0" err="1"/>
              <a:t>create_if_missing</a:t>
            </a:r>
            <a:endParaRPr lang="en-US" dirty="0"/>
          </a:p>
          <a:p>
            <a:r>
              <a:rPr lang="en-US" dirty="0"/>
              <a:t>    - create new file /Users/Administrator/chef-repo/cookbooks/</a:t>
            </a:r>
            <a:r>
              <a:rPr lang="en-US" dirty="0" err="1"/>
              <a:t>myiis</a:t>
            </a:r>
            <a:r>
              <a:rPr lang="en-US" dirty="0"/>
              <a:t>/spec/unit/recipes/</a:t>
            </a:r>
            <a:r>
              <a:rPr lang="en-US" dirty="0" err="1"/>
              <a:t>install_spec.rb</a:t>
            </a:r>
            <a:endParaRPr lang="en-US" dirty="0"/>
          </a:p>
          <a:p>
            <a:r>
              <a:rPr lang="en-US" dirty="0"/>
              <a:t>    - update content in file /Users/Administrator/chef-repo/cookbooks/</a:t>
            </a:r>
            <a:r>
              <a:rPr lang="en-US" dirty="0" err="1"/>
              <a:t>myiis</a:t>
            </a:r>
            <a:r>
              <a:rPr lang="en-US" dirty="0"/>
              <a:t>/spec/unit/recipes/</a:t>
            </a:r>
            <a:r>
              <a:rPr lang="en-US" dirty="0" err="1"/>
              <a:t>install_spec.rb</a:t>
            </a:r>
            <a:r>
              <a:rPr lang="en-US" dirty="0"/>
              <a:t> from none to 187413</a:t>
            </a:r>
          </a:p>
        </p:txBody>
      </p:sp>
      <p:sp>
        <p:nvSpPr>
          <p:cNvPr id="3" name="Text Placeholder 2"/>
          <p:cNvSpPr>
            <a:spLocks noGrp="1"/>
          </p:cNvSpPr>
          <p:nvPr>
            <p:ph type="body" sz="quarter" idx="11"/>
          </p:nvPr>
        </p:nvSpPr>
        <p:spPr/>
        <p:txBody>
          <a:bodyPr/>
          <a:lstStyle/>
          <a:p>
            <a:r>
              <a:rPr lang="en-US" dirty="0"/>
              <a:t>&gt; chef generate recipe install</a:t>
            </a:r>
          </a:p>
        </p:txBody>
      </p:sp>
      <p:sp>
        <p:nvSpPr>
          <p:cNvPr id="5" name="Title 4"/>
          <p:cNvSpPr>
            <a:spLocks noGrp="1"/>
          </p:cNvSpPr>
          <p:nvPr>
            <p:ph type="title"/>
          </p:nvPr>
        </p:nvSpPr>
        <p:spPr/>
        <p:txBody>
          <a:bodyPr/>
          <a:lstStyle/>
          <a:p>
            <a:r>
              <a:rPr lang="en-US" dirty="0"/>
              <a:t>Generate an Install Recipe</a:t>
            </a:r>
          </a:p>
        </p:txBody>
      </p:sp>
    </p:spTree>
    <p:extLst>
      <p:ext uri="{BB962C8B-B14F-4D97-AF65-F5344CB8AC3E}">
        <p14:creationId xmlns:p14="http://schemas.microsoft.com/office/powerpoint/2010/main" val="2819054730"/>
      </p:ext>
    </p:extLst>
  </p:cSld>
  <p:clrMapOvr>
    <a:masterClrMapping/>
  </p:clrMapOvr>
  <p:transition xmlns:p14="http://schemas.microsoft.com/office/powerpoint/2010/main" spd="med">
    <p:fade/>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a:t>
            </a:r>
            <a:r>
              <a:rPr lang="en-US" dirty="0" err="1" smtClean="0"/>
              <a:t>myiis</a:t>
            </a:r>
            <a:r>
              <a:rPr lang="en-US" dirty="0" smtClean="0"/>
              <a:t>/test/integration/</a:t>
            </a:r>
            <a:r>
              <a:rPr lang="en-US" dirty="0"/>
              <a:t>default/</a:t>
            </a:r>
            <a:r>
              <a:rPr lang="en-US" dirty="0" err="1"/>
              <a:t>install_test.rb</a:t>
            </a:r>
            <a:r>
              <a:rPr lang="en-US" dirty="0"/>
              <a:t> </a:t>
            </a:r>
          </a:p>
        </p:txBody>
      </p:sp>
      <p:sp>
        <p:nvSpPr>
          <p:cNvPr id="5" name="Title 4"/>
          <p:cNvSpPr>
            <a:spLocks noGrp="1"/>
          </p:cNvSpPr>
          <p:nvPr>
            <p:ph type="title"/>
          </p:nvPr>
        </p:nvSpPr>
        <p:spPr/>
        <p:txBody>
          <a:bodyPr/>
          <a:lstStyle/>
          <a:p>
            <a:r>
              <a:rPr lang="en-US" dirty="0"/>
              <a:t>Removing the Generated Test File</a:t>
            </a:r>
          </a:p>
        </p:txBody>
      </p:sp>
    </p:spTree>
    <p:extLst>
      <p:ext uri="{BB962C8B-B14F-4D97-AF65-F5344CB8AC3E}">
        <p14:creationId xmlns:p14="http://schemas.microsoft.com/office/powerpoint/2010/main" val="2667459557"/>
      </p:ext>
    </p:extLst>
  </p:cSld>
  <p:clrMapOvr>
    <a:masterClrMapping/>
  </p:clrMapOvr>
  <p:transition xmlns:p14="http://schemas.microsoft.com/office/powerpoint/2010/main" spd="med">
    <p:fade/>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Install Recipe</a:t>
            </a:r>
          </a:p>
        </p:txBody>
      </p:sp>
      <p:sp>
        <p:nvSpPr>
          <p:cNvPr id="3" name="Content Placeholder 2"/>
          <p:cNvSpPr>
            <a:spLocks noGrp="1"/>
          </p:cNvSpPr>
          <p:nvPr>
            <p:ph sz="quarter" idx="10"/>
          </p:nvPr>
        </p:nvSpPr>
        <p:spPr/>
        <p:txBody>
          <a:bodyPr>
            <a:normAutofit fontScale="92500"/>
          </a:bodyPr>
          <a:lstStyle/>
          <a:p>
            <a:r>
              <a:rPr lang="en-US" dirty="0"/>
              <a:t>#</a:t>
            </a:r>
          </a:p>
          <a:p>
            <a:r>
              <a:rPr lang="en-US" dirty="0"/>
              <a:t># Cookbook:</a:t>
            </a:r>
            <a:r>
              <a:rPr lang="en-US" dirty="0" smtClean="0"/>
              <a:t>:</a:t>
            </a:r>
            <a:r>
              <a:rPr lang="en-US" dirty="0" err="1" smtClean="0"/>
              <a:t>myiis</a:t>
            </a:r>
            <a:endParaRPr lang="en-US" dirty="0"/>
          </a:p>
          <a:p>
            <a:r>
              <a:rPr lang="en-US" dirty="0"/>
              <a:t># Recipe:: install</a:t>
            </a:r>
          </a:p>
          <a:p>
            <a:r>
              <a:rPr lang="en-US" dirty="0"/>
              <a:t>#</a:t>
            </a:r>
          </a:p>
          <a:p>
            <a:r>
              <a:rPr lang="en-US" dirty="0"/>
              <a:t># Copyright:: 2018, The Authors, All Rights Reserved.</a:t>
            </a:r>
          </a:p>
          <a:p>
            <a:r>
              <a:rPr lang="en-US" dirty="0" err="1"/>
              <a:t>powershell_script</a:t>
            </a:r>
            <a:r>
              <a:rPr lang="en-US" dirty="0"/>
              <a:t> 'Install IIS' do</a:t>
            </a:r>
          </a:p>
          <a:p>
            <a:r>
              <a:rPr lang="en-US" dirty="0"/>
              <a:t>  code 'Add-</a:t>
            </a:r>
            <a:r>
              <a:rPr lang="en-US" dirty="0" err="1"/>
              <a:t>WindowsFeature</a:t>
            </a:r>
            <a:r>
              <a:rPr lang="en-US" dirty="0"/>
              <a:t> Web-Server'</a:t>
            </a:r>
          </a:p>
          <a:p>
            <a:r>
              <a:rPr lang="en-US" dirty="0"/>
              <a:t>  action :run</a:t>
            </a:r>
          </a:p>
          <a:p>
            <a:r>
              <a:rPr lang="en-US" dirty="0" smtClean="0"/>
              <a:t>End</a:t>
            </a:r>
            <a:endParaRPr lang="en-US" dirty="0"/>
          </a:p>
          <a:p>
            <a:endParaRPr lang="en-US" sz="1100"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myiis</a:t>
            </a:r>
            <a:r>
              <a:rPr lang="en-US" dirty="0" smtClean="0"/>
              <a:t>/</a:t>
            </a:r>
            <a:r>
              <a:rPr lang="en-US" dirty="0"/>
              <a:t>recipes/</a:t>
            </a:r>
            <a:r>
              <a:rPr lang="en-US" dirty="0" err="1"/>
              <a:t>install.rb</a:t>
            </a:r>
            <a:endParaRPr lang="en-US" dirty="0"/>
          </a:p>
        </p:txBody>
      </p:sp>
      <p:sp>
        <p:nvSpPr>
          <p:cNvPr id="6" name="Text Placeholder 5"/>
          <p:cNvSpPr>
            <a:spLocks noGrp="1"/>
          </p:cNvSpPr>
          <p:nvPr>
            <p:ph type="body" sz="quarter" idx="13"/>
          </p:nvPr>
        </p:nvSpPr>
        <p:spPr>
          <a:xfrm>
            <a:off x="1114884" y="4685530"/>
            <a:ext cx="14404273" cy="2530902"/>
          </a:xfrm>
        </p:spPr>
        <p:txBody>
          <a:bodyPr/>
          <a:lstStyle/>
          <a:p>
            <a:endParaRPr lang="en-US" dirty="0"/>
          </a:p>
        </p:txBody>
      </p:sp>
    </p:spTree>
    <p:extLst>
      <p:ext uri="{BB962C8B-B14F-4D97-AF65-F5344CB8AC3E}">
        <p14:creationId xmlns:p14="http://schemas.microsoft.com/office/powerpoint/2010/main" val="242597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 the Contents of the File</a:t>
            </a:r>
          </a:p>
        </p:txBody>
      </p:sp>
      <p:sp>
        <p:nvSpPr>
          <p:cNvPr id="3" name="Content Placeholder 2"/>
          <p:cNvSpPr>
            <a:spLocks noGrp="1"/>
          </p:cNvSpPr>
          <p:nvPr>
            <p:ph sz="quarter" idx="10"/>
          </p:nvPr>
        </p:nvSpPr>
        <p:spPr/>
        <p:txBody>
          <a:bodyPr/>
          <a:lstStyle/>
          <a:p>
            <a:r>
              <a:rPr lang="en-US" dirty="0"/>
              <a:t>Goodbye, world!</a:t>
            </a:r>
          </a:p>
        </p:txBody>
      </p:sp>
      <p:sp>
        <p:nvSpPr>
          <p:cNvPr id="4" name="Text Placeholder 3"/>
          <p:cNvSpPr>
            <a:spLocks noGrp="1"/>
          </p:cNvSpPr>
          <p:nvPr>
            <p:ph type="body" sz="quarter" idx="11"/>
          </p:nvPr>
        </p:nvSpPr>
        <p:spPr/>
        <p:txBody>
          <a:bodyPr>
            <a:normAutofit fontScale="85000" lnSpcReduction="20000"/>
          </a:bodyPr>
          <a:lstStyle/>
          <a:p>
            <a:r>
              <a:rPr lang="en-US" dirty="0"/>
              <a:t>C:\</a:t>
            </a:r>
            <a:r>
              <a:rPr lang="en-US" dirty="0" err="1"/>
              <a:t>hello.txt</a:t>
            </a:r>
            <a:endParaRPr lang="en-US" dirty="0"/>
          </a:p>
        </p:txBody>
      </p:sp>
      <p:sp>
        <p:nvSpPr>
          <p:cNvPr id="6" name="Text Placeholder 5"/>
          <p:cNvSpPr>
            <a:spLocks noGrp="1"/>
          </p:cNvSpPr>
          <p:nvPr>
            <p:ph type="body" sz="quarter" idx="14"/>
          </p:nvPr>
        </p:nvSpPr>
        <p:spPr>
          <a:xfrm>
            <a:off x="1143067" y="2108315"/>
            <a:ext cx="14404273" cy="626533"/>
          </a:xfrm>
        </p:spPr>
        <p:txBody>
          <a:bodyPr/>
          <a:lstStyle/>
          <a:p>
            <a:endParaRPr lang="en-US"/>
          </a:p>
        </p:txBody>
      </p:sp>
      <p:sp>
        <p:nvSpPr>
          <p:cNvPr id="7" name="Footer Placeholder 6"/>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95339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Remove the Resource from the Default Recipe</a:t>
            </a:r>
          </a:p>
        </p:txBody>
      </p:sp>
      <p:sp>
        <p:nvSpPr>
          <p:cNvPr id="3" name="Content Placeholder 2"/>
          <p:cNvSpPr>
            <a:spLocks noGrp="1"/>
          </p:cNvSpPr>
          <p:nvPr>
            <p:ph sz="quarter" idx="10"/>
          </p:nvPr>
        </p:nvSpPr>
        <p:spPr/>
        <p:txBody>
          <a:bodyPr>
            <a:normAutofit fontScale="85000" lnSpcReduction="20000"/>
          </a:bodyPr>
          <a:lstStyle/>
          <a:p>
            <a:r>
              <a:rPr lang="en-US" dirty="0" err="1"/>
              <a:t>powershell_script</a:t>
            </a:r>
            <a:r>
              <a:rPr lang="en-US" dirty="0"/>
              <a:t> 'Install IIS' do</a:t>
            </a:r>
          </a:p>
          <a:p>
            <a:r>
              <a:rPr lang="en-US" dirty="0"/>
              <a:t>  code 'Add-</a:t>
            </a:r>
            <a:r>
              <a:rPr lang="en-US" dirty="0" err="1"/>
              <a:t>WindowsFeature</a:t>
            </a:r>
            <a:r>
              <a:rPr lang="en-US" dirty="0"/>
              <a:t> Web-Server'</a:t>
            </a:r>
          </a:p>
          <a:p>
            <a:r>
              <a:rPr lang="en-US" dirty="0"/>
              <a:t>  action :run</a:t>
            </a:r>
          </a:p>
          <a:p>
            <a:r>
              <a:rPr lang="en-US" dirty="0"/>
              <a:t>end</a:t>
            </a:r>
          </a:p>
          <a:p>
            <a:endParaRPr lang="en-US" sz="1100" dirty="0"/>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myiis</a:t>
            </a:r>
            <a:r>
              <a:rPr lang="en-US" dirty="0" smtClean="0"/>
              <a:t>/</a:t>
            </a:r>
            <a:r>
              <a:rPr lang="en-US" dirty="0"/>
              <a:t>recipes/</a:t>
            </a:r>
            <a:r>
              <a:rPr lang="en-US" dirty="0" err="1"/>
              <a:t>default.rb</a:t>
            </a:r>
            <a:endParaRPr lang="en-US" dirty="0"/>
          </a:p>
        </p:txBody>
      </p:sp>
      <p:sp>
        <p:nvSpPr>
          <p:cNvPr id="5" name="Text Placeholder 4"/>
          <p:cNvSpPr>
            <a:spLocks noGrp="1"/>
          </p:cNvSpPr>
          <p:nvPr>
            <p:ph type="body" sz="quarter" idx="4294967295"/>
          </p:nvPr>
        </p:nvSpPr>
        <p:spPr>
          <a:xfrm>
            <a:off x="1124446" y="2156865"/>
            <a:ext cx="14404273" cy="1995605"/>
          </a:xfrm>
          <a:prstGeom prst="rect">
            <a:avLst/>
          </a:prstGeom>
        </p:spPr>
        <p:txBody>
          <a:bodyPr/>
          <a:lstStyle/>
          <a:p>
            <a:endParaRPr lang="en-US" dirty="0"/>
          </a:p>
        </p:txBody>
      </p:sp>
    </p:spTree>
    <p:extLst>
      <p:ext uri="{BB962C8B-B14F-4D97-AF65-F5344CB8AC3E}">
        <p14:creationId xmlns:p14="http://schemas.microsoft.com/office/powerpoint/2010/main" val="33374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870" dirty="0"/>
              <a:t>Include the Install Recipe</a:t>
            </a:r>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p>
          <a:p>
            <a:endParaRPr lang="en-US" sz="1100" dirty="0"/>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5"/>
          <p:cNvSpPr>
            <a:spLocks noGrp="1"/>
          </p:cNvSpPr>
          <p:nvPr>
            <p:ph type="body" sz="quarter" idx="13"/>
          </p:nvPr>
        </p:nvSpPr>
        <p:spPr>
          <a:xfrm>
            <a:off x="1135042" y="4058982"/>
            <a:ext cx="14404273" cy="587456"/>
          </a:xfrm>
        </p:spPr>
        <p:txBody>
          <a:bodyPr/>
          <a:lstStyle/>
          <a:p>
            <a:endParaRPr lang="en-US" dirty="0"/>
          </a:p>
        </p:txBody>
      </p:sp>
    </p:spTree>
    <p:extLst>
      <p:ext uri="{BB962C8B-B14F-4D97-AF65-F5344CB8AC3E}">
        <p14:creationId xmlns:p14="http://schemas.microsoft.com/office/powerpoint/2010/main" val="427913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a:t>This is why we </a:t>
            </a:r>
            <a:r>
              <a:rPr lang="en-US" b="1" dirty="0"/>
              <a:t>can</a:t>
            </a:r>
            <a:r>
              <a:rPr lang="en-US" dirty="0"/>
              <a:t> have nice things!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q"/>
            </a:pPr>
            <a:r>
              <a:rPr lang="en-US" dirty="0"/>
              <a:t>Converge the cookbook and execute the tests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I see what you did there.</a:t>
            </a:r>
          </a:p>
        </p:txBody>
      </p:sp>
    </p:spTree>
    <p:extLst>
      <p:ext uri="{BB962C8B-B14F-4D97-AF65-F5344CB8AC3E}">
        <p14:creationId xmlns:p14="http://schemas.microsoft.com/office/powerpoint/2010/main" val="565727500"/>
      </p:ext>
    </p:extLst>
  </p:cSld>
  <p:clrMapOvr>
    <a:masterClrMapping/>
  </p:clrMapOvr>
  <p:transition xmlns:p14="http://schemas.microsoft.com/office/powerpoint/2010/main" spd="med">
    <p:fade/>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1.19.2</a:t>
            </a:r>
            <a:r>
              <a:rPr lang="en-US" dirty="0"/>
              <a:t>)</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t>
            </a:r>
            <a:r>
              <a:rPr lang="en-US" dirty="0" smtClean="0"/>
              <a:t>[”</a:t>
            </a:r>
            <a:r>
              <a:rPr lang="en-US" dirty="0" err="1" smtClean="0"/>
              <a:t>myiis</a:t>
            </a:r>
            <a:r>
              <a:rPr lang="en-US" dirty="0" smtClean="0"/>
              <a:t>:</a:t>
            </a:r>
            <a:r>
              <a:rPr lang="en-US" dirty="0"/>
              <a:t>:default"] </a:t>
            </a:r>
          </a:p>
          <a:p>
            <a:r>
              <a:rPr lang="en-US" dirty="0"/>
              <a:t>       ...     </a:t>
            </a:r>
          </a:p>
          <a:p>
            <a:r>
              <a:rPr lang="en-US" dirty="0"/>
              <a:t>       Finished converging &lt;default</a:t>
            </a:r>
            <a:r>
              <a:rPr lang="en-US" dirty="0" smtClean="0"/>
              <a:t>-windows2012r2&gt; </a:t>
            </a:r>
            <a:r>
              <a:rPr lang="en-US" dirty="0"/>
              <a:t>(0m27.64s).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1077586645"/>
      </p:ext>
    </p:extLst>
  </p:cSld>
  <p:clrMapOvr>
    <a:masterClrMapping/>
  </p:clrMapOvr>
  <p:transition xmlns:p14="http://schemas.microsoft.com/office/powerpoint/2010/main" spd="med">
    <p:fade/>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`/Users/Administrator/</a:t>
            </a:r>
            <a:r>
              <a:rPr lang="en-US" sz="2400" dirty="0" err="1" smtClean="0">
                <a:solidFill>
                  <a:schemeClr val="accent5"/>
                </a:solidFill>
              </a:rPr>
              <a:t>myiis</a:t>
            </a:r>
            <a:r>
              <a:rPr lang="en-US" sz="2400" dirty="0" smtClean="0">
                <a:solidFill>
                  <a:schemeClr val="accent5"/>
                </a:solidFill>
              </a:rPr>
              <a:t>/test/smoke/default`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a:t>
            </a:r>
            <a:r>
              <a:rPr lang="en-US" sz="2400" dirty="0" smtClean="0"/>
              <a:t>32768</a:t>
            </a:r>
            <a:endParaRPr lang="en-US" sz="2400" dirty="0"/>
          </a:p>
          <a:p>
            <a:r>
              <a:rPr lang="en-US" sz="2400" dirty="0">
                <a:solidFill>
                  <a:schemeClr val="accent6"/>
                </a:solidFill>
              </a:rPr>
              <a:t>  </a:t>
            </a:r>
            <a:r>
              <a:rPr lang="en-US" sz="2400" dirty="0">
                <a:solidFill>
                  <a:schemeClr val="bg1"/>
                </a:solidFill>
              </a:rPr>
              <a:t> Port 80</a:t>
            </a:r>
          </a:p>
          <a:p>
            <a:r>
              <a:rPr lang="en-US" sz="2400" dirty="0">
                <a:solidFill>
                  <a:schemeClr val="bg1"/>
                </a:solidFill>
              </a:rPr>
              <a:t>    </a:t>
            </a:r>
            <a:r>
              <a:rPr lang="en-US" sz="2400" dirty="0">
                <a:solidFill>
                  <a:srgbClr val="01D75F"/>
                </a:solidFill>
              </a:rPr>
              <a:t> [PASS]  should be listening</a:t>
            </a:r>
          </a:p>
          <a:p>
            <a:r>
              <a:rPr lang="en-US" sz="2400" dirty="0">
                <a:solidFill>
                  <a:schemeClr val="bg1"/>
                </a:solidFill>
              </a:rPr>
              <a:t>  Command: `Invoke-</a:t>
            </a:r>
            <a:r>
              <a:rPr lang="en-US" sz="2400" dirty="0" err="1">
                <a:solidFill>
                  <a:schemeClr val="bg1"/>
                </a:solidFill>
              </a:rPr>
              <a:t>WebRequest</a:t>
            </a:r>
            <a:r>
              <a:rPr lang="en-US" sz="2400" dirty="0">
                <a:solidFill>
                  <a:schemeClr val="bg1"/>
                </a:solidFill>
              </a:rPr>
              <a:t> </a:t>
            </a:r>
            <a:r>
              <a:rPr lang="en-US" sz="2400" dirty="0" err="1">
                <a:solidFill>
                  <a:schemeClr val="bg1"/>
                </a:solidFill>
              </a:rPr>
              <a:t>localhost</a:t>
            </a:r>
            <a:r>
              <a:rPr lang="en-US" sz="2400" dirty="0">
                <a:solidFill>
                  <a:schemeClr val="bg1"/>
                </a:solidFill>
              </a:rPr>
              <a:t>`</a:t>
            </a:r>
          </a:p>
          <a:p>
            <a:r>
              <a:rPr lang="en-US" sz="2400" dirty="0">
                <a:solidFill>
                  <a:schemeClr val="bg1"/>
                </a:solidFill>
              </a:rPr>
              <a:t>     </a:t>
            </a:r>
            <a:r>
              <a:rPr lang="en-US" sz="2400" dirty="0">
                <a:solidFill>
                  <a:srgbClr val="01D75F"/>
                </a:solidFill>
              </a:rPr>
              <a:t>[PASS]  </a:t>
            </a:r>
            <a:r>
              <a:rPr lang="en-US" sz="2400" dirty="0" err="1">
                <a:solidFill>
                  <a:srgbClr val="01D75F"/>
                </a:solidFill>
              </a:rPr>
              <a:t>stdout</a:t>
            </a:r>
            <a:r>
              <a:rPr lang="en-US" sz="2400" dirty="0">
                <a:solidFill>
                  <a:srgbClr val="01D75F"/>
                </a:solidFill>
              </a:rPr>
              <a:t> should match /Hello, world/</a:t>
            </a:r>
          </a:p>
          <a:p>
            <a:r>
              <a:rPr lang="en-US" sz="2400" dirty="0" smtClean="0">
                <a:solidFill>
                  <a:schemeClr val="bg1"/>
                </a:solidFill>
              </a:rPr>
              <a:t>Test Summary</a:t>
            </a:r>
            <a:r>
              <a:rPr lang="en-US" sz="2400" dirty="0">
                <a:solidFill>
                  <a:schemeClr val="bg1"/>
                </a:solidFill>
              </a:rPr>
              <a:t>: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1104" y="7339230"/>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805778216"/>
      </p:ext>
    </p:extLst>
  </p:cSld>
  <p:clrMapOvr>
    <a:masterClrMapping/>
  </p:clrMapOvr>
  <p:transition xmlns:p14="http://schemas.microsoft.com/office/powerpoint/2010/main" spd="med">
    <p:fade/>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Configuration</a:t>
            </a:r>
          </a:p>
        </p:txBody>
      </p:sp>
      <p:sp>
        <p:nvSpPr>
          <p:cNvPr id="3" name="Subtitle 2"/>
          <p:cNvSpPr>
            <a:spLocks noGrp="1"/>
          </p:cNvSpPr>
          <p:nvPr>
            <p:ph type="subTitle" idx="1"/>
          </p:nvPr>
        </p:nvSpPr>
        <p:spPr>
          <a:xfrm>
            <a:off x="1671638" y="3260725"/>
            <a:ext cx="12319000" cy="4150099"/>
          </a:xfrm>
        </p:spPr>
        <p:txBody>
          <a:bodyPr/>
          <a:lstStyle/>
          <a:p>
            <a:r>
              <a:rPr lang="en-US" dirty="0"/>
              <a:t>Create a configuration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file named C:\</a:t>
            </a:r>
            <a:r>
              <a:rPr lang="en-US" b="1" dirty="0" err="1">
                <a:solidFill>
                  <a:schemeClr val="tx1"/>
                </a:solidFill>
                <a:latin typeface="Courier New" charset="0"/>
                <a:ea typeface="Courier New" charset="0"/>
                <a:cs typeface="Courier New" charset="0"/>
              </a:rPr>
              <a:t>inetpub</a:t>
            </a:r>
            <a:r>
              <a:rPr lang="en-US" b="1" dirty="0">
                <a:solidFill>
                  <a:schemeClr val="tx1"/>
                </a:solidFill>
                <a:latin typeface="Courier New" charset="0"/>
                <a:ea typeface="Courier New" charset="0"/>
                <a:cs typeface="Courier New" charset="0"/>
              </a:rPr>
              <a:t>\</a:t>
            </a:r>
            <a:r>
              <a:rPr lang="en-US" b="1" dirty="0" err="1">
                <a:solidFill>
                  <a:schemeClr val="tx1"/>
                </a:solidFill>
                <a:latin typeface="Courier New" charset="0"/>
                <a:ea typeface="Courier New" charset="0"/>
                <a:cs typeface="Courier New" charset="0"/>
              </a:rPr>
              <a:t>wwwroot</a:t>
            </a:r>
            <a:r>
              <a:rPr lang="en-US" b="1" dirty="0">
                <a:solidFill>
                  <a:schemeClr val="tx1"/>
                </a:solidFill>
                <a:latin typeface="Courier New" charset="0"/>
                <a:ea typeface="Courier New" charset="0"/>
                <a:cs typeface="Courier New" charset="0"/>
              </a:rPr>
              <a:t>\</a:t>
            </a:r>
            <a:r>
              <a:rPr lang="en-US" b="1" dirty="0" err="1">
                <a:solidFill>
                  <a:schemeClr val="tx1"/>
                </a:solidFill>
                <a:latin typeface="Courier New" charset="0"/>
                <a:ea typeface="Courier New" charset="0"/>
                <a:cs typeface="Courier New" charset="0"/>
              </a:rPr>
              <a:t>Default.htm</a:t>
            </a:r>
            <a:r>
              <a:rPr lang="en-US" b="1" dirty="0">
                <a:solidFill>
                  <a:schemeClr val="tx1"/>
                </a:solidFill>
                <a:latin typeface="Courier New" charset="0"/>
                <a:ea typeface="Courier New" charset="0"/>
                <a:cs typeface="Courier New" charset="0"/>
              </a:rPr>
              <a:t>' contains the content '&lt;h1&gt;Welcome Home!&lt;/h1&gt;'</a:t>
            </a:r>
          </a:p>
          <a:p>
            <a:endParaRPr lang="en-US" dirty="0"/>
          </a:p>
          <a:p>
            <a:r>
              <a:rPr lang="en-US" dirty="0"/>
              <a:t>Delete the automatically generated </a:t>
            </a:r>
            <a:r>
              <a:rPr lang="en-US" dirty="0" err="1"/>
              <a:t>InSpec</a:t>
            </a:r>
            <a:r>
              <a:rPr lang="en-US" dirty="0"/>
              <a:t> test</a:t>
            </a:r>
          </a:p>
          <a:p>
            <a:r>
              <a:rPr lang="en-US" dirty="0"/>
              <a:t>Within the default recipe replace the file resource with an include recipe</a:t>
            </a:r>
          </a:p>
          <a:p>
            <a:r>
              <a:rPr lang="en-US" dirty="0"/>
              <a:t>Converge and verify the test instance to ensure there are no failures</a:t>
            </a:r>
          </a:p>
        </p:txBody>
      </p:sp>
    </p:spTree>
    <p:extLst>
      <p:ext uri="{BB962C8B-B14F-4D97-AF65-F5344CB8AC3E}">
        <p14:creationId xmlns:p14="http://schemas.microsoft.com/office/powerpoint/2010/main" val="3831676574"/>
      </p:ext>
    </p:extLst>
  </p:cSld>
  <p:clrMapOvr>
    <a:masterClrMapping/>
  </p:clrMapOvr>
  <p:transition xmlns:p14="http://schemas.microsoft.com/office/powerpoint/2010/main" spd="med">
    <p:fade/>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a:t>
            </a:r>
            <a:r>
              <a:rPr lang="en-US" dirty="0" smtClean="0"/>
              <a:t>[</a:t>
            </a:r>
            <a:r>
              <a:rPr lang="en-US" dirty="0"/>
              <a:t>/Users/Administrator/chef-repo/cookbooks/</a:t>
            </a:r>
            <a:r>
              <a:rPr lang="en-US" dirty="0" err="1"/>
              <a:t>myiis</a:t>
            </a:r>
            <a:r>
              <a:rPr lang="en-US" dirty="0"/>
              <a:t>/test/spec/unit/recipes] action create (up to date)</a:t>
            </a:r>
          </a:p>
          <a:p>
            <a:r>
              <a:rPr lang="en-US" dirty="0"/>
              <a:t>  * </a:t>
            </a:r>
            <a:r>
              <a:rPr lang="en-US" dirty="0" err="1"/>
              <a:t>cookbook_file</a:t>
            </a:r>
            <a:r>
              <a:rPr lang="en-US" dirty="0"/>
              <a:t>[/Users/Administrator/chef-repo/cookbooks/</a:t>
            </a:r>
            <a:r>
              <a:rPr lang="en-US" dirty="0" err="1"/>
              <a:t>myiis</a:t>
            </a:r>
            <a:r>
              <a:rPr lang="en-US" dirty="0"/>
              <a:t>/test/</a:t>
            </a:r>
            <a:r>
              <a:rPr lang="en-US" dirty="0" smtClean="0"/>
              <a:t>spec/</a:t>
            </a:r>
            <a:r>
              <a:rPr lang="en-US" dirty="0" err="1"/>
              <a:t>spec_helper.rb</a:t>
            </a:r>
            <a:r>
              <a:rPr lang="en-US" dirty="0"/>
              <a:t>] action </a:t>
            </a:r>
            <a:r>
              <a:rPr lang="en-US" dirty="0" err="1"/>
              <a:t>create_if_missing</a:t>
            </a:r>
            <a:r>
              <a:rPr lang="en-US" dirty="0"/>
              <a:t> (up to date)</a:t>
            </a:r>
          </a:p>
          <a:p>
            <a:r>
              <a:rPr lang="en-US" dirty="0"/>
              <a:t>  * template[/Users/Administrator/chef-repo/cookbooks/</a:t>
            </a:r>
            <a:r>
              <a:rPr lang="en-US" dirty="0" err="1"/>
              <a:t>myiis</a:t>
            </a:r>
            <a:r>
              <a:rPr lang="en-US" dirty="0"/>
              <a:t>/test/</a:t>
            </a:r>
            <a:r>
              <a:rPr lang="en-US" dirty="0" smtClean="0"/>
              <a:t>spec/</a:t>
            </a:r>
            <a:r>
              <a:rPr lang="en-US" dirty="0"/>
              <a:t>unit/recipes/</a:t>
            </a:r>
            <a:r>
              <a:rPr lang="en-US" dirty="0" err="1"/>
              <a:t>configuration_spec.rb</a:t>
            </a:r>
            <a:r>
              <a:rPr lang="en-US" dirty="0"/>
              <a:t>] action </a:t>
            </a:r>
            <a:r>
              <a:rPr lang="en-US" dirty="0" err="1"/>
              <a:t>create_if_missing</a:t>
            </a:r>
            <a:endParaRPr lang="en-US" dirty="0"/>
          </a:p>
          <a:p>
            <a:r>
              <a:rPr lang="en-US" dirty="0"/>
              <a:t>    - create new file /Users/Administrator/chef-repo/cookbooks/</a:t>
            </a:r>
            <a:r>
              <a:rPr lang="en-US" dirty="0" err="1"/>
              <a:t>myiis</a:t>
            </a:r>
            <a:r>
              <a:rPr lang="en-US" dirty="0"/>
              <a:t>/test/</a:t>
            </a:r>
            <a:r>
              <a:rPr lang="en-US" dirty="0" smtClean="0"/>
              <a:t>spec/</a:t>
            </a:r>
            <a:r>
              <a:rPr lang="en-US" dirty="0"/>
              <a:t>unit/recipes/</a:t>
            </a:r>
            <a:r>
              <a:rPr lang="en-US" dirty="0" err="1"/>
              <a:t>configuration_spec.rb</a:t>
            </a:r>
            <a:endParaRPr lang="en-US" dirty="0"/>
          </a:p>
          <a:p>
            <a:r>
              <a:rPr lang="en-US" dirty="0"/>
              <a:t>    - update content in file /Users/Administrator/chef-repo/cookbooks/</a:t>
            </a:r>
            <a:r>
              <a:rPr lang="en-US" dirty="0" err="1"/>
              <a:t>myiis</a:t>
            </a:r>
            <a:r>
              <a:rPr lang="en-US" dirty="0"/>
              <a:t>/test/spec/unit/recipes/</a:t>
            </a:r>
            <a:r>
              <a:rPr lang="en-US" dirty="0" err="1"/>
              <a:t>configuration_spec.rb</a:t>
            </a:r>
            <a:r>
              <a:rPr lang="en-US" dirty="0"/>
              <a:t> from none</a:t>
            </a:r>
          </a:p>
        </p:txBody>
      </p:sp>
      <p:sp>
        <p:nvSpPr>
          <p:cNvPr id="3" name="Text Placeholder 2"/>
          <p:cNvSpPr>
            <a:spLocks noGrp="1"/>
          </p:cNvSpPr>
          <p:nvPr>
            <p:ph type="body" sz="quarter" idx="11"/>
          </p:nvPr>
        </p:nvSpPr>
        <p:spPr/>
        <p:txBody>
          <a:bodyPr/>
          <a:lstStyle/>
          <a:p>
            <a:r>
              <a:rPr lang="en-US" dirty="0"/>
              <a:t>&gt; chef generate recipe configuration</a:t>
            </a:r>
          </a:p>
        </p:txBody>
      </p:sp>
      <p:sp>
        <p:nvSpPr>
          <p:cNvPr id="5" name="Title 4"/>
          <p:cNvSpPr>
            <a:spLocks noGrp="1"/>
          </p:cNvSpPr>
          <p:nvPr>
            <p:ph type="title"/>
          </p:nvPr>
        </p:nvSpPr>
        <p:spPr/>
        <p:txBody>
          <a:bodyPr/>
          <a:lstStyle/>
          <a:p>
            <a:r>
              <a:rPr lang="en-US" dirty="0"/>
              <a:t>Generate a Service Recipe</a:t>
            </a:r>
          </a:p>
        </p:txBody>
      </p:sp>
    </p:spTree>
    <p:extLst>
      <p:ext uri="{BB962C8B-B14F-4D97-AF65-F5344CB8AC3E}">
        <p14:creationId xmlns:p14="http://schemas.microsoft.com/office/powerpoint/2010/main" val="515434046"/>
      </p:ext>
    </p:extLst>
  </p:cSld>
  <p:clrMapOvr>
    <a:masterClrMapping/>
  </p:clrMapOvr>
  <p:transition xmlns:p14="http://schemas.microsoft.com/office/powerpoint/2010/main" spd="med">
    <p:fade/>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test</a:t>
            </a:r>
            <a:r>
              <a:rPr lang="en-US" dirty="0" smtClean="0"/>
              <a:t>/integration/</a:t>
            </a:r>
            <a:r>
              <a:rPr lang="en-US" dirty="0"/>
              <a:t>default/</a:t>
            </a:r>
            <a:r>
              <a:rPr lang="en-US" dirty="0" err="1"/>
              <a:t>configuration_test.rb</a:t>
            </a:r>
            <a:endParaRPr lang="en-US" dirty="0"/>
          </a:p>
        </p:txBody>
      </p:sp>
      <p:sp>
        <p:nvSpPr>
          <p:cNvPr id="5" name="Title 4"/>
          <p:cNvSpPr>
            <a:spLocks noGrp="1"/>
          </p:cNvSpPr>
          <p:nvPr>
            <p:ph type="title"/>
          </p:nvPr>
        </p:nvSpPr>
        <p:spPr/>
        <p:txBody>
          <a:bodyPr/>
          <a:lstStyle/>
          <a:p>
            <a:r>
              <a:rPr lang="en-US" dirty="0"/>
              <a:t>Remove the Generated Test File</a:t>
            </a:r>
          </a:p>
        </p:txBody>
      </p:sp>
    </p:spTree>
    <p:extLst>
      <p:ext uri="{BB962C8B-B14F-4D97-AF65-F5344CB8AC3E}">
        <p14:creationId xmlns:p14="http://schemas.microsoft.com/office/powerpoint/2010/main" val="703613966"/>
      </p:ext>
    </p:extLst>
  </p:cSld>
  <p:clrMapOvr>
    <a:masterClrMapping/>
  </p:clrMapOvr>
  <p:transition xmlns:p14="http://schemas.microsoft.com/office/powerpoint/2010/main" spd="med">
    <p:fade/>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Configuration Recipe</a:t>
            </a:r>
          </a:p>
        </p:txBody>
      </p:sp>
      <p:sp>
        <p:nvSpPr>
          <p:cNvPr id="3" name="Content Placeholder 2"/>
          <p:cNvSpPr>
            <a:spLocks noGrp="1"/>
          </p:cNvSpPr>
          <p:nvPr>
            <p:ph sz="quarter" idx="10"/>
          </p:nvPr>
        </p:nvSpPr>
        <p:spPr/>
        <p:txBody>
          <a:bodyPr/>
          <a:lstStyle/>
          <a:p>
            <a:r>
              <a:rPr lang="en-US" dirty="0"/>
              <a:t>#</a:t>
            </a:r>
          </a:p>
          <a:p>
            <a:r>
              <a:rPr lang="en-US" dirty="0"/>
              <a:t># Cookbook:: </a:t>
            </a:r>
            <a:r>
              <a:rPr lang="en-US" dirty="0" err="1" smtClean="0"/>
              <a:t>myiis</a:t>
            </a:r>
            <a:endParaRPr lang="en-US" dirty="0"/>
          </a:p>
          <a:p>
            <a:r>
              <a:rPr lang="en-US" dirty="0"/>
              <a:t># Recipe:: configuration</a:t>
            </a:r>
          </a:p>
          <a:p>
            <a:r>
              <a:rPr lang="en-US" dirty="0"/>
              <a:t>#</a:t>
            </a:r>
          </a:p>
          <a:p>
            <a:r>
              <a:rPr lang="en-US" dirty="0"/>
              <a:t># Copyright:: 2018, The Authors, All Rights Reserved.</a:t>
            </a:r>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configuration.rb</a:t>
            </a:r>
            <a:endParaRPr lang="en-US" dirty="0"/>
          </a:p>
        </p:txBody>
      </p:sp>
      <p:sp>
        <p:nvSpPr>
          <p:cNvPr id="9" name="Text Placeholder 8"/>
          <p:cNvSpPr>
            <a:spLocks noGrp="1"/>
          </p:cNvSpPr>
          <p:nvPr>
            <p:ph type="body" sz="quarter" idx="13"/>
          </p:nvPr>
        </p:nvSpPr>
        <p:spPr>
          <a:xfrm>
            <a:off x="1135042" y="4781862"/>
            <a:ext cx="14404273" cy="2152359"/>
          </a:xfrm>
        </p:spPr>
        <p:txBody>
          <a:bodyPr/>
          <a:lstStyle/>
          <a:p>
            <a:endParaRPr lang="en-US" dirty="0"/>
          </a:p>
        </p:txBody>
      </p:sp>
    </p:spTree>
    <p:extLst>
      <p:ext uri="{BB962C8B-B14F-4D97-AF65-F5344CB8AC3E}">
        <p14:creationId xmlns:p14="http://schemas.microsoft.com/office/powerpoint/2010/main" val="183669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Remove </a:t>
            </a:r>
            <a:r>
              <a:rPr lang="en-US" sz="6000" dirty="0" smtClean="0"/>
              <a:t>the Default Recipe Resource</a:t>
            </a:r>
            <a:endParaRPr lang="en-US" sz="5870" dirty="0"/>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p>
          <a:p>
            <a:endParaRPr lang="en-US" sz="1100" dirty="0"/>
          </a:p>
          <a:p>
            <a:r>
              <a:rPr lang="en-US" dirty="0"/>
              <a:t>file 'C:\</a:t>
            </a:r>
            <a:r>
              <a:rPr lang="en-US" dirty="0" err="1"/>
              <a:t>inetpub</a:t>
            </a:r>
            <a:r>
              <a:rPr lang="en-US" dirty="0"/>
              <a:t>\</a:t>
            </a:r>
            <a:r>
              <a:rPr lang="en-US" dirty="0" err="1"/>
              <a:t>wwwroot</a:t>
            </a:r>
            <a:r>
              <a:rPr lang="en-US" dirty="0"/>
              <a:t>\</a:t>
            </a:r>
            <a:r>
              <a:rPr lang="en-US" dirty="0" err="1"/>
              <a:t>Default.htm</a:t>
            </a:r>
            <a:r>
              <a:rPr lang="en-US" dirty="0"/>
              <a:t>' do</a:t>
            </a:r>
          </a:p>
          <a:p>
            <a:r>
              <a:rPr lang="en-US" dirty="0"/>
              <a:t>  content 'Hello, world!'</a:t>
            </a:r>
          </a:p>
          <a:p>
            <a:r>
              <a:rPr lang="en-US" dirty="0"/>
              <a:t>  rights :read, 'Everyone'</a:t>
            </a:r>
          </a:p>
          <a:p>
            <a:r>
              <a:rPr lang="en-US" dirty="0"/>
              <a:t>end</a:t>
            </a:r>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7" name="Text Placeholder 5"/>
          <p:cNvSpPr>
            <a:spLocks noGrp="1"/>
          </p:cNvSpPr>
          <p:nvPr>
            <p:ph type="body" sz="quarter" idx="4294967295"/>
          </p:nvPr>
        </p:nvSpPr>
        <p:spPr>
          <a:xfrm>
            <a:off x="1124446" y="4555474"/>
            <a:ext cx="14404273" cy="1794176"/>
          </a:xfrm>
          <a:prstGeom prst="rect">
            <a:avLst/>
          </a:prstGeom>
        </p:spPr>
        <p:txBody>
          <a:bodyPr/>
          <a:lstStyle/>
          <a:p>
            <a:endParaRPr lang="en-US" dirty="0"/>
          </a:p>
        </p:txBody>
      </p:sp>
    </p:spTree>
    <p:extLst>
      <p:ext uri="{BB962C8B-B14F-4D97-AF65-F5344CB8AC3E}">
        <p14:creationId xmlns:p14="http://schemas.microsoft.com/office/powerpoint/2010/main" val="87874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92003"/>
            <a:ext cx="14423693" cy="5761237"/>
          </a:xfrm>
        </p:spPr>
        <p:txBody>
          <a:bodyPr/>
          <a:lstStyle/>
          <a:p>
            <a:r>
              <a:rPr lang="en-US" dirty="0" smtClean="0"/>
              <a:t>Goodbye, </a:t>
            </a:r>
            <a:r>
              <a:rPr lang="en-US" dirty="0"/>
              <a:t>world!</a:t>
            </a:r>
          </a:p>
          <a:p>
            <a:endParaRPr lang="en-US" dirty="0"/>
          </a:p>
        </p:txBody>
      </p:sp>
      <p:sp>
        <p:nvSpPr>
          <p:cNvPr id="3" name="Title 2"/>
          <p:cNvSpPr>
            <a:spLocks noGrp="1"/>
          </p:cNvSpPr>
          <p:nvPr>
            <p:ph type="title"/>
          </p:nvPr>
        </p:nvSpPr>
        <p:spPr/>
        <p:txBody>
          <a:bodyPr/>
          <a:lstStyle/>
          <a:p>
            <a:r>
              <a:rPr lang="fi-FI" dirty="0"/>
              <a:t>GL: </a:t>
            </a:r>
            <a:r>
              <a:rPr lang="fi-FI" dirty="0" err="1" smtClean="0"/>
              <a:t>Now</a:t>
            </a:r>
            <a:r>
              <a:rPr lang="fi-FI" dirty="0" smtClean="0"/>
              <a:t> </a:t>
            </a:r>
            <a:r>
              <a:rPr lang="en-US" dirty="0" smtClean="0"/>
              <a:t>What </a:t>
            </a:r>
            <a:r>
              <a:rPr lang="en-US" dirty="0"/>
              <a:t>Does hello.txt Say?</a:t>
            </a:r>
          </a:p>
        </p:txBody>
      </p:sp>
      <p:sp>
        <p:nvSpPr>
          <p:cNvPr id="4" name="Text Placeholder 3"/>
          <p:cNvSpPr>
            <a:spLocks noGrp="1"/>
          </p:cNvSpPr>
          <p:nvPr>
            <p:ph type="body" sz="quarter" idx="11"/>
          </p:nvPr>
        </p:nvSpPr>
        <p:spPr/>
        <p:txBody>
          <a:bodyPr/>
          <a:lstStyle/>
          <a:p>
            <a:r>
              <a:rPr lang="en-US" dirty="0"/>
              <a:t>&gt; </a:t>
            </a:r>
            <a:r>
              <a:rPr lang="en-US" dirty="0" err="1"/>
              <a:t>gc</a:t>
            </a:r>
            <a:r>
              <a:rPr lang="en-US" dirty="0"/>
              <a:t> C:\</a:t>
            </a:r>
            <a:r>
              <a:rPr lang="en-US" dirty="0" err="1"/>
              <a:t>hello.txt</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
        <p:nvSpPr>
          <p:cNvPr id="8" name="Rectangle 7"/>
          <p:cNvSpPr/>
          <p:nvPr/>
        </p:nvSpPr>
        <p:spPr bwMode="auto">
          <a:xfrm>
            <a:off x="1120659" y="226677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76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Replace the Resource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p>
          <a:p>
            <a:endParaRPr lang="en-US" sz="1100" dirty="0"/>
          </a:p>
          <a:p>
            <a:r>
              <a:rPr lang="en-US" dirty="0" err="1"/>
              <a:t>include_recipe</a:t>
            </a:r>
            <a:r>
              <a:rPr lang="en-US" dirty="0"/>
              <a:t> ’</a:t>
            </a:r>
            <a:r>
              <a:rPr lang="en-US" dirty="0" err="1"/>
              <a:t>myiis</a:t>
            </a:r>
            <a:r>
              <a:rPr lang="en-US" dirty="0"/>
              <a:t>:</a:t>
            </a:r>
            <a:r>
              <a:rPr lang="en-US" dirty="0" smtClean="0"/>
              <a:t>:configuration’</a:t>
            </a:r>
            <a:endParaRPr lang="en-US" dirty="0"/>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490024"/>
            <a:ext cx="14404273" cy="626533"/>
          </a:xfrm>
        </p:spPr>
        <p:txBody>
          <a:bodyPr/>
          <a:lstStyle/>
          <a:p>
            <a:endParaRPr lang="en-US"/>
          </a:p>
        </p:txBody>
      </p:sp>
    </p:spTree>
    <p:extLst>
      <p:ext uri="{BB962C8B-B14F-4D97-AF65-F5344CB8AC3E}">
        <p14:creationId xmlns:p14="http://schemas.microsoft.com/office/powerpoint/2010/main" val="125930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1.19.2</a:t>
            </a:r>
            <a:r>
              <a:rPr lang="en-US" dirty="0"/>
              <a:t>)</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t>
            </a:r>
            <a:r>
              <a:rPr lang="en-US" dirty="0" smtClean="0"/>
              <a:t>[”</a:t>
            </a:r>
            <a:r>
              <a:rPr lang="en-US" dirty="0" err="1" smtClean="0"/>
              <a:t>myiis</a:t>
            </a:r>
            <a:r>
              <a:rPr lang="en-US" dirty="0" smtClean="0"/>
              <a:t>:</a:t>
            </a:r>
            <a:r>
              <a:rPr lang="en-US" dirty="0"/>
              <a:t>:default"] </a:t>
            </a:r>
          </a:p>
          <a:p>
            <a:r>
              <a:rPr lang="en-US" dirty="0"/>
              <a:t>       ...     </a:t>
            </a:r>
          </a:p>
          <a:p>
            <a:r>
              <a:rPr lang="en-US" dirty="0"/>
              <a:t>       Finished converging &lt;default</a:t>
            </a:r>
            <a:r>
              <a:rPr lang="en-US" dirty="0" smtClean="0"/>
              <a:t>-windows-2012r2&gt; </a:t>
            </a:r>
            <a:r>
              <a:rPr lang="en-US" dirty="0"/>
              <a:t>(0m27.64s).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2025928134"/>
      </p:ext>
    </p:extLst>
  </p:cSld>
  <p:clrMapOvr>
    <a:masterClrMapping/>
  </p:clrMapOvr>
  <p:transition xmlns:p14="http://schemas.microsoft.com/office/powerpoint/2010/main" spd="med">
    <p:fade/>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`/Users/Administrator/</a:t>
            </a:r>
            <a:r>
              <a:rPr lang="en-US" sz="2400" dirty="0" err="1" smtClean="0">
                <a:solidFill>
                  <a:schemeClr val="accent5"/>
                </a:solidFill>
              </a:rPr>
              <a:t>myiis</a:t>
            </a:r>
            <a:r>
              <a:rPr lang="en-US" sz="2400" dirty="0" smtClean="0">
                <a:solidFill>
                  <a:schemeClr val="accent5"/>
                </a:solidFill>
              </a:rPr>
              <a:t>/test/smoke/default`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a:t>
            </a:r>
            <a:r>
              <a:rPr lang="en-US" sz="2400" dirty="0" smtClean="0"/>
              <a:t>32768</a:t>
            </a:r>
            <a:endParaRPr lang="en-US" sz="2400" dirty="0"/>
          </a:p>
          <a:p>
            <a:r>
              <a:rPr lang="en-US" sz="2400" dirty="0">
                <a:solidFill>
                  <a:schemeClr val="accent6"/>
                </a:solidFill>
              </a:rPr>
              <a:t>  </a:t>
            </a:r>
            <a:r>
              <a:rPr lang="en-US" sz="2400" dirty="0">
                <a:solidFill>
                  <a:schemeClr val="bg1"/>
                </a:solidFill>
              </a:rPr>
              <a:t> Port 80</a:t>
            </a:r>
          </a:p>
          <a:p>
            <a:r>
              <a:rPr lang="en-US" sz="2400" dirty="0">
                <a:solidFill>
                  <a:schemeClr val="bg1"/>
                </a:solidFill>
              </a:rPr>
              <a:t>    </a:t>
            </a:r>
            <a:r>
              <a:rPr lang="en-US" sz="2400" dirty="0">
                <a:solidFill>
                  <a:srgbClr val="01D75F"/>
                </a:solidFill>
              </a:rPr>
              <a:t> [PASS]  should be listening</a:t>
            </a:r>
          </a:p>
          <a:p>
            <a:r>
              <a:rPr lang="en-US" sz="2400" dirty="0">
                <a:solidFill>
                  <a:schemeClr val="bg1"/>
                </a:solidFill>
              </a:rPr>
              <a:t>  Command: `Invoke-</a:t>
            </a:r>
            <a:r>
              <a:rPr lang="en-US" sz="2400" dirty="0" err="1">
                <a:solidFill>
                  <a:schemeClr val="bg1"/>
                </a:solidFill>
              </a:rPr>
              <a:t>WebRequest</a:t>
            </a:r>
            <a:r>
              <a:rPr lang="en-US" sz="2400" dirty="0">
                <a:solidFill>
                  <a:schemeClr val="bg1"/>
                </a:solidFill>
              </a:rPr>
              <a:t> </a:t>
            </a:r>
            <a:r>
              <a:rPr lang="en-US" sz="2400" dirty="0" err="1">
                <a:solidFill>
                  <a:schemeClr val="bg1"/>
                </a:solidFill>
              </a:rPr>
              <a:t>localhost</a:t>
            </a:r>
            <a:r>
              <a:rPr lang="en-US" sz="2400" dirty="0">
                <a:solidFill>
                  <a:schemeClr val="bg1"/>
                </a:solidFill>
              </a:rPr>
              <a:t>`</a:t>
            </a:r>
          </a:p>
          <a:p>
            <a:r>
              <a:rPr lang="en-US" sz="2400" dirty="0">
                <a:solidFill>
                  <a:schemeClr val="bg1"/>
                </a:solidFill>
              </a:rPr>
              <a:t>     </a:t>
            </a:r>
            <a:r>
              <a:rPr lang="en-US" sz="2400" dirty="0">
                <a:solidFill>
                  <a:srgbClr val="01D75F"/>
                </a:solidFill>
              </a:rPr>
              <a:t>[PASS]  </a:t>
            </a:r>
            <a:r>
              <a:rPr lang="en-US" sz="2400" dirty="0" err="1">
                <a:solidFill>
                  <a:srgbClr val="01D75F"/>
                </a:solidFill>
              </a:rPr>
              <a:t>stdout</a:t>
            </a:r>
            <a:r>
              <a:rPr lang="en-US" sz="2400" dirty="0">
                <a:solidFill>
                  <a:srgbClr val="01D75F"/>
                </a:solidFill>
              </a:rPr>
              <a:t> should match /Hello, world/</a:t>
            </a:r>
          </a:p>
          <a:p>
            <a:r>
              <a:rPr lang="en-US" sz="2400" dirty="0" smtClean="0">
                <a:solidFill>
                  <a:schemeClr val="bg1"/>
                </a:solidFill>
              </a:rPr>
              <a:t>Test Summary</a:t>
            </a:r>
            <a:r>
              <a:rPr lang="en-US" sz="2400" dirty="0">
                <a:solidFill>
                  <a:schemeClr val="bg1"/>
                </a:solidFill>
              </a:rPr>
              <a:t>: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1104" y="7339230"/>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3126512788"/>
      </p:ext>
    </p:extLst>
  </p:cSld>
  <p:clrMapOvr>
    <a:masterClrMapping/>
  </p:clrMapOvr>
  <p:transition xmlns:p14="http://schemas.microsoft.com/office/powerpoint/2010/main" spd="med">
    <p:fade/>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Service</a:t>
            </a:r>
          </a:p>
        </p:txBody>
      </p:sp>
      <p:sp>
        <p:nvSpPr>
          <p:cNvPr id="3" name="Subtitle 2"/>
          <p:cNvSpPr>
            <a:spLocks noGrp="1"/>
          </p:cNvSpPr>
          <p:nvPr>
            <p:ph type="subTitle" idx="1"/>
          </p:nvPr>
        </p:nvSpPr>
        <p:spPr/>
        <p:txBody>
          <a:bodyPr/>
          <a:lstStyle/>
          <a:p>
            <a:r>
              <a:rPr lang="en-US" dirty="0"/>
              <a:t>Create a service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service named </a:t>
            </a:r>
            <a:r>
              <a:rPr lang="en-US" b="1" dirty="0" smtClean="0">
                <a:solidFill>
                  <a:schemeClr val="tx1"/>
                </a:solidFill>
                <a:latin typeface="Courier New" charset="0"/>
                <a:ea typeface="Courier New" charset="0"/>
                <a:cs typeface="Courier New" charset="0"/>
              </a:rPr>
              <a:t>’w3svc' </a:t>
            </a:r>
            <a:r>
              <a:rPr lang="en-US" b="1" dirty="0">
                <a:solidFill>
                  <a:schemeClr val="tx1"/>
                </a:solidFill>
                <a:latin typeface="Courier New" charset="0"/>
                <a:ea typeface="Courier New" charset="0"/>
                <a:cs typeface="Courier New" charset="0"/>
              </a:rPr>
              <a:t>is started and enabled</a:t>
            </a:r>
          </a:p>
          <a:p>
            <a:endParaRPr lang="en-US" dirty="0"/>
          </a:p>
          <a:p>
            <a:r>
              <a:rPr lang="en-US" dirty="0"/>
              <a:t>Delete the automatically generated </a:t>
            </a:r>
            <a:r>
              <a:rPr lang="en-US" dirty="0" err="1"/>
              <a:t>InSpec</a:t>
            </a:r>
            <a:r>
              <a:rPr lang="en-US" dirty="0"/>
              <a:t> test</a:t>
            </a:r>
          </a:p>
          <a:p>
            <a:r>
              <a:rPr lang="en-US" dirty="0"/>
              <a:t>Within the default recipe replace the service resource with an include recipe</a:t>
            </a:r>
          </a:p>
          <a:p>
            <a:r>
              <a:rPr lang="en-US" dirty="0"/>
              <a:t>Converge and verify the test instance to ensure there are no failures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843051"/>
            <a:ext cx="4873752" cy="3436542"/>
          </a:xfrm>
          <a:prstGeom prst="rect">
            <a:avLst/>
          </a:prstGeom>
        </p:spPr>
      </p:pic>
      <p:sp>
        <p:nvSpPr>
          <p:cNvPr id="5" name="Arc 4"/>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p:cNvSpPr/>
          <p:nvPr/>
        </p:nvSpPr>
        <p:spPr bwMode="auto">
          <a:xfrm>
            <a:off x="9388438" y="7116967"/>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One last time!</a:t>
            </a:r>
          </a:p>
        </p:txBody>
      </p:sp>
    </p:spTree>
    <p:extLst>
      <p:ext uri="{BB962C8B-B14F-4D97-AF65-F5344CB8AC3E}">
        <p14:creationId xmlns:p14="http://schemas.microsoft.com/office/powerpoint/2010/main" val="3311181966"/>
      </p:ext>
    </p:extLst>
  </p:cSld>
  <p:clrMapOvr>
    <a:masterClrMapping/>
  </p:clrMapOvr>
  <p:transition xmlns:p14="http://schemas.microsoft.com/office/powerpoint/2010/main" spd="med">
    <p:fade/>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a:t>
            </a:r>
            <a:r>
              <a:rPr lang="en-US" dirty="0" smtClean="0"/>
              <a:t>[</a:t>
            </a:r>
            <a:r>
              <a:rPr lang="en-US" dirty="0"/>
              <a:t>/Users/Administrator/chef-repo/cookbooks/</a:t>
            </a:r>
            <a:r>
              <a:rPr lang="en-US" dirty="0" err="1"/>
              <a:t>myiis</a:t>
            </a:r>
            <a:r>
              <a:rPr lang="en-US" dirty="0"/>
              <a:t>/test/spec/unit/recipes] action create (up to date)</a:t>
            </a:r>
          </a:p>
          <a:p>
            <a:r>
              <a:rPr lang="en-US" dirty="0"/>
              <a:t>  * </a:t>
            </a:r>
            <a:r>
              <a:rPr lang="en-US" dirty="0" err="1"/>
              <a:t>cookbook_file</a:t>
            </a:r>
            <a:r>
              <a:rPr lang="en-US" dirty="0"/>
              <a:t>[/Users/Administrator/chef-repo/cookbooks/</a:t>
            </a:r>
            <a:r>
              <a:rPr lang="en-US" dirty="0" err="1"/>
              <a:t>myiis</a:t>
            </a:r>
            <a:r>
              <a:rPr lang="en-US" dirty="0"/>
              <a:t>/test/</a:t>
            </a:r>
            <a:r>
              <a:rPr lang="en-US" dirty="0" smtClean="0"/>
              <a:t>spec/</a:t>
            </a:r>
            <a:r>
              <a:rPr lang="en-US" dirty="0" err="1"/>
              <a:t>spec_helper.rb</a:t>
            </a:r>
            <a:r>
              <a:rPr lang="en-US" dirty="0"/>
              <a:t>] action </a:t>
            </a:r>
            <a:r>
              <a:rPr lang="en-US" dirty="0" err="1"/>
              <a:t>create_if_missing</a:t>
            </a:r>
            <a:r>
              <a:rPr lang="en-US" dirty="0"/>
              <a:t> (up to date)</a:t>
            </a:r>
          </a:p>
          <a:p>
            <a:r>
              <a:rPr lang="en-US" dirty="0"/>
              <a:t>  * template[/Users/Administrator/chef-repo/cookbooks/</a:t>
            </a:r>
            <a:r>
              <a:rPr lang="en-US" dirty="0" err="1"/>
              <a:t>myiis</a:t>
            </a:r>
            <a:r>
              <a:rPr lang="en-US" dirty="0"/>
              <a:t>/test/</a:t>
            </a:r>
            <a:r>
              <a:rPr lang="en-US" dirty="0" smtClean="0"/>
              <a:t>spec/</a:t>
            </a:r>
            <a:r>
              <a:rPr lang="en-US" dirty="0"/>
              <a:t>unit/recipes</a:t>
            </a:r>
            <a:r>
              <a:rPr lang="en-US" dirty="0" smtClean="0"/>
              <a:t>/</a:t>
            </a:r>
            <a:r>
              <a:rPr lang="en-US" dirty="0" err="1" smtClean="0"/>
              <a:t>service_spec.rb</a:t>
            </a:r>
            <a:r>
              <a:rPr lang="en-US" dirty="0"/>
              <a:t>] action </a:t>
            </a:r>
            <a:r>
              <a:rPr lang="en-US" dirty="0" err="1"/>
              <a:t>create_if_missing</a:t>
            </a:r>
            <a:endParaRPr lang="en-US" dirty="0"/>
          </a:p>
          <a:p>
            <a:r>
              <a:rPr lang="en-US" dirty="0"/>
              <a:t>    - create new file /Users/Administrator/chef-repo/cookbooks/</a:t>
            </a:r>
            <a:r>
              <a:rPr lang="en-US" dirty="0" err="1"/>
              <a:t>myiis</a:t>
            </a:r>
            <a:r>
              <a:rPr lang="en-US" dirty="0"/>
              <a:t>/test/</a:t>
            </a:r>
            <a:r>
              <a:rPr lang="en-US" dirty="0" smtClean="0"/>
              <a:t>spec/</a:t>
            </a:r>
            <a:r>
              <a:rPr lang="en-US" dirty="0"/>
              <a:t>unit/recipes</a:t>
            </a:r>
            <a:r>
              <a:rPr lang="en-US" dirty="0" smtClean="0"/>
              <a:t>/</a:t>
            </a:r>
            <a:r>
              <a:rPr lang="en-US" dirty="0" err="1" smtClean="0"/>
              <a:t>service_spec.rb</a:t>
            </a:r>
            <a:endParaRPr lang="en-US" dirty="0"/>
          </a:p>
          <a:p>
            <a:r>
              <a:rPr lang="en-US" dirty="0"/>
              <a:t>    - update content in file /Users/Administrator/chef-repo/cookbooks/</a:t>
            </a:r>
            <a:r>
              <a:rPr lang="en-US" dirty="0" err="1"/>
              <a:t>myiis</a:t>
            </a:r>
            <a:r>
              <a:rPr lang="en-US" dirty="0"/>
              <a:t>/test/spec/unit/recipes</a:t>
            </a:r>
            <a:r>
              <a:rPr lang="en-US" dirty="0" smtClean="0"/>
              <a:t>/</a:t>
            </a:r>
            <a:r>
              <a:rPr lang="en-US" dirty="0" err="1" smtClean="0"/>
              <a:t>service_spec.rb</a:t>
            </a:r>
            <a:r>
              <a:rPr lang="en-US" dirty="0" smtClean="0"/>
              <a:t> </a:t>
            </a:r>
            <a:r>
              <a:rPr lang="en-US" dirty="0"/>
              <a:t>from none</a:t>
            </a:r>
          </a:p>
        </p:txBody>
      </p:sp>
      <p:sp>
        <p:nvSpPr>
          <p:cNvPr id="3" name="Text Placeholder 2"/>
          <p:cNvSpPr>
            <a:spLocks noGrp="1"/>
          </p:cNvSpPr>
          <p:nvPr>
            <p:ph type="body" sz="quarter" idx="11"/>
          </p:nvPr>
        </p:nvSpPr>
        <p:spPr/>
        <p:txBody>
          <a:bodyPr/>
          <a:lstStyle/>
          <a:p>
            <a:r>
              <a:rPr lang="en-US" dirty="0"/>
              <a:t>&gt; chef generate recipe </a:t>
            </a:r>
            <a:r>
              <a:rPr lang="en-US" dirty="0" smtClean="0"/>
              <a:t>service</a:t>
            </a:r>
            <a:endParaRPr lang="en-US" dirty="0"/>
          </a:p>
        </p:txBody>
      </p:sp>
      <p:sp>
        <p:nvSpPr>
          <p:cNvPr id="5" name="Title 4"/>
          <p:cNvSpPr>
            <a:spLocks noGrp="1"/>
          </p:cNvSpPr>
          <p:nvPr>
            <p:ph type="title"/>
          </p:nvPr>
        </p:nvSpPr>
        <p:spPr/>
        <p:txBody>
          <a:bodyPr/>
          <a:lstStyle/>
          <a:p>
            <a:r>
              <a:rPr lang="en-US" dirty="0"/>
              <a:t>Generate a Service Recipe</a:t>
            </a:r>
          </a:p>
        </p:txBody>
      </p:sp>
    </p:spTree>
    <p:extLst>
      <p:ext uri="{BB962C8B-B14F-4D97-AF65-F5344CB8AC3E}">
        <p14:creationId xmlns:p14="http://schemas.microsoft.com/office/powerpoint/2010/main" val="2801548061"/>
      </p:ext>
    </p:extLst>
  </p:cSld>
  <p:clrMapOvr>
    <a:masterClrMapping/>
  </p:clrMapOvr>
  <p:transition xmlns:p14="http://schemas.microsoft.com/office/powerpoint/2010/main" spd="med">
    <p:fade/>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test</a:t>
            </a:r>
            <a:r>
              <a:rPr lang="en-US" dirty="0" smtClean="0"/>
              <a:t>/integration/</a:t>
            </a:r>
            <a:r>
              <a:rPr lang="en-US" dirty="0"/>
              <a:t>default</a:t>
            </a:r>
            <a:r>
              <a:rPr lang="en-US" dirty="0" smtClean="0"/>
              <a:t>/</a:t>
            </a:r>
            <a:r>
              <a:rPr lang="en-US" dirty="0" err="1" smtClean="0"/>
              <a:t>service_test.rb</a:t>
            </a:r>
            <a:endParaRPr lang="en-US" dirty="0"/>
          </a:p>
        </p:txBody>
      </p:sp>
      <p:sp>
        <p:nvSpPr>
          <p:cNvPr id="5" name="Title 4"/>
          <p:cNvSpPr>
            <a:spLocks noGrp="1"/>
          </p:cNvSpPr>
          <p:nvPr>
            <p:ph type="title"/>
          </p:nvPr>
        </p:nvSpPr>
        <p:spPr/>
        <p:txBody>
          <a:bodyPr/>
          <a:lstStyle/>
          <a:p>
            <a:r>
              <a:rPr lang="en-US" dirty="0"/>
              <a:t>Remove the Generated Test File</a:t>
            </a:r>
          </a:p>
        </p:txBody>
      </p:sp>
    </p:spTree>
    <p:extLst>
      <p:ext uri="{BB962C8B-B14F-4D97-AF65-F5344CB8AC3E}">
        <p14:creationId xmlns:p14="http://schemas.microsoft.com/office/powerpoint/2010/main" val="1532281920"/>
      </p:ext>
    </p:extLst>
  </p:cSld>
  <p:clrMapOvr>
    <a:masterClrMapping/>
  </p:clrMapOvr>
  <p:transition xmlns:p14="http://schemas.microsoft.com/office/powerpoint/2010/main" spd="med">
    <p:fade/>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a:t>
            </a:r>
            <a:r>
              <a:rPr lang="en-US" dirty="0" smtClean="0"/>
              <a:t>Service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a:t>
            </a:r>
            <a:r>
              <a:rPr lang="en-US" dirty="0" err="1" smtClean="0"/>
              <a:t>myiis</a:t>
            </a:r>
            <a:endParaRPr lang="en-US" dirty="0"/>
          </a:p>
          <a:p>
            <a:r>
              <a:rPr lang="en-US" dirty="0"/>
              <a:t># Recipe:: </a:t>
            </a:r>
            <a:r>
              <a:rPr lang="en-US" dirty="0" smtClean="0"/>
              <a:t>service</a:t>
            </a:r>
            <a:endParaRPr lang="en-US" dirty="0"/>
          </a:p>
          <a:p>
            <a:r>
              <a:rPr lang="en-US" dirty="0"/>
              <a:t>#</a:t>
            </a:r>
          </a:p>
          <a:p>
            <a:r>
              <a:rPr lang="en-US" dirty="0"/>
              <a:t># Copyright:: 2018, The Authors, All Rights Reserved.</a:t>
            </a:r>
          </a:p>
          <a:p>
            <a:r>
              <a:rPr lang="en-US" dirty="0"/>
              <a:t>service 'w3svc' do</a:t>
            </a:r>
          </a:p>
          <a:p>
            <a:r>
              <a:rPr lang="en-US" dirty="0"/>
              <a:t>  action [ :enable, :start ]</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smtClean="0"/>
              <a:t>/</a:t>
            </a:r>
            <a:r>
              <a:rPr lang="en-US" dirty="0" err="1" smtClean="0"/>
              <a:t>service.rb</a:t>
            </a:r>
            <a:endParaRPr lang="en-US" dirty="0"/>
          </a:p>
        </p:txBody>
      </p:sp>
      <p:sp>
        <p:nvSpPr>
          <p:cNvPr id="9" name="Text Placeholder 8"/>
          <p:cNvSpPr>
            <a:spLocks noGrp="1"/>
          </p:cNvSpPr>
          <p:nvPr>
            <p:ph type="body" sz="quarter" idx="13"/>
          </p:nvPr>
        </p:nvSpPr>
        <p:spPr>
          <a:xfrm>
            <a:off x="1135042" y="4781862"/>
            <a:ext cx="14404273" cy="1809679"/>
          </a:xfrm>
        </p:spPr>
        <p:txBody>
          <a:bodyPr/>
          <a:lstStyle/>
          <a:p>
            <a:endParaRPr lang="en-US" dirty="0"/>
          </a:p>
        </p:txBody>
      </p:sp>
    </p:spTree>
    <p:extLst>
      <p:ext uri="{BB962C8B-B14F-4D97-AF65-F5344CB8AC3E}">
        <p14:creationId xmlns:p14="http://schemas.microsoft.com/office/powerpoint/2010/main" val="6431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Remove </a:t>
            </a:r>
            <a:r>
              <a:rPr lang="en-US" sz="6000" dirty="0" smtClean="0"/>
              <a:t>the Default Recipe Resource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dirty="0"/>
          </a:p>
          <a:p>
            <a:r>
              <a:rPr lang="en-US" dirty="0" err="1"/>
              <a:t>include_recipe</a:t>
            </a:r>
            <a:r>
              <a:rPr lang="en-US" dirty="0"/>
              <a:t> ’</a:t>
            </a:r>
            <a:r>
              <a:rPr lang="en-US" dirty="0" err="1"/>
              <a:t>myiis</a:t>
            </a:r>
            <a:r>
              <a:rPr lang="en-US" dirty="0"/>
              <a:t>:</a:t>
            </a:r>
            <a:r>
              <a:rPr lang="en-US" dirty="0" smtClean="0"/>
              <a:t>:configuration’</a:t>
            </a:r>
            <a:endParaRPr lang="en-US" dirty="0"/>
          </a:p>
          <a:p>
            <a:endParaRPr lang="en-US" sz="1100" dirty="0"/>
          </a:p>
          <a:p>
            <a:endParaRPr lang="en-US" sz="1100" dirty="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7" name="Text Placeholder 5"/>
          <p:cNvSpPr>
            <a:spLocks noGrp="1"/>
          </p:cNvSpPr>
          <p:nvPr>
            <p:ph type="body" sz="quarter" idx="4294967295"/>
          </p:nvPr>
        </p:nvSpPr>
        <p:spPr>
          <a:xfrm>
            <a:off x="1104287" y="6147935"/>
            <a:ext cx="14404273" cy="1794176"/>
          </a:xfrm>
          <a:prstGeom prst="rect">
            <a:avLst/>
          </a:prstGeom>
        </p:spPr>
        <p:txBody>
          <a:bodyPr/>
          <a:lstStyle/>
          <a:p>
            <a:endParaRPr lang="en-US" dirty="0"/>
          </a:p>
        </p:txBody>
      </p:sp>
    </p:spTree>
    <p:extLst>
      <p:ext uri="{BB962C8B-B14F-4D97-AF65-F5344CB8AC3E}">
        <p14:creationId xmlns:p14="http://schemas.microsoft.com/office/powerpoint/2010/main" val="165350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Replace the Resource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sz="1100" dirty="0"/>
          </a:p>
          <a:p>
            <a:r>
              <a:rPr lang="en-US" dirty="0" err="1"/>
              <a:t>include_recipe</a:t>
            </a:r>
            <a:r>
              <a:rPr lang="en-US" dirty="0"/>
              <a:t> ’</a:t>
            </a:r>
            <a:r>
              <a:rPr lang="en-US" dirty="0" err="1"/>
              <a:t>myiis</a:t>
            </a:r>
            <a:r>
              <a:rPr lang="en-US" dirty="0"/>
              <a:t>::install</a:t>
            </a:r>
            <a:r>
              <a:rPr lang="en-US" dirty="0" smtClean="0"/>
              <a:t>’</a:t>
            </a:r>
          </a:p>
          <a:p>
            <a:r>
              <a:rPr lang="en-US" dirty="0" err="1"/>
              <a:t>include_recipe</a:t>
            </a:r>
            <a:r>
              <a:rPr lang="en-US" dirty="0"/>
              <a:t> ’</a:t>
            </a:r>
            <a:r>
              <a:rPr lang="en-US" dirty="0" err="1"/>
              <a:t>myiis</a:t>
            </a:r>
            <a:r>
              <a:rPr lang="en-US" dirty="0"/>
              <a:t>::install’</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772227"/>
            <a:ext cx="14404273" cy="626533"/>
          </a:xfrm>
        </p:spPr>
        <p:txBody>
          <a:bodyPr/>
          <a:lstStyle/>
          <a:p>
            <a:endParaRPr lang="en-US" dirty="0"/>
          </a:p>
        </p:txBody>
      </p:sp>
    </p:spTree>
    <p:extLst>
      <p:ext uri="{BB962C8B-B14F-4D97-AF65-F5344CB8AC3E}">
        <p14:creationId xmlns:p14="http://schemas.microsoft.com/office/powerpoint/2010/main" val="32986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1.19.2</a:t>
            </a:r>
            <a:r>
              <a:rPr lang="en-US" dirty="0"/>
              <a:t>)</a:t>
            </a:r>
          </a:p>
          <a:p>
            <a:r>
              <a:rPr lang="en-US" dirty="0"/>
              <a:t>-----&gt; Converging &lt;default</a:t>
            </a:r>
            <a:r>
              <a:rPr lang="en-US" dirty="0" smtClean="0"/>
              <a:t>-windows-2012r2&gt;</a:t>
            </a:r>
            <a:r>
              <a:rPr lang="en-US" dirty="0"/>
              <a: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t>
            </a:r>
            <a:r>
              <a:rPr lang="en-US" dirty="0" smtClean="0"/>
              <a:t>[”</a:t>
            </a:r>
            <a:r>
              <a:rPr lang="en-US" dirty="0" err="1" smtClean="0"/>
              <a:t>myiis</a:t>
            </a:r>
            <a:r>
              <a:rPr lang="en-US" dirty="0" smtClean="0"/>
              <a:t>:</a:t>
            </a:r>
            <a:r>
              <a:rPr lang="en-US" dirty="0"/>
              <a:t>:default"] </a:t>
            </a:r>
          </a:p>
          <a:p>
            <a:r>
              <a:rPr lang="en-US" dirty="0"/>
              <a:t>       ...     </a:t>
            </a:r>
          </a:p>
          <a:p>
            <a:r>
              <a:rPr lang="en-US" dirty="0"/>
              <a:t>       Finished converging &lt;default</a:t>
            </a:r>
            <a:r>
              <a:rPr lang="en-US" dirty="0" smtClean="0"/>
              <a:t>-windows-2012r2&gt; </a:t>
            </a:r>
            <a:r>
              <a:rPr lang="en-US" dirty="0"/>
              <a:t>(0m27.64s).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2796707499"/>
      </p:ext>
    </p:extLst>
  </p:cSld>
  <p:clrMapOvr>
    <a:masterClrMapping/>
  </p:clrMapOvr>
  <p:transition xmlns:p14="http://schemas.microsoft.com/office/powerpoint/2010/mai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Starting Chef Client, version 13.3.42</a:t>
            </a:r>
          </a:p>
          <a:p>
            <a:r>
              <a:rPr lang="en-US" dirty="0"/>
              <a:t>…</a:t>
            </a:r>
          </a:p>
          <a:p>
            <a:r>
              <a:rPr lang="en-US" dirty="0"/>
              <a:t>Converging 1 resources</a:t>
            </a:r>
          </a:p>
          <a:p>
            <a:r>
              <a:rPr lang="en-US" dirty="0"/>
              <a:t>Recipe: @</a:t>
            </a:r>
            <a:r>
              <a:rPr lang="en-US" dirty="0" err="1"/>
              <a:t>recipe_files</a:t>
            </a:r>
            <a:r>
              <a:rPr lang="en-US" dirty="0"/>
              <a:t>::C:/Users/Administrator/hello.rb</a:t>
            </a:r>
          </a:p>
          <a:p>
            <a:r>
              <a:rPr lang="en-US" dirty="0"/>
              <a:t>  * file[C:\hello.txt] action create</a:t>
            </a:r>
          </a:p>
          <a:p>
            <a:r>
              <a:rPr lang="en-US" dirty="0"/>
              <a:t>    - update content in file C:\hello.txt from 2ffd26 to 315f5b</a:t>
            </a:r>
          </a:p>
          <a:p>
            <a:r>
              <a:rPr lang="en-US" dirty="0"/>
              <a:t>    --- C:\</a:t>
            </a:r>
            <a:r>
              <a:rPr lang="en-US" dirty="0" err="1"/>
              <a:t>hello.txt</a:t>
            </a:r>
            <a:r>
              <a:rPr lang="en-US" dirty="0"/>
              <a:t>    2018-09-08 19:29:21.000000000 +0000</a:t>
            </a:r>
          </a:p>
          <a:p>
            <a:r>
              <a:rPr lang="en-US" dirty="0"/>
              <a:t>    +++ C:\chef-hello20180908-3068-129bjez.txt  2018-09-08 19:30:18.000000000 +0000</a:t>
            </a:r>
          </a:p>
          <a:p>
            <a:r>
              <a:rPr lang="en-US" dirty="0"/>
              <a:t>    @@ -1,2 +1,2 @@</a:t>
            </a:r>
          </a:p>
          <a:p>
            <a:r>
              <a:rPr lang="en-US" dirty="0"/>
              <a:t>    -Goodbye, world!</a:t>
            </a:r>
          </a:p>
          <a:p>
            <a:r>
              <a:rPr lang="en-US" dirty="0"/>
              <a:t>    +Hello, world!</a:t>
            </a:r>
          </a:p>
          <a:p>
            <a:endParaRPr lang="en-US" dirty="0"/>
          </a:p>
        </p:txBody>
      </p:sp>
      <p:sp>
        <p:nvSpPr>
          <p:cNvPr id="3" name="Title 2"/>
          <p:cNvSpPr>
            <a:spLocks noGrp="1"/>
          </p:cNvSpPr>
          <p:nvPr>
            <p:ph type="title"/>
          </p:nvPr>
        </p:nvSpPr>
        <p:spPr/>
        <p:txBody>
          <a:bodyPr/>
          <a:lstStyle/>
          <a:p>
            <a:r>
              <a:rPr lang="en-US" dirty="0"/>
              <a:t>Re-apply the Policy Defined in the Recipe</a:t>
            </a:r>
          </a:p>
        </p:txBody>
      </p:sp>
      <p:sp>
        <p:nvSpPr>
          <p:cNvPr id="4" name="Text Placeholder 3"/>
          <p:cNvSpPr>
            <a:spLocks noGrp="1"/>
          </p:cNvSpPr>
          <p:nvPr>
            <p:ph type="body" sz="quarter" idx="11"/>
          </p:nvPr>
        </p:nvSpPr>
        <p:spPr/>
        <p:txBody>
          <a:bodyPr/>
          <a:lstStyle/>
          <a:p>
            <a:r>
              <a:rPr lang="en-US" sz="2800" dirty="0"/>
              <a:t>C:\Users\Administrator&gt; chef-client --local-mode </a:t>
            </a:r>
            <a:r>
              <a:rPr lang="en-US" sz="2800" dirty="0" err="1"/>
              <a:t>hello.rb</a:t>
            </a:r>
            <a:endParaRPr lang="en-US" sz="2800"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1104" y="4613563"/>
            <a:ext cx="14417959" cy="330430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1230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`/Users/Administrator/</a:t>
            </a:r>
            <a:r>
              <a:rPr lang="en-US" sz="2400" dirty="0" err="1" smtClean="0">
                <a:solidFill>
                  <a:schemeClr val="accent5"/>
                </a:solidFill>
              </a:rPr>
              <a:t>myiis</a:t>
            </a:r>
            <a:r>
              <a:rPr lang="en-US" sz="2400" dirty="0" smtClean="0">
                <a:solidFill>
                  <a:schemeClr val="accent5"/>
                </a:solidFill>
              </a:rPr>
              <a:t>/test/smoke/default`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a:t>
            </a:r>
            <a:r>
              <a:rPr lang="en-US" sz="2400" dirty="0" smtClean="0"/>
              <a:t>32768</a:t>
            </a:r>
            <a:endParaRPr lang="en-US" sz="2400" dirty="0"/>
          </a:p>
          <a:p>
            <a:r>
              <a:rPr lang="en-US" sz="2400" dirty="0">
                <a:solidFill>
                  <a:schemeClr val="accent6"/>
                </a:solidFill>
              </a:rPr>
              <a:t>  </a:t>
            </a:r>
            <a:r>
              <a:rPr lang="en-US" sz="2400" dirty="0">
                <a:solidFill>
                  <a:schemeClr val="bg1"/>
                </a:solidFill>
              </a:rPr>
              <a:t> Port 80</a:t>
            </a:r>
          </a:p>
          <a:p>
            <a:r>
              <a:rPr lang="en-US" sz="2400" dirty="0">
                <a:solidFill>
                  <a:schemeClr val="bg1"/>
                </a:solidFill>
              </a:rPr>
              <a:t>    </a:t>
            </a:r>
            <a:r>
              <a:rPr lang="en-US" sz="2400" dirty="0">
                <a:solidFill>
                  <a:srgbClr val="01D75F"/>
                </a:solidFill>
              </a:rPr>
              <a:t> [PASS]  should be listening</a:t>
            </a:r>
          </a:p>
          <a:p>
            <a:r>
              <a:rPr lang="en-US" sz="2400" dirty="0">
                <a:solidFill>
                  <a:schemeClr val="bg1"/>
                </a:solidFill>
              </a:rPr>
              <a:t>  Command: `Invoke-</a:t>
            </a:r>
            <a:r>
              <a:rPr lang="en-US" sz="2400" dirty="0" err="1">
                <a:solidFill>
                  <a:schemeClr val="bg1"/>
                </a:solidFill>
              </a:rPr>
              <a:t>WebRequest</a:t>
            </a:r>
            <a:r>
              <a:rPr lang="en-US" sz="2400" dirty="0">
                <a:solidFill>
                  <a:schemeClr val="bg1"/>
                </a:solidFill>
              </a:rPr>
              <a:t> </a:t>
            </a:r>
            <a:r>
              <a:rPr lang="en-US" sz="2400" dirty="0" err="1">
                <a:solidFill>
                  <a:schemeClr val="bg1"/>
                </a:solidFill>
              </a:rPr>
              <a:t>localhost</a:t>
            </a:r>
            <a:r>
              <a:rPr lang="en-US" sz="2400" dirty="0">
                <a:solidFill>
                  <a:schemeClr val="bg1"/>
                </a:solidFill>
              </a:rPr>
              <a:t>`</a:t>
            </a:r>
          </a:p>
          <a:p>
            <a:r>
              <a:rPr lang="en-US" sz="2400" dirty="0">
                <a:solidFill>
                  <a:schemeClr val="bg1"/>
                </a:solidFill>
              </a:rPr>
              <a:t>     </a:t>
            </a:r>
            <a:r>
              <a:rPr lang="en-US" sz="2400" dirty="0">
                <a:solidFill>
                  <a:srgbClr val="01D75F"/>
                </a:solidFill>
              </a:rPr>
              <a:t>[PASS]  </a:t>
            </a:r>
            <a:r>
              <a:rPr lang="en-US" sz="2400" dirty="0" err="1">
                <a:solidFill>
                  <a:srgbClr val="01D75F"/>
                </a:solidFill>
              </a:rPr>
              <a:t>stdout</a:t>
            </a:r>
            <a:r>
              <a:rPr lang="en-US" sz="2400" dirty="0">
                <a:solidFill>
                  <a:srgbClr val="01D75F"/>
                </a:solidFill>
              </a:rPr>
              <a:t> should match /Hello, world/</a:t>
            </a:r>
          </a:p>
          <a:p>
            <a:r>
              <a:rPr lang="en-US" sz="2400" dirty="0" smtClean="0">
                <a:solidFill>
                  <a:schemeClr val="bg1"/>
                </a:solidFill>
              </a:rPr>
              <a:t>Test Summary</a:t>
            </a:r>
            <a:r>
              <a:rPr lang="en-US" sz="2400" dirty="0">
                <a:solidFill>
                  <a:schemeClr val="bg1"/>
                </a:solidFill>
              </a:rPr>
              <a:t>: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1104" y="7339230"/>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1866880295"/>
      </p:ext>
    </p:extLst>
  </p:cSld>
  <p:clrMapOvr>
    <a:masterClrMapping/>
  </p:clrMapOvr>
  <p:transition xmlns:p14="http://schemas.microsoft.com/office/powerpoint/2010/main" spd="med">
    <p:fade/>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Do Our Tests Really Work?</a:t>
            </a:r>
          </a:p>
        </p:txBody>
      </p:sp>
      <p:sp>
        <p:nvSpPr>
          <p:cNvPr id="3" name="Subtitle 2"/>
          <p:cNvSpPr>
            <a:spLocks noGrp="1"/>
          </p:cNvSpPr>
          <p:nvPr>
            <p:ph type="subTitle" idx="1"/>
          </p:nvPr>
        </p:nvSpPr>
        <p:spPr/>
        <p:txBody>
          <a:bodyPr/>
          <a:lstStyle/>
          <a:p>
            <a:r>
              <a:rPr lang="en-US" dirty="0"/>
              <a:t>What if we removed code from within the recipes and ran the tests?</a:t>
            </a:r>
          </a:p>
        </p:txBody>
      </p:sp>
    </p:spTree>
    <p:extLst>
      <p:ext uri="{BB962C8B-B14F-4D97-AF65-F5344CB8AC3E}">
        <p14:creationId xmlns:p14="http://schemas.microsoft.com/office/powerpoint/2010/main" val="326326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Heckling Your Code</a:t>
            </a:r>
          </a:p>
        </p:txBody>
      </p:sp>
      <p:sp>
        <p:nvSpPr>
          <p:cNvPr id="3" name="Subtitle 2"/>
          <p:cNvSpPr>
            <a:spLocks noGrp="1"/>
          </p:cNvSpPr>
          <p:nvPr>
            <p:ph type="subTitle" idx="1"/>
          </p:nvPr>
        </p:nvSpPr>
        <p:spPr/>
        <p:txBody>
          <a:bodyPr/>
          <a:lstStyle/>
          <a:p>
            <a:r>
              <a:rPr lang="en-US" dirty="0"/>
              <a:t>Mutation testing is used to design new software tests and evaluate the quality of existing software tests. Mutation testing involves modifying a program in small ways.</a:t>
            </a:r>
          </a:p>
        </p:txBody>
      </p:sp>
    </p:spTree>
    <p:extLst>
      <p:ext uri="{BB962C8B-B14F-4D97-AF65-F5344CB8AC3E}">
        <p14:creationId xmlns:p14="http://schemas.microsoft.com/office/powerpoint/2010/main" val="1759682188"/>
      </p:ext>
    </p:extLst>
  </p:cSld>
  <p:clrMapOvr>
    <a:masterClrMapping/>
  </p:clrMapOvr>
  <p:transition xmlns:p14="http://schemas.microsoft.com/office/powerpoint/2010/main" spd="med">
    <p:fade/>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Heckle That Code</a:t>
            </a:r>
          </a:p>
        </p:txBody>
      </p:sp>
      <p:sp>
        <p:nvSpPr>
          <p:cNvPr id="3" name="Content Placeholder 2"/>
          <p:cNvSpPr>
            <a:spLocks noGrp="1"/>
          </p:cNvSpPr>
          <p:nvPr>
            <p:ph sz="quarter" idx="11"/>
          </p:nvPr>
        </p:nvSpPr>
        <p:spPr/>
        <p:txBody>
          <a:bodyPr/>
          <a:lstStyle/>
          <a:p>
            <a:r>
              <a:rPr lang="en-US" dirty="0"/>
              <a:t>It could be a game show. Maybe on Twitch?</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Tree>
    <p:extLst>
      <p:ext uri="{BB962C8B-B14F-4D97-AF65-F5344CB8AC3E}">
        <p14:creationId xmlns:p14="http://schemas.microsoft.com/office/powerpoint/2010/main" val="4215500097"/>
      </p:ext>
    </p:extLst>
  </p:cSld>
  <p:clrMapOvr>
    <a:masterClrMapping/>
  </p:clrMapOvr>
  <p:transition xmlns:p14="http://schemas.microsoft.com/office/powerpoint/2010/main" spd="med">
    <p:fade/>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Heckle that Code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smtClean="0">
                <a:solidFill>
                  <a:srgbClr val="FF0000"/>
                </a:solidFill>
              </a:rPr>
              <a:t>#</a:t>
            </a:r>
            <a:r>
              <a:rPr lang="en-US" dirty="0" err="1" smtClean="0"/>
              <a:t>include_recipe</a:t>
            </a:r>
            <a:r>
              <a:rPr lang="en-US" dirty="0" smtClean="0"/>
              <a:t> ’</a:t>
            </a:r>
            <a:r>
              <a:rPr lang="en-US" dirty="0" err="1" smtClean="0"/>
              <a:t>myiis</a:t>
            </a:r>
            <a:r>
              <a:rPr lang="en-US" dirty="0" smtClean="0"/>
              <a:t>::install’</a:t>
            </a:r>
            <a:endParaRPr lang="en-US" sz="1100" dirty="0"/>
          </a:p>
          <a:p>
            <a:r>
              <a:rPr lang="en-US" dirty="0" err="1"/>
              <a:t>include_recipe</a:t>
            </a:r>
            <a:r>
              <a:rPr lang="en-US" dirty="0"/>
              <a:t> ’</a:t>
            </a:r>
            <a:r>
              <a:rPr lang="en-US" dirty="0" err="1"/>
              <a:t>myiis</a:t>
            </a:r>
            <a:r>
              <a:rPr lang="en-US" dirty="0"/>
              <a:t>::install</a:t>
            </a:r>
            <a:r>
              <a:rPr lang="en-US" dirty="0" smtClean="0"/>
              <a:t>’</a:t>
            </a:r>
          </a:p>
          <a:p>
            <a:r>
              <a:rPr lang="en-US" dirty="0" err="1"/>
              <a:t>include_recipe</a:t>
            </a:r>
            <a:r>
              <a:rPr lang="en-US" dirty="0"/>
              <a:t> ’</a:t>
            </a:r>
            <a:r>
              <a:rPr lang="en-US" dirty="0" err="1"/>
              <a:t>myiis</a:t>
            </a:r>
            <a:r>
              <a:rPr lang="en-US" dirty="0"/>
              <a:t>::install’</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772227"/>
            <a:ext cx="14404273" cy="626533"/>
          </a:xfrm>
        </p:spPr>
        <p:txBody>
          <a:bodyPr/>
          <a:lstStyle/>
          <a:p>
            <a:endParaRPr lang="en-US" dirty="0"/>
          </a:p>
        </p:txBody>
      </p:sp>
    </p:spTree>
    <p:extLst>
      <p:ext uri="{BB962C8B-B14F-4D97-AF65-F5344CB8AC3E}">
        <p14:creationId xmlns:p14="http://schemas.microsoft.com/office/powerpoint/2010/main" val="412549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Converging &lt;default</a:t>
            </a:r>
            <a:r>
              <a:rPr lang="en-US" dirty="0" smtClean="0"/>
              <a:t>-windows-2012r2&gt;</a:t>
            </a:r>
            <a:r>
              <a:rPr lang="en-US" dirty="0"/>
              <a:t>...</a:t>
            </a:r>
          </a:p>
          <a:p>
            <a:r>
              <a:rPr lang="en-US" dirty="0"/>
              <a:t>       Synchronizing Cookbooks:</a:t>
            </a:r>
          </a:p>
          <a:p>
            <a:r>
              <a:rPr lang="en-US" dirty="0"/>
              <a:t>         - </a:t>
            </a:r>
            <a:r>
              <a:rPr lang="en-US" dirty="0" err="1" smtClean="0"/>
              <a:t>myiis</a:t>
            </a:r>
            <a:r>
              <a:rPr lang="en-US" dirty="0" smtClean="0"/>
              <a:t> (</a:t>
            </a:r>
            <a:r>
              <a:rPr lang="en-US" dirty="0"/>
              <a:t>0.1.0)</a:t>
            </a:r>
          </a:p>
          <a:p>
            <a:r>
              <a:rPr lang="en-US" dirty="0"/>
              <a:t>       Compiling Cookbooks...</a:t>
            </a:r>
          </a:p>
          <a:p>
            <a:r>
              <a:rPr lang="en-US" dirty="0"/>
              <a:t>       Converging 3 resources</a:t>
            </a:r>
          </a:p>
          <a:p>
            <a:r>
              <a:rPr lang="en-US" dirty="0"/>
              <a:t>       Recipe: </a:t>
            </a:r>
            <a:r>
              <a:rPr lang="en-US" dirty="0" err="1" smtClean="0"/>
              <a:t>myiis</a:t>
            </a:r>
            <a:r>
              <a:rPr lang="en-US" dirty="0" smtClean="0"/>
              <a:t>:</a:t>
            </a:r>
            <a:r>
              <a:rPr lang="en-US" dirty="0"/>
              <a:t>:configuration</a:t>
            </a:r>
          </a:p>
          <a:p>
            <a:r>
              <a:rPr lang="en-US" dirty="0"/>
              <a:t>        (up to date)</a:t>
            </a:r>
          </a:p>
          <a:p>
            <a:r>
              <a:rPr lang="en-US" dirty="0"/>
              <a:t>       Recipe: </a:t>
            </a:r>
            <a:r>
              <a:rPr lang="en-US" dirty="0" err="1" smtClean="0"/>
              <a:t>myiis</a:t>
            </a:r>
            <a:r>
              <a:rPr lang="en-US" dirty="0" smtClean="0"/>
              <a:t>:</a:t>
            </a:r>
            <a:r>
              <a:rPr lang="en-US" dirty="0"/>
              <a:t>:service</a:t>
            </a:r>
          </a:p>
          <a:p>
            <a:r>
              <a:rPr lang="en-US" dirty="0"/>
              <a:t>        (up to date)</a:t>
            </a:r>
          </a:p>
          <a:p>
            <a:r>
              <a:rPr lang="en-US" dirty="0"/>
              <a:t>         * service</a:t>
            </a:r>
            <a:r>
              <a:rPr lang="en-US" dirty="0" smtClean="0"/>
              <a:t>[</a:t>
            </a:r>
            <a:r>
              <a:rPr lang="en-US" dirty="0" err="1" smtClean="0"/>
              <a:t>myiis</a:t>
            </a:r>
            <a:r>
              <a:rPr lang="en-US" dirty="0" smtClean="0"/>
              <a:t>] </a:t>
            </a:r>
            <a:r>
              <a:rPr lang="en-US" dirty="0"/>
              <a:t>action enable (up to date)</a:t>
            </a:r>
          </a:p>
        </p:txBody>
      </p:sp>
      <p:sp>
        <p:nvSpPr>
          <p:cNvPr id="3" name="Text Placeholder 2"/>
          <p:cNvSpPr>
            <a:spLocks noGrp="1"/>
          </p:cNvSpPr>
          <p:nvPr>
            <p:ph type="body" sz="quarter" idx="11"/>
          </p:nvPr>
        </p:nvSpPr>
        <p:spPr/>
        <p:txBody>
          <a:bodyPr/>
          <a:lstStyle/>
          <a:p>
            <a:r>
              <a:rPr lang="en-US" dirty="0"/>
              <a:t>&gt; kitchen converge</a:t>
            </a:r>
          </a:p>
        </p:txBody>
      </p:sp>
      <p:sp>
        <p:nvSpPr>
          <p:cNvPr id="7" name="Content Placeholder 6"/>
          <p:cNvSpPr>
            <a:spLocks noGrp="1"/>
          </p:cNvSpPr>
          <p:nvPr>
            <p:ph sz="quarter" idx="12"/>
          </p:nvPr>
        </p:nvSpPr>
        <p:spPr>
          <a:xfrm>
            <a:off x="1127883" y="4454025"/>
            <a:ext cx="14420850" cy="557213"/>
          </a:xfrm>
        </p:spPr>
        <p:txBody>
          <a:bodyPr/>
          <a:lstStyle/>
          <a:p>
            <a:endParaRPr lang="en-US" dirty="0"/>
          </a:p>
        </p:txBody>
      </p:sp>
      <p:sp>
        <p:nvSpPr>
          <p:cNvPr id="4" name="Title 3"/>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2827959829"/>
      </p:ext>
    </p:extLst>
  </p:cSld>
  <p:clrMapOvr>
    <a:masterClrMapping/>
  </p:clrMapOvr>
  <p:transition xmlns:p14="http://schemas.microsoft.com/office/powerpoint/2010/main" spd="med">
    <p:fade/>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Starting Kitchen (v1.19.2)</a:t>
            </a:r>
          </a:p>
          <a:p>
            <a:r>
              <a:rPr lang="en-US" sz="2400" dirty="0">
                <a:solidFill>
                  <a:schemeClr val="accent5"/>
                </a:solidFill>
              </a:rPr>
              <a:t>-----&gt; Verifying &lt;default</a:t>
            </a:r>
            <a:r>
              <a:rPr lang="en-US" sz="2400" dirty="0" smtClean="0">
                <a:solidFill>
                  <a:schemeClr val="accent5"/>
                </a:solidFill>
              </a:rPr>
              <a:t>-windows-2012r2&gt;</a:t>
            </a:r>
            <a:r>
              <a:rPr lang="en-US" sz="2400" dirty="0">
                <a:solidFill>
                  <a:schemeClr val="accent5"/>
                </a:solidFill>
              </a:rPr>
              <a:t>...</a:t>
            </a:r>
          </a:p>
          <a:p>
            <a:r>
              <a:rPr lang="en-US" sz="2400" dirty="0">
                <a:solidFill>
                  <a:schemeClr val="accent5"/>
                </a:solidFill>
              </a:rPr>
              <a:t>       Use </a:t>
            </a:r>
            <a:r>
              <a:rPr lang="en-US" sz="2400" dirty="0" smtClean="0">
                <a:solidFill>
                  <a:schemeClr val="accent5"/>
                </a:solidFill>
              </a:rPr>
              <a:t>`/Users/Administrator/</a:t>
            </a:r>
            <a:r>
              <a:rPr lang="en-US" sz="2400" dirty="0" err="1" smtClean="0">
                <a:solidFill>
                  <a:schemeClr val="accent5"/>
                </a:solidFill>
              </a:rPr>
              <a:t>myiis</a:t>
            </a:r>
            <a:r>
              <a:rPr lang="en-US" sz="2400" dirty="0" smtClean="0">
                <a:solidFill>
                  <a:schemeClr val="accent5"/>
                </a:solidFill>
              </a:rPr>
              <a:t>/test/smoke/default` </a:t>
            </a:r>
            <a:r>
              <a:rPr lang="en-US" sz="2400" dirty="0">
                <a:solidFill>
                  <a:schemeClr val="accent5"/>
                </a:solidFill>
              </a:rPr>
              <a:t>for testing</a:t>
            </a:r>
          </a:p>
          <a:p>
            <a:r>
              <a:rPr lang="en-US" sz="2400" dirty="0"/>
              <a:t>...</a:t>
            </a:r>
          </a:p>
          <a:p>
            <a:r>
              <a:rPr lang="en-US" sz="2400" dirty="0"/>
              <a:t>Target:  </a:t>
            </a:r>
            <a:r>
              <a:rPr lang="en-US" sz="2400" dirty="0" err="1" smtClean="0"/>
              <a:t>winrm</a:t>
            </a:r>
            <a:r>
              <a:rPr lang="en-US" sz="2400" dirty="0" smtClean="0"/>
              <a:t>:</a:t>
            </a:r>
            <a:r>
              <a:rPr lang="en-US" sz="2400" dirty="0"/>
              <a:t>//kitchen@localhost:</a:t>
            </a:r>
            <a:r>
              <a:rPr lang="en-US" sz="2400" dirty="0" smtClean="0"/>
              <a:t>32768</a:t>
            </a:r>
            <a:endParaRPr lang="en-US" sz="2400" dirty="0"/>
          </a:p>
          <a:p>
            <a:r>
              <a:rPr lang="en-US" sz="2400" dirty="0">
                <a:solidFill>
                  <a:schemeClr val="accent6"/>
                </a:solidFill>
              </a:rPr>
              <a:t>  </a:t>
            </a:r>
            <a:r>
              <a:rPr lang="en-US" sz="2400" dirty="0">
                <a:solidFill>
                  <a:schemeClr val="bg1"/>
                </a:solidFill>
              </a:rPr>
              <a:t> Port 80</a:t>
            </a:r>
          </a:p>
          <a:p>
            <a:r>
              <a:rPr lang="en-US" sz="2400" dirty="0">
                <a:solidFill>
                  <a:schemeClr val="bg1"/>
                </a:solidFill>
              </a:rPr>
              <a:t>    </a:t>
            </a:r>
            <a:r>
              <a:rPr lang="en-US" sz="2400" dirty="0">
                <a:solidFill>
                  <a:srgbClr val="01D75F"/>
                </a:solidFill>
              </a:rPr>
              <a:t> [PASS]  should be listening</a:t>
            </a:r>
          </a:p>
          <a:p>
            <a:r>
              <a:rPr lang="en-US" sz="2400" dirty="0">
                <a:solidFill>
                  <a:schemeClr val="bg1"/>
                </a:solidFill>
              </a:rPr>
              <a:t>  Command: `Invoke-</a:t>
            </a:r>
            <a:r>
              <a:rPr lang="en-US" sz="2400" dirty="0" err="1">
                <a:solidFill>
                  <a:schemeClr val="bg1"/>
                </a:solidFill>
              </a:rPr>
              <a:t>WebRequest</a:t>
            </a:r>
            <a:r>
              <a:rPr lang="en-US" sz="2400" dirty="0">
                <a:solidFill>
                  <a:schemeClr val="bg1"/>
                </a:solidFill>
              </a:rPr>
              <a:t> </a:t>
            </a:r>
            <a:r>
              <a:rPr lang="en-US" sz="2400" dirty="0" err="1">
                <a:solidFill>
                  <a:schemeClr val="bg1"/>
                </a:solidFill>
              </a:rPr>
              <a:t>localhost</a:t>
            </a:r>
            <a:r>
              <a:rPr lang="en-US" sz="2400" dirty="0">
                <a:solidFill>
                  <a:schemeClr val="bg1"/>
                </a:solidFill>
              </a:rPr>
              <a:t>`</a:t>
            </a:r>
          </a:p>
          <a:p>
            <a:r>
              <a:rPr lang="en-US" sz="2400" dirty="0">
                <a:solidFill>
                  <a:schemeClr val="bg1"/>
                </a:solidFill>
              </a:rPr>
              <a:t>     </a:t>
            </a:r>
            <a:r>
              <a:rPr lang="en-US" sz="2400" dirty="0">
                <a:solidFill>
                  <a:srgbClr val="01D75F"/>
                </a:solidFill>
              </a:rPr>
              <a:t>[PASS]  </a:t>
            </a:r>
            <a:r>
              <a:rPr lang="en-US" sz="2400" dirty="0" err="1">
                <a:solidFill>
                  <a:srgbClr val="01D75F"/>
                </a:solidFill>
              </a:rPr>
              <a:t>stdout</a:t>
            </a:r>
            <a:r>
              <a:rPr lang="en-US" sz="2400" dirty="0">
                <a:solidFill>
                  <a:srgbClr val="01D75F"/>
                </a:solidFill>
              </a:rPr>
              <a:t> should match /Hello, world/</a:t>
            </a:r>
          </a:p>
          <a:p>
            <a:r>
              <a:rPr lang="en-US" sz="2400" dirty="0" smtClean="0">
                <a:solidFill>
                  <a:schemeClr val="bg1"/>
                </a:solidFill>
              </a:rPr>
              <a:t>Test Summary</a:t>
            </a:r>
            <a:r>
              <a:rPr lang="en-US" sz="2400" dirty="0">
                <a:solidFill>
                  <a:schemeClr val="bg1"/>
                </a:solidFill>
              </a:rPr>
              <a:t>: </a:t>
            </a:r>
            <a:r>
              <a:rPr lang="en-US" sz="2400" dirty="0">
                <a:solidFill>
                  <a:srgbClr val="01D75F"/>
                </a:solidFill>
              </a:rPr>
              <a:t>2 successful</a:t>
            </a:r>
            <a:r>
              <a:rPr lang="en-US" sz="2400" dirty="0">
                <a:solidFill>
                  <a:schemeClr val="bg1"/>
                </a:solidFill>
              </a:rPr>
              <a:t>,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1104" y="7339230"/>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3828389702"/>
      </p:ext>
    </p:extLst>
  </p:cSld>
  <p:clrMapOvr>
    <a:masterClrMapping/>
  </p:clrMapOvr>
  <p:transition xmlns:p14="http://schemas.microsoft.com/office/powerpoint/2010/main" spd="med">
    <p:fade/>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Converge &amp; Verify</a:t>
            </a:r>
            <a:endParaRPr lang="en-US" u="sng" dirty="0"/>
          </a:p>
        </p:txBody>
      </p:sp>
      <p:sp>
        <p:nvSpPr>
          <p:cNvPr id="3" name="Subtitle 2"/>
          <p:cNvSpPr>
            <a:spLocks noGrp="1"/>
          </p:cNvSpPr>
          <p:nvPr>
            <p:ph type="subTitle" idx="1"/>
          </p:nvPr>
        </p:nvSpPr>
        <p:spPr/>
        <p:txBody>
          <a:bodyPr/>
          <a:lstStyle/>
          <a:p>
            <a:r>
              <a:rPr lang="en-US" dirty="0"/>
              <a:t>Running converge or verify will create a new instance the first time it is run. The same instance is used for each additional converge or verify.</a:t>
            </a:r>
          </a:p>
          <a:p>
            <a:endParaRPr lang="en-US" dirty="0"/>
          </a:p>
          <a:p>
            <a:r>
              <a:rPr lang="en-US" dirty="0"/>
              <a:t>The test instance policy changed, but no resource explicitly removed or uninstalled the resources defined in the install recipe.</a:t>
            </a:r>
          </a:p>
        </p:txBody>
      </p:sp>
    </p:spTree>
    <p:extLst>
      <p:ext uri="{BB962C8B-B14F-4D97-AF65-F5344CB8AC3E}">
        <p14:creationId xmlns:p14="http://schemas.microsoft.com/office/powerpoint/2010/main" val="2326740689"/>
      </p:ext>
    </p:extLst>
  </p:cSld>
  <p:clrMapOvr>
    <a:masterClrMapping/>
  </p:clrMapOvr>
  <p:transition xmlns:p14="http://schemas.microsoft.com/office/powerpoint/2010/main" spd="med">
    <p:fade/>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Destroyed</a:t>
            </a:r>
            <a:endParaRPr lang="en-US" sz="2400" b="1" dirty="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a:t>Kitchen Destroy</a:t>
            </a: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destroy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4866366"/>
      </p:ext>
    </p:extLst>
  </p:cSld>
  <p:clrMapOvr>
    <a:masterClrMapping/>
  </p:clrMapOvr>
  <p:transition xmlns:p14="http://schemas.microsoft.com/office/powerpoint/2010/main" spd="med">
    <p:fade/>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Destroyed</a:t>
            </a:r>
            <a:endParaRPr lang="en-US" sz="2400" b="1" dirty="0">
              <a:gradFill>
                <a:gsLst>
                  <a:gs pos="0">
                    <a:srgbClr val="FFFFFF"/>
                  </a:gs>
                  <a:gs pos="100000">
                    <a:srgbClr val="FFFFFF"/>
                  </a:gs>
                </a:gsLst>
                <a:lin ang="5400000" scaled="0"/>
              </a:gradFill>
            </a:endParaRP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test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5" name="Curved Down Arrow 4"/>
          <p:cNvSpPr/>
          <p:nvPr/>
        </p:nvSpPr>
        <p:spPr bwMode="auto">
          <a:xfrm rot="16200000">
            <a:off x="490733" y="6205409"/>
            <a:ext cx="1428959"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6693028"/>
      </p:ext>
    </p:extLst>
  </p:cSld>
  <p:clrMapOvr>
    <a:masterClrMapping/>
  </p:clrMapOvr>
  <p:transition xmlns:p14="http://schemas.microsoft.com/office/powerpoint/2010/mai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9200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fi-FI" dirty="0"/>
              <a:t>GL: </a:t>
            </a:r>
            <a:r>
              <a:rPr lang="en-US" dirty="0"/>
              <a:t>What Does </a:t>
            </a:r>
            <a:r>
              <a:rPr lang="en-US" dirty="0" err="1"/>
              <a:t>hello.txt</a:t>
            </a:r>
            <a:r>
              <a:rPr lang="en-US" dirty="0"/>
              <a:t> </a:t>
            </a:r>
            <a:r>
              <a:rPr lang="en-US" dirty="0" smtClean="0"/>
              <a:t>Say?</a:t>
            </a:r>
            <a:endParaRPr lang="en-US" dirty="0"/>
          </a:p>
        </p:txBody>
      </p:sp>
      <p:sp>
        <p:nvSpPr>
          <p:cNvPr id="4" name="Text Placeholder 3"/>
          <p:cNvSpPr>
            <a:spLocks noGrp="1"/>
          </p:cNvSpPr>
          <p:nvPr>
            <p:ph type="body" sz="quarter" idx="11"/>
          </p:nvPr>
        </p:nvSpPr>
        <p:spPr/>
        <p:txBody>
          <a:bodyPr/>
          <a:lstStyle/>
          <a:p>
            <a:r>
              <a:rPr lang="en-US" dirty="0"/>
              <a:t>&gt; </a:t>
            </a:r>
            <a:r>
              <a:rPr lang="en-US" dirty="0" err="1"/>
              <a:t>gc</a:t>
            </a:r>
            <a:r>
              <a:rPr lang="en-US" dirty="0"/>
              <a:t> C:\</a:t>
            </a:r>
            <a:r>
              <a:rPr lang="en-US" dirty="0" err="1"/>
              <a:t>hello.txt</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7814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sp>
        <p:nvSpPr>
          <p:cNvPr id="3" name="Subtitle 2"/>
          <p:cNvSpPr>
            <a:spLocks noGrp="1"/>
          </p:cNvSpPr>
          <p:nvPr>
            <p:ph type="subTitle" idx="1"/>
          </p:nvPr>
        </p:nvSpPr>
        <p:spPr/>
        <p:txBody>
          <a:bodyPr/>
          <a:lstStyle/>
          <a:p>
            <a:r>
              <a:rPr lang="en-US" dirty="0"/>
              <a:t>Destroying the instance ensures that the policy is being applied to a new instance.</a:t>
            </a:r>
          </a:p>
          <a:p>
            <a:endParaRPr lang="en-US" dirty="0"/>
          </a:p>
          <a:p>
            <a:r>
              <a:rPr lang="en-US" dirty="0"/>
              <a:t>The test instance is re-created and then the updated policy is applied to the new instance. The new policy is incomplete causing an error.</a:t>
            </a:r>
          </a:p>
        </p:txBody>
      </p:sp>
    </p:spTree>
    <p:extLst>
      <p:ext uri="{BB962C8B-B14F-4D97-AF65-F5344CB8AC3E}">
        <p14:creationId xmlns:p14="http://schemas.microsoft.com/office/powerpoint/2010/main" val="2350241866"/>
      </p:ext>
    </p:extLst>
  </p:cSld>
  <p:clrMapOvr>
    <a:masterClrMapping/>
  </p:clrMapOvr>
  <p:transition xmlns:p14="http://schemas.microsoft.com/office/powerpoint/2010/main" spd="med">
    <p:fade/>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(v1.19.2)</a:t>
            </a:r>
          </a:p>
          <a:p>
            <a:r>
              <a:rPr lang="en-US" dirty="0"/>
              <a:t>-----&gt; Cleaning up any prior instances of &lt;default</a:t>
            </a:r>
            <a:r>
              <a:rPr lang="en-US" dirty="0" smtClean="0"/>
              <a:t>-windows-2012r2&gt;</a:t>
            </a:r>
            <a:endParaRPr lang="en-US" dirty="0"/>
          </a:p>
          <a:p>
            <a:r>
              <a:rPr lang="en-US" dirty="0"/>
              <a:t>-----&gt; Destroying &lt;default-windows-2012r2&gt;...</a:t>
            </a:r>
          </a:p>
          <a:p>
            <a:r>
              <a:rPr lang="en-US" dirty="0"/>
              <a:t>       ... </a:t>
            </a:r>
          </a:p>
          <a:p>
            <a:r>
              <a:rPr lang="en-US" dirty="0"/>
              <a:t>       [TIMESTAMP] FATAL: Chef::Exceptions::</a:t>
            </a:r>
            <a:r>
              <a:rPr lang="en-US" dirty="0" err="1"/>
              <a:t>ChildConvergeError</a:t>
            </a:r>
            <a:r>
              <a:rPr lang="en-US" dirty="0"/>
              <a:t>: Chef run process exited unsuccessfully (exit code 1)</a:t>
            </a:r>
          </a:p>
          <a:p>
            <a:r>
              <a:rPr lang="en-US" dirty="0"/>
              <a:t>&gt;&gt;&gt;&gt;&gt;&gt; ------Exception-------</a:t>
            </a:r>
          </a:p>
          <a:p>
            <a:r>
              <a:rPr lang="en-US" dirty="0"/>
              <a:t>&gt;&gt;&gt;&gt;&gt;&gt; Class: Kitchen::</a:t>
            </a:r>
            <a:r>
              <a:rPr lang="en-US" dirty="0" err="1"/>
              <a:t>ActionFailed</a:t>
            </a:r>
            <a:endParaRPr lang="en-US" dirty="0"/>
          </a:p>
          <a:p>
            <a:r>
              <a:rPr lang="en-US" dirty="0"/>
              <a:t>&gt;&gt;&gt;&gt;&gt;&gt; Message: 1 actions failed.</a:t>
            </a:r>
          </a:p>
          <a:p>
            <a:r>
              <a:rPr lang="en-US" dirty="0"/>
              <a:t>&gt;&gt;&gt;&gt;&gt;&gt;     Converge failed on instance &lt;default-windows-2012r2&gt;.  </a:t>
            </a:r>
          </a:p>
        </p:txBody>
      </p:sp>
      <p:sp>
        <p:nvSpPr>
          <p:cNvPr id="3" name="Text Placeholder 2"/>
          <p:cNvSpPr>
            <a:spLocks noGrp="1"/>
          </p:cNvSpPr>
          <p:nvPr>
            <p:ph type="body" sz="quarter" idx="11"/>
          </p:nvPr>
        </p:nvSpPr>
        <p:spPr/>
        <p:txBody>
          <a:bodyPr/>
          <a:lstStyle/>
          <a:p>
            <a:r>
              <a:rPr lang="en-US" dirty="0"/>
              <a:t>&gt; kitchen test</a:t>
            </a:r>
          </a:p>
        </p:txBody>
      </p:sp>
      <p:sp>
        <p:nvSpPr>
          <p:cNvPr id="4" name="Content Placeholder 3"/>
          <p:cNvSpPr>
            <a:spLocks noGrp="1"/>
          </p:cNvSpPr>
          <p:nvPr>
            <p:ph sz="quarter" idx="12"/>
          </p:nvPr>
        </p:nvSpPr>
        <p:spPr>
          <a:xfrm>
            <a:off x="1122782" y="4452471"/>
            <a:ext cx="14420850" cy="340658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Test the Cookbook Against a </a:t>
            </a:r>
            <a:r>
              <a:rPr lang="en-US"/>
              <a:t>New Instance</a:t>
            </a:r>
          </a:p>
        </p:txBody>
      </p:sp>
    </p:spTree>
    <p:extLst>
      <p:ext uri="{BB962C8B-B14F-4D97-AF65-F5344CB8AC3E}">
        <p14:creationId xmlns:p14="http://schemas.microsoft.com/office/powerpoint/2010/main" val="4051403479"/>
      </p:ext>
    </p:extLst>
  </p:cSld>
  <p:clrMapOvr>
    <a:masterClrMapping/>
  </p:clrMapOvr>
  <p:transition xmlns:p14="http://schemas.microsoft.com/office/powerpoint/2010/main" spd="med">
    <p:fade/>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a:t>Faster</a:t>
            </a:r>
            <a:r>
              <a:rPr lang="en-US" dirty="0"/>
              <a:t> execution time</a:t>
            </a:r>
          </a:p>
          <a:p>
            <a:endParaRPr lang="en-US" dirty="0"/>
          </a:p>
          <a:p>
            <a:r>
              <a:rPr lang="en-US" dirty="0"/>
              <a:t>Running converge twice will ensure your policy applies without error to </a:t>
            </a:r>
            <a:r>
              <a:rPr lang="en-US" b="1" dirty="0"/>
              <a:t>existing instances</a:t>
            </a:r>
          </a:p>
        </p:txBody>
      </p:sp>
      <p:sp>
        <p:nvSpPr>
          <p:cNvPr id="3" name="Subtitle 2"/>
          <p:cNvSpPr>
            <a:spLocks noGrp="1"/>
          </p:cNvSpPr>
          <p:nvPr>
            <p:ph sz="quarter" idx="12"/>
          </p:nvPr>
        </p:nvSpPr>
        <p:spPr/>
        <p:txBody>
          <a:bodyPr/>
          <a:lstStyle/>
          <a:p>
            <a:r>
              <a:rPr lang="en-US" b="1" dirty="0"/>
              <a:t>Slower</a:t>
            </a:r>
            <a:r>
              <a:rPr lang="en-US" dirty="0"/>
              <a:t> execution time</a:t>
            </a:r>
          </a:p>
          <a:p>
            <a:endParaRPr lang="en-US" dirty="0"/>
          </a:p>
          <a:p>
            <a:r>
              <a:rPr lang="en-US" dirty="0"/>
              <a:t>Running test will ensure your policy applies without error to any </a:t>
            </a:r>
            <a:r>
              <a:rPr lang="en-US" b="1" dirty="0"/>
              <a:t>new instances</a:t>
            </a:r>
          </a:p>
        </p:txBody>
      </p:sp>
      <p:sp>
        <p:nvSpPr>
          <p:cNvPr id="5" name="Text Placeholder 4"/>
          <p:cNvSpPr>
            <a:spLocks noGrp="1"/>
          </p:cNvSpPr>
          <p:nvPr>
            <p:ph type="body" sz="quarter" idx="15"/>
          </p:nvPr>
        </p:nvSpPr>
        <p:spPr/>
        <p:txBody>
          <a:bodyPr/>
          <a:lstStyle/>
          <a:p>
            <a:r>
              <a:rPr lang="en-US" dirty="0"/>
              <a:t>Converge &amp; Verify</a:t>
            </a:r>
          </a:p>
        </p:txBody>
      </p:sp>
      <p:sp>
        <p:nvSpPr>
          <p:cNvPr id="6" name="Text Placeholder 5"/>
          <p:cNvSpPr>
            <a:spLocks noGrp="1"/>
          </p:cNvSpPr>
          <p:nvPr>
            <p:ph type="body" sz="quarter" idx="16"/>
          </p:nvPr>
        </p:nvSpPr>
        <p:spPr/>
        <p:txBody>
          <a:bodyPr/>
          <a:lstStyle/>
          <a:p>
            <a:r>
              <a:rPr lang="en-US" dirty="0"/>
              <a:t>Test</a:t>
            </a:r>
          </a:p>
        </p:txBody>
      </p:sp>
    </p:spTree>
    <p:extLst>
      <p:ext uri="{BB962C8B-B14F-4D97-AF65-F5344CB8AC3E}">
        <p14:creationId xmlns:p14="http://schemas.microsoft.com/office/powerpoint/2010/main" val="1098741821"/>
      </p:ext>
    </p:extLst>
  </p:cSld>
  <p:clrMapOvr>
    <a:masterClrMapping/>
  </p:clrMapOvr>
  <p:transition xmlns:p14="http://schemas.microsoft.com/office/powerpoint/2010/main" spd="med">
    <p:fade/>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1660524" y="3260725"/>
            <a:ext cx="12330113" cy="4604842"/>
          </a:xfrm>
        </p:spPr>
        <p:txBody>
          <a:bodyPr/>
          <a:lstStyle/>
          <a:p>
            <a:r>
              <a:rPr lang="en-US" dirty="0"/>
              <a:t>What is happening when running </a:t>
            </a:r>
            <a:r>
              <a:rPr lang="en-US" dirty="0">
                <a:latin typeface="Courier New"/>
                <a:cs typeface="Courier New"/>
              </a:rPr>
              <a:t>kitchen test</a:t>
            </a:r>
            <a:r>
              <a:rPr lang="en-US" dirty="0"/>
              <a:t>?</a:t>
            </a:r>
          </a:p>
          <a:p>
            <a:endParaRPr lang="en-US" dirty="0"/>
          </a:p>
          <a:p>
            <a:r>
              <a:rPr lang="en-US" dirty="0"/>
              <a:t>What types of bugs would </a:t>
            </a:r>
            <a:r>
              <a:rPr lang="en-US" dirty="0">
                <a:latin typeface="Courier New"/>
                <a:cs typeface="Courier New"/>
              </a:rPr>
              <a:t>kitchen converge</a:t>
            </a:r>
            <a:r>
              <a:rPr lang="en-US" dirty="0"/>
              <a:t> &amp; </a:t>
            </a:r>
            <a:r>
              <a:rPr lang="en-US" dirty="0">
                <a:latin typeface="Courier New"/>
                <a:cs typeface="Courier New"/>
              </a:rPr>
              <a:t>kitchen verify</a:t>
            </a:r>
            <a:r>
              <a:rPr lang="en-US" dirty="0"/>
              <a:t> find when running?</a:t>
            </a:r>
          </a:p>
          <a:p>
            <a:endParaRPr lang="en-US" dirty="0"/>
          </a:p>
          <a:p>
            <a:r>
              <a:rPr lang="en-US" dirty="0"/>
              <a:t>What is the difference between </a:t>
            </a:r>
            <a:r>
              <a:rPr lang="en-US" dirty="0">
                <a:latin typeface="Courier New"/>
                <a:cs typeface="Courier New"/>
              </a:rPr>
              <a:t>kitchen test</a:t>
            </a:r>
            <a:r>
              <a:rPr lang="en-US" dirty="0"/>
              <a:t> and running both </a:t>
            </a:r>
            <a:r>
              <a:rPr lang="en-US" dirty="0">
                <a:latin typeface="Courier New"/>
                <a:cs typeface="Courier New"/>
              </a:rPr>
              <a:t>kitchen converge</a:t>
            </a:r>
            <a:r>
              <a:rPr lang="en-US" dirty="0"/>
              <a:t> &amp; </a:t>
            </a:r>
            <a:r>
              <a:rPr lang="en-US" dirty="0">
                <a:latin typeface="Courier New"/>
                <a:cs typeface="Courier New"/>
              </a:rPr>
              <a:t>kitchen verify</a:t>
            </a:r>
            <a:r>
              <a:rPr lang="en-US" dirty="0"/>
              <a:t> together?</a:t>
            </a:r>
          </a:p>
          <a:p>
            <a:endParaRPr lang="en-US" dirty="0"/>
          </a:p>
          <a:p>
            <a:r>
              <a:rPr lang="en-US" dirty="0"/>
              <a:t>How long do each of these </a:t>
            </a:r>
            <a:r>
              <a:rPr lang="en-US"/>
              <a:t>approaches take?</a:t>
            </a:r>
            <a:endParaRPr lang="en-US" dirty="0"/>
          </a:p>
        </p:txBody>
      </p:sp>
    </p:spTree>
    <p:extLst>
      <p:ext uri="{BB962C8B-B14F-4D97-AF65-F5344CB8AC3E}">
        <p14:creationId xmlns:p14="http://schemas.microsoft.com/office/powerpoint/2010/main" val="56530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398960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92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Faster </a:t>
            </a:r>
            <a:r>
              <a:rPr lang="en-US" dirty="0"/>
              <a:t>Feedback with Unit Testing</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21016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Slower Feedback Cycle</a:t>
            </a:r>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p>
        </p:txBody>
      </p:sp>
    </p:spTree>
    <p:extLst>
      <p:ext uri="{BB962C8B-B14F-4D97-AF65-F5344CB8AC3E}">
        <p14:creationId xmlns:p14="http://schemas.microsoft.com/office/powerpoint/2010/main" val="366410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Explain the importance and limitations of unit testing</a:t>
            </a:r>
          </a:p>
          <a:p>
            <a:pPr marL="457200" indent="-457200">
              <a:buFont typeface="Wingdings" charset="2"/>
              <a:buChar char="Ø"/>
            </a:pPr>
            <a:r>
              <a:rPr lang="en-US" dirty="0"/>
              <a:t>Write and execute a unit test</a:t>
            </a:r>
          </a:p>
          <a:p>
            <a:pPr marL="457200" indent="-457200">
              <a:buFont typeface="Wingdings" charset="2"/>
              <a:buChar char="Ø"/>
            </a:pPr>
            <a:endParaRPr lang="en-US" dirty="0"/>
          </a:p>
          <a:p>
            <a:pPr marL="457200" indent="-457200">
              <a:buFont typeface="Wingdings" charset="2"/>
              <a:buChar char="Ø"/>
            </a:pPr>
            <a:endParaRPr lang="en-US" dirty="0"/>
          </a:p>
          <a:p>
            <a:pPr marL="457200" indent="-457200">
              <a:buFont typeface="Wingdings" charset="2"/>
              <a:buChar char="Ø"/>
            </a:pPr>
            <a:endParaRPr lang="en-US" dirty="0"/>
          </a:p>
        </p:txBody>
      </p:sp>
    </p:spTree>
    <p:extLst>
      <p:ext uri="{BB962C8B-B14F-4D97-AF65-F5344CB8AC3E}">
        <p14:creationId xmlns:p14="http://schemas.microsoft.com/office/powerpoint/2010/main" val="8849346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9629408" cy="852712"/>
          </a:xfrm>
        </p:spPr>
        <p:txBody>
          <a:bodyPr>
            <a:noAutofit/>
          </a:bodyPr>
          <a:lstStyle/>
          <a:p>
            <a:r>
              <a:rPr lang="en-US" sz="5400" dirty="0"/>
              <a:t>External Dependencies</a:t>
            </a:r>
          </a:p>
        </p:txBody>
      </p:sp>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Node (</a:t>
            </a:r>
            <a:r>
              <a:rPr lang="en-US" sz="2000" b="1" dirty="0" err="1">
                <a:gradFill>
                  <a:gsLst>
                    <a:gs pos="0">
                      <a:srgbClr val="FFFFFF"/>
                    </a:gs>
                    <a:gs pos="100000">
                      <a:srgbClr val="FFFFFF"/>
                    </a:gs>
                  </a:gsLst>
                  <a:lin ang="5400000" scaled="0"/>
                </a:gradFill>
              </a:rPr>
              <a:t>ohai</a:t>
            </a:r>
            <a:r>
              <a:rPr lang="en-US" sz="2000" b="1" dirty="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9629408" cy="3188079"/>
          </a:xfrm>
        </p:spPr>
        <p:txBody>
          <a:bodyPr/>
          <a:lstStyle/>
          <a:p>
            <a:r>
              <a:rPr lang="en-US" dirty="0"/>
              <a:t>The speed of the test suite is affected by the external dependency on the creation of the test instance, installing chef, and applying the run list.</a:t>
            </a:r>
          </a:p>
        </p:txBody>
      </p:sp>
      <p:sp>
        <p:nvSpPr>
          <p:cNvPr id="15" name="Rounded Rectangle 14"/>
          <p:cNvSpPr/>
          <p:nvPr/>
        </p:nvSpPr>
        <p:spPr bwMode="auto">
          <a:xfrm>
            <a:off x="11491582"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31599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9718" y="245035"/>
            <a:ext cx="14935200" cy="829056"/>
          </a:xfrm>
        </p:spPr>
        <p:txBody>
          <a:bodyPr/>
          <a:lstStyle/>
          <a:p>
            <a:r>
              <a:rPr lang="en-US" dirty="0"/>
              <a:t>Agenda</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Content Placeholder 1"/>
          <p:cNvSpPr txBox="1">
            <a:spLocks/>
          </p:cNvSpPr>
          <p:nvPr/>
        </p:nvSpPr>
        <p:spPr>
          <a:xfrm>
            <a:off x="612484" y="2248350"/>
            <a:ext cx="8150515" cy="7060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Getting a Workstation</a:t>
            </a:r>
          </a:p>
          <a:p>
            <a:r>
              <a:rPr lang="en-US" sz="3733" dirty="0"/>
              <a:t>Using Resources</a:t>
            </a:r>
          </a:p>
          <a:p>
            <a:r>
              <a:rPr lang="en-US" sz="3733" dirty="0"/>
              <a:t>Building Cookbooks</a:t>
            </a:r>
          </a:p>
          <a:p>
            <a:r>
              <a:rPr lang="en-US" sz="3733" dirty="0"/>
              <a:t>chef-client</a:t>
            </a:r>
          </a:p>
          <a:p>
            <a:r>
              <a:rPr lang="en-US" sz="3733" dirty="0"/>
              <a:t>Ohai and the Node </a:t>
            </a:r>
            <a:r>
              <a:rPr lang="en-US" sz="3733" dirty="0" smtClean="0"/>
              <a:t>Object</a:t>
            </a:r>
          </a:p>
          <a:p>
            <a:r>
              <a:rPr lang="en-US" sz="3733" dirty="0" smtClean="0"/>
              <a:t>Roles</a:t>
            </a:r>
          </a:p>
          <a:p>
            <a:r>
              <a:rPr lang="en-US" sz="3733" dirty="0"/>
              <a:t>Connecting to Chef Server</a:t>
            </a:r>
          </a:p>
          <a:p>
            <a:r>
              <a:rPr lang="en-US" sz="3733" dirty="0"/>
              <a:t>Community Cookbooks</a:t>
            </a:r>
          </a:p>
          <a:p>
            <a:endParaRPr lang="en-US" sz="3733" dirty="0"/>
          </a:p>
        </p:txBody>
      </p:sp>
      <p:sp>
        <p:nvSpPr>
          <p:cNvPr id="8" name="Content Placeholder 2"/>
          <p:cNvSpPr txBox="1">
            <a:spLocks/>
          </p:cNvSpPr>
          <p:nvPr/>
        </p:nvSpPr>
        <p:spPr bwMode="white">
          <a:xfrm>
            <a:off x="8233833" y="2419206"/>
            <a:ext cx="7310968" cy="52595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dirty="0"/>
          </a:p>
        </p:txBody>
      </p:sp>
      <p:cxnSp>
        <p:nvCxnSpPr>
          <p:cNvPr id="9" name="Straight Connector 8"/>
          <p:cNvCxnSpPr/>
          <p:nvPr/>
        </p:nvCxnSpPr>
        <p:spPr>
          <a:xfrm flipV="1">
            <a:off x="617939" y="1979028"/>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236403" y="198705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593330" y="1207148"/>
            <a:ext cx="7376583" cy="836083"/>
          </a:xfrm>
          <a:prstGeom prst="rect">
            <a:avLst/>
          </a:prstGeom>
        </p:spPr>
        <p:txBody>
          <a:bodyPr/>
          <a:lstStyle/>
          <a:p>
            <a:pPr algn="ctr"/>
            <a:r>
              <a:rPr lang="en-US" dirty="0"/>
              <a:t>Day 1</a:t>
            </a:r>
          </a:p>
        </p:txBody>
      </p:sp>
      <p:sp>
        <p:nvSpPr>
          <p:cNvPr id="12" name="Text Placeholder 4"/>
          <p:cNvSpPr>
            <a:spLocks noGrp="1"/>
          </p:cNvSpPr>
          <p:nvPr>
            <p:ph type="body" sz="quarter" idx="4294967295"/>
          </p:nvPr>
        </p:nvSpPr>
        <p:spPr>
          <a:xfrm>
            <a:off x="8204722" y="1198672"/>
            <a:ext cx="7376583" cy="836083"/>
          </a:xfrm>
          <a:prstGeom prst="rect">
            <a:avLst/>
          </a:prstGeom>
        </p:spPr>
        <p:txBody>
          <a:bodyPr/>
          <a:lstStyle/>
          <a:p>
            <a:pPr algn="ctr"/>
            <a:r>
              <a:rPr lang="en-US" dirty="0"/>
              <a:t>Day 2</a:t>
            </a:r>
          </a:p>
        </p:txBody>
      </p:sp>
      <p:sp>
        <p:nvSpPr>
          <p:cNvPr id="3" name="Rectangle 2"/>
          <p:cNvSpPr/>
          <p:nvPr/>
        </p:nvSpPr>
        <p:spPr>
          <a:xfrm>
            <a:off x="8322236" y="2260558"/>
            <a:ext cx="7366000" cy="4575251"/>
          </a:xfrm>
          <a:prstGeom prst="rect">
            <a:avLst/>
          </a:prstGeom>
        </p:spPr>
        <p:txBody>
          <a:bodyPr wrap="square">
            <a:spAutoFit/>
          </a:bodyPr>
          <a:lstStyle/>
          <a:p>
            <a:pPr defTabSz="914363">
              <a:spcBef>
                <a:spcPts val="600"/>
              </a:spcBef>
              <a:buSzPct val="90000"/>
            </a:pPr>
            <a:r>
              <a:rPr lang="en-US" sz="3733" dirty="0" smtClean="0"/>
              <a:t>Chef Search</a:t>
            </a:r>
            <a:endParaRPr lang="en-US" sz="3733" dirty="0"/>
          </a:p>
          <a:p>
            <a:pPr defTabSz="914363">
              <a:spcBef>
                <a:spcPts val="600"/>
              </a:spcBef>
              <a:buSzPct val="90000"/>
            </a:pPr>
            <a:r>
              <a:rPr lang="en-US" sz="3733" dirty="0" smtClean="0">
                <a:solidFill>
                  <a:schemeClr val="accent3">
                    <a:lumMod val="50000"/>
                  </a:schemeClr>
                </a:solidFill>
              </a:rPr>
              <a:t>Why </a:t>
            </a:r>
            <a:r>
              <a:rPr lang="en-US" sz="3733" dirty="0">
                <a:solidFill>
                  <a:schemeClr val="accent3">
                    <a:lumMod val="50000"/>
                  </a:schemeClr>
                </a:solidFill>
              </a:rPr>
              <a:t>Write Tests? </a:t>
            </a:r>
          </a:p>
          <a:p>
            <a:pPr defTabSz="914363">
              <a:spcBef>
                <a:spcPts val="600"/>
              </a:spcBef>
              <a:buSzPct val="90000"/>
            </a:pPr>
            <a:r>
              <a:rPr lang="en-US" sz="3733" dirty="0">
                <a:solidFill>
                  <a:schemeClr val="accent3">
                    <a:lumMod val="50000"/>
                  </a:schemeClr>
                </a:solidFill>
              </a:rPr>
              <a:t>Writing a Test First</a:t>
            </a:r>
          </a:p>
          <a:p>
            <a:pPr defTabSz="914363">
              <a:spcBef>
                <a:spcPts val="600"/>
              </a:spcBef>
              <a:buSzPct val="90000"/>
            </a:pPr>
            <a:r>
              <a:rPr lang="en-US" sz="3733" dirty="0">
                <a:solidFill>
                  <a:schemeClr val="accent3">
                    <a:lumMod val="50000"/>
                  </a:schemeClr>
                </a:solidFill>
              </a:rPr>
              <a:t>Refactoring Cookbooks with Tests</a:t>
            </a:r>
          </a:p>
          <a:p>
            <a:pPr defTabSz="914363">
              <a:spcBef>
                <a:spcPts val="600"/>
              </a:spcBef>
              <a:buSzPct val="90000"/>
            </a:pPr>
            <a:r>
              <a:rPr lang="en-US" sz="3733" dirty="0">
                <a:solidFill>
                  <a:schemeClr val="accent3">
                    <a:lumMod val="50000"/>
                  </a:schemeClr>
                </a:solidFill>
              </a:rPr>
              <a:t>Faster Feedback with Unit Testing</a:t>
            </a:r>
          </a:p>
          <a:p>
            <a:pPr defTabSz="914363">
              <a:spcBef>
                <a:spcPts val="600"/>
              </a:spcBef>
              <a:buSzPct val="90000"/>
            </a:pPr>
            <a:r>
              <a:rPr lang="en-US" sz="3733" dirty="0">
                <a:solidFill>
                  <a:schemeClr val="accent3">
                    <a:lumMod val="50000"/>
                  </a:schemeClr>
                </a:solidFill>
              </a:rPr>
              <a:t>Testing Resources in Recipes</a:t>
            </a:r>
          </a:p>
          <a:p>
            <a:pPr defTabSz="914363">
              <a:spcBef>
                <a:spcPts val="600"/>
              </a:spcBef>
              <a:buSzPct val="90000"/>
            </a:pPr>
            <a:r>
              <a:rPr lang="en-US" sz="3733" dirty="0">
                <a:solidFill>
                  <a:schemeClr val="accent3">
                    <a:lumMod val="50000"/>
                  </a:schemeClr>
                </a:solidFill>
              </a:rPr>
              <a:t>Refactoring to </a:t>
            </a:r>
            <a:r>
              <a:rPr lang="en-US" sz="3733" dirty="0" smtClean="0">
                <a:solidFill>
                  <a:schemeClr val="accent3">
                    <a:lumMod val="50000"/>
                  </a:schemeClr>
                </a:solidFill>
              </a:rPr>
              <a:t>Attributes</a:t>
            </a:r>
            <a:endParaRPr lang="en-US" sz="3733" dirty="0">
              <a:solidFill>
                <a:schemeClr val="accent3">
                  <a:lumMod val="50000"/>
                </a:schemeClr>
              </a:solidFill>
            </a:endParaRPr>
          </a:p>
        </p:txBody>
      </p:sp>
    </p:spTree>
    <p:extLst>
      <p:ext uri="{BB962C8B-B14F-4D97-AF65-F5344CB8AC3E}">
        <p14:creationId xmlns:p14="http://schemas.microsoft.com/office/powerpoint/2010/main" val="29141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a:t>Lab: The </a:t>
            </a:r>
            <a:r>
              <a:rPr lang="en-US" dirty="0">
                <a:latin typeface="Courier New" panose="02070309020205020404" pitchFamily="49" charset="0"/>
                <a:cs typeface="Courier New" panose="02070309020205020404" pitchFamily="49" charset="0"/>
              </a:rPr>
              <a:t>file</a:t>
            </a:r>
            <a:r>
              <a:rPr lang="en-US" dirty="0"/>
              <a:t> Resource</a:t>
            </a:r>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q"/>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q"/>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b="1" dirty="0">
                <a:solidFill>
                  <a:schemeClr val="tx1"/>
                </a:solidFill>
                <a:cs typeface="Courier New" panose="02070309020205020404" pitchFamily="49" charset="0"/>
              </a:rPr>
              <a:t>rights</a:t>
            </a:r>
            <a:r>
              <a:rPr lang="en-US" sz="2700" dirty="0">
                <a:solidFill>
                  <a:schemeClr val="tx1"/>
                </a:solidFill>
                <a:cs typeface="Courier New" panose="02070309020205020404" pitchFamily="49" charset="0"/>
              </a:rPr>
              <a:t> attribute</a:t>
            </a:r>
            <a:endParaRPr lang="en-US" sz="2700" dirty="0"/>
          </a:p>
          <a:p>
            <a:endParaRPr lang="en-US" sz="3200" b="1" dirty="0"/>
          </a:p>
          <a:p>
            <a:pPr marL="457200" indent="-457200">
              <a:buFont typeface="Wingdings" charset="2"/>
              <a:buChar char="q"/>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'C:\</a:t>
            </a:r>
            <a:r>
              <a:rPr lang="en-US" sz="2700" dirty="0" err="1">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 is created with </a:t>
            </a:r>
            <a:r>
              <a:rPr lang="en-US" sz="2700" dirty="0">
                <a:solidFill>
                  <a:srgbClr val="3E4346"/>
                </a:solidFill>
              </a:rPr>
              <a:t>'read' rights for 'Everyone'.</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22145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Node (</a:t>
            </a:r>
            <a:r>
              <a:rPr lang="en-US" sz="2000" b="1" dirty="0" err="1">
                <a:gradFill>
                  <a:gsLst>
                    <a:gs pos="0">
                      <a:srgbClr val="FFFFFF"/>
                    </a:gs>
                    <a:gs pos="100000">
                      <a:srgbClr val="FFFFFF"/>
                    </a:gs>
                  </a:gsLst>
                  <a:lin ang="5400000" scaled="0"/>
                </a:gradFill>
              </a:rPr>
              <a:t>ohai</a:t>
            </a:r>
            <a:r>
              <a:rPr lang="en-US" sz="2000" b="1" dirty="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5" name="Rectangle 14"/>
          <p:cNvSpPr/>
          <p:nvPr/>
        </p:nvSpPr>
        <p:spPr bwMode="auto">
          <a:xfrm>
            <a:off x="11545386"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9477009"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a:t>Build Resource Collection</a:t>
            </a:r>
          </a:p>
        </p:txBody>
      </p:sp>
      <p:sp>
        <p:nvSpPr>
          <p:cNvPr id="18" name="Subtitle 4"/>
          <p:cNvSpPr>
            <a:spLocks noGrp="1"/>
          </p:cNvSpPr>
          <p:nvPr>
            <p:ph type="subTitle" idx="1"/>
          </p:nvPr>
        </p:nvSpPr>
        <p:spPr>
          <a:xfrm>
            <a:off x="1671637" y="3430180"/>
            <a:ext cx="9477009" cy="3188079"/>
          </a:xfrm>
        </p:spPr>
        <p:txBody>
          <a:bodyPr/>
          <a:lstStyle/>
          <a:p>
            <a:r>
              <a:rPr lang="en-US" dirty="0"/>
              <a:t>The resource collection is a list of all the resources and recipes loaded across all the recipes within the run list.</a:t>
            </a:r>
          </a:p>
        </p:txBody>
      </p:sp>
      <p:sp>
        <p:nvSpPr>
          <p:cNvPr id="19" name="Rounded Rectangle 18"/>
          <p:cNvSpPr/>
          <p:nvPr/>
        </p:nvSpPr>
        <p:spPr bwMode="auto">
          <a:xfrm>
            <a:off x="11545386" y="716388"/>
            <a:ext cx="4098471"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4" name="Rectangle 3"/>
          <p:cNvSpPr/>
          <p:nvPr/>
        </p:nvSpPr>
        <p:spPr bwMode="auto">
          <a:xfrm>
            <a:off x="11545386" y="716389"/>
            <a:ext cx="4098471" cy="4448736"/>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663058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Collection</a:t>
            </a:r>
          </a:p>
        </p:txBody>
      </p:sp>
      <p:grpSp>
        <p:nvGrpSpPr>
          <p:cNvPr id="80" name="Group 79"/>
          <p:cNvGrpSpPr/>
          <p:nvPr/>
        </p:nvGrpSpPr>
        <p:grpSpPr>
          <a:xfrm>
            <a:off x="8946051" y="3899866"/>
            <a:ext cx="4036423" cy="3092408"/>
            <a:chOff x="8760946" y="3807722"/>
            <a:chExt cx="4036423" cy="3092408"/>
          </a:xfrm>
        </p:grpSpPr>
        <p:sp>
          <p:nvSpPr>
            <p:cNvPr id="72" name="Rectangle 71"/>
            <p:cNvSpPr/>
            <p:nvPr/>
          </p:nvSpPr>
          <p:spPr bwMode="auto">
            <a:xfrm>
              <a:off x="8760946" y="616600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71" name="Rectangle 70"/>
            <p:cNvSpPr/>
            <p:nvPr/>
          </p:nvSpPr>
          <p:spPr bwMode="auto">
            <a:xfrm>
              <a:off x="8760946" y="464574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31" name="Rectangle 30"/>
            <p:cNvSpPr/>
            <p:nvPr/>
          </p:nvSpPr>
          <p:spPr bwMode="auto">
            <a:xfrm>
              <a:off x="8760946" y="5403862"/>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8" name="Folded Corner 17"/>
            <p:cNvSpPr/>
            <p:nvPr/>
          </p:nvSpPr>
          <p:spPr bwMode="auto">
            <a:xfrm>
              <a:off x="8760946" y="3807722"/>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sp>
          <p:nvSpPr>
            <p:cNvPr id="23" name="Diamond 22"/>
            <p:cNvSpPr/>
            <p:nvPr/>
          </p:nvSpPr>
          <p:spPr bwMode="auto">
            <a:xfrm>
              <a:off x="9066809" y="4727177"/>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4" name="Regular Pentagon 23"/>
            <p:cNvSpPr/>
            <p:nvPr/>
          </p:nvSpPr>
          <p:spPr bwMode="auto">
            <a:xfrm>
              <a:off x="9056691" y="5451845"/>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5" name="Oval 24"/>
            <p:cNvSpPr/>
            <p:nvPr/>
          </p:nvSpPr>
          <p:spPr bwMode="auto">
            <a:xfrm>
              <a:off x="9056691" y="6170890"/>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6" name="TextBox 25"/>
            <p:cNvSpPr txBox="1"/>
            <p:nvPr/>
          </p:nvSpPr>
          <p:spPr bwMode="white">
            <a:xfrm>
              <a:off x="9921312" y="4727177"/>
              <a:ext cx="2572561" cy="548641"/>
            </a:xfrm>
            <a:prstGeom prst="rect">
              <a:avLst/>
            </a:prstGeom>
            <a:noFill/>
            <a:ln>
              <a:noFill/>
            </a:ln>
          </p:spPr>
          <p:txBody>
            <a:bodyPr vert="horz" wrap="square" lIns="91440" tIns="91440" rIns="91440" bIns="91440" rtlCol="0" anchor="ctr">
              <a:normAutofit fontScale="62500" lnSpcReduction="20000"/>
            </a:bodyPr>
            <a:lstStyle/>
            <a:p>
              <a:r>
                <a:rPr lang="en-US" b="1" dirty="0" err="1" smtClean="0">
                  <a:latin typeface="Courier New" charset="0"/>
                  <a:ea typeface="Courier New" charset="0"/>
                  <a:cs typeface="Courier New" charset="0"/>
                </a:rPr>
                <a:t>powershell_script</a:t>
              </a:r>
              <a:r>
                <a:rPr lang="en-US" b="1" dirty="0" smtClean="0">
                  <a:latin typeface="Courier New" charset="0"/>
                  <a:ea typeface="Courier New" charset="0"/>
                  <a:cs typeface="Courier New" charset="0"/>
                </a:rPr>
                <a:t> Install...'</a:t>
              </a:r>
              <a:endParaRPr lang="en-US" b="1" dirty="0">
                <a:latin typeface="Courier New" charset="0"/>
                <a:ea typeface="Courier New" charset="0"/>
                <a:cs typeface="Courier New" charset="0"/>
              </a:endParaRPr>
            </a:p>
          </p:txBody>
        </p:sp>
        <p:sp>
          <p:nvSpPr>
            <p:cNvPr id="27" name="TextBox 26"/>
            <p:cNvSpPr txBox="1"/>
            <p:nvPr/>
          </p:nvSpPr>
          <p:spPr bwMode="white">
            <a:xfrm>
              <a:off x="9921312" y="5451844"/>
              <a:ext cx="2764934" cy="548641"/>
            </a:xfrm>
            <a:prstGeom prst="rect">
              <a:avLst/>
            </a:prstGeom>
          </p:spPr>
          <p:txBody>
            <a:bodyPr vert="horz" wrap="square" lIns="91440" tIns="91440" rIns="91440" bIns="91440" rtlCol="0" anchor="ctr">
              <a:noAutofit/>
            </a:bodyPr>
            <a:lstStyle/>
            <a:p>
              <a:r>
                <a:rPr lang="en-US" sz="2000" b="1" dirty="0">
                  <a:latin typeface="Courier New" charset="0"/>
                  <a:ea typeface="Courier New" charset="0"/>
                  <a:cs typeface="Courier New" charset="0"/>
                </a:rPr>
                <a:t>file </a:t>
              </a:r>
              <a:r>
                <a:rPr lang="en-US" sz="2000" b="1" dirty="0" smtClean="0">
                  <a:latin typeface="Courier New" charset="0"/>
                  <a:ea typeface="Courier New" charset="0"/>
                  <a:cs typeface="Courier New" charset="0"/>
                </a:rPr>
                <a:t>’C:\</a:t>
              </a:r>
              <a:r>
                <a:rPr lang="en-US" sz="2000" b="1" dirty="0" err="1" smtClean="0">
                  <a:latin typeface="Courier New" charset="0"/>
                  <a:ea typeface="Courier New" charset="0"/>
                  <a:cs typeface="Courier New" charset="0"/>
                </a:rPr>
                <a:t>inetpub</a:t>
              </a:r>
              <a:endParaRPr lang="en-US" sz="2000" b="1" dirty="0">
                <a:latin typeface="Courier New" charset="0"/>
                <a:ea typeface="Courier New" charset="0"/>
                <a:cs typeface="Courier New" charset="0"/>
              </a:endParaRPr>
            </a:p>
          </p:txBody>
        </p:sp>
        <p:sp>
          <p:nvSpPr>
            <p:cNvPr id="28" name="TextBox 27"/>
            <p:cNvSpPr txBox="1"/>
            <p:nvPr/>
          </p:nvSpPr>
          <p:spPr bwMode="white">
            <a:xfrm>
              <a:off x="9921312" y="6170421"/>
              <a:ext cx="2572561" cy="548641"/>
            </a:xfrm>
            <a:prstGeom prst="rect">
              <a:avLst/>
            </a:prstGeom>
          </p:spPr>
          <p:txBody>
            <a:bodyPr vert="horz" wrap="square" lIns="91440" tIns="91440" rIns="91440" bIns="91440" rtlCol="0" anchor="ctr">
              <a:normAutofit fontScale="85000" lnSpcReduction="10000"/>
            </a:bodyPr>
            <a:lstStyle/>
            <a:p>
              <a:r>
                <a:rPr lang="en-US" b="1" dirty="0">
                  <a:latin typeface="Courier New" charset="0"/>
                  <a:ea typeface="Courier New" charset="0"/>
                  <a:cs typeface="Courier New" charset="0"/>
                </a:rPr>
                <a:t>service </a:t>
              </a:r>
              <a:r>
                <a:rPr lang="en-US" b="1" dirty="0" smtClean="0">
                  <a:latin typeface="Courier New" charset="0"/>
                  <a:ea typeface="Courier New" charset="0"/>
                  <a:cs typeface="Courier New" charset="0"/>
                </a:rPr>
                <a:t>’w3svc'</a:t>
              </a:r>
              <a:endParaRPr lang="en-US" b="1" dirty="0">
                <a:latin typeface="Courier New" charset="0"/>
                <a:ea typeface="Courier New" charset="0"/>
                <a:cs typeface="Courier New" charset="0"/>
              </a:endParaRPr>
            </a:p>
          </p:txBody>
        </p:sp>
      </p:grpSp>
      <p:grpSp>
        <p:nvGrpSpPr>
          <p:cNvPr id="81" name="Group 80"/>
          <p:cNvGrpSpPr/>
          <p:nvPr/>
        </p:nvGrpSpPr>
        <p:grpSpPr>
          <a:xfrm>
            <a:off x="2868117" y="3284981"/>
            <a:ext cx="4337277" cy="4134986"/>
            <a:chOff x="1671637" y="3827865"/>
            <a:chExt cx="4337277" cy="4134986"/>
          </a:xfrm>
        </p:grpSpPr>
        <p:sp>
          <p:nvSpPr>
            <p:cNvPr id="5" name="Rectangle 4"/>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a:solidFill>
                    <a:schemeClr val="accent3">
                      <a:lumMod val="50000"/>
                    </a:schemeClr>
                  </a:solidFill>
                </a:rPr>
                <a:t>apache</a:t>
              </a:r>
              <a:endParaRPr lang="en-US" sz="4400" b="1" dirty="0">
                <a:solidFill>
                  <a:schemeClr val="accent3">
                    <a:lumMod val="50000"/>
                  </a:schemeClr>
                </a:solidFill>
              </a:endParaRPr>
            </a:p>
          </p:txBody>
        </p:sp>
        <p:sp>
          <p:nvSpPr>
            <p:cNvPr id="11" name="Round Diagonal Corner Rectangle 10"/>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default</a:t>
              </a:r>
            </a:p>
          </p:txBody>
        </p:sp>
        <p:sp>
          <p:nvSpPr>
            <p:cNvPr id="6" name="Round Diagonal Corner Rectangle 5"/>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install</a:t>
              </a:r>
            </a:p>
          </p:txBody>
        </p:sp>
        <p:sp>
          <p:nvSpPr>
            <p:cNvPr id="7" name="Round Diagonal Corner Rectangle 6"/>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configuration</a:t>
              </a:r>
            </a:p>
          </p:txBody>
        </p:sp>
        <p:sp>
          <p:nvSpPr>
            <p:cNvPr id="8" name="Round Diagonal Corner Rectangle 7"/>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service</a:t>
              </a:r>
            </a:p>
          </p:txBody>
        </p:sp>
        <p:cxnSp>
          <p:nvCxnSpPr>
            <p:cNvPr id="9" name="Straight Connector 8"/>
            <p:cNvCxnSpPr>
              <a:stCxn id="11"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endCxn id="35" idx="1"/>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20" name="Diamond 1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egular Pentagon 20"/>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Oval 21"/>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35" name="Left Bracket 34"/>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53" name="Straight Connector 52"/>
          <p:cNvCxnSpPr>
            <a:stCxn id="6" idx="0"/>
            <a:endCxn id="71" idx="1"/>
          </p:cNvCxnSpPr>
          <p:nvPr/>
        </p:nvCxnSpPr>
        <p:spPr>
          <a:xfrm>
            <a:off x="7061872" y="4887700"/>
            <a:ext cx="1884179" cy="217253"/>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a:stCxn id="7" idx="0"/>
            <a:endCxn id="31" idx="1"/>
          </p:cNvCxnSpPr>
          <p:nvPr/>
        </p:nvCxnSpPr>
        <p:spPr>
          <a:xfrm>
            <a:off x="7061871" y="5833271"/>
            <a:ext cx="1884180" cy="2979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a:stCxn id="8" idx="0"/>
            <a:endCxn id="72" idx="1"/>
          </p:cNvCxnSpPr>
          <p:nvPr/>
        </p:nvCxnSpPr>
        <p:spPr>
          <a:xfrm flipV="1">
            <a:off x="7061872" y="6625213"/>
            <a:ext cx="1884179" cy="153631"/>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7042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RSpec and </a:t>
            </a:r>
            <a:r>
              <a:rPr lang="en-US" dirty="0" err="1"/>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a:t>RSpec is a Domain Specific Language (DSL) that allows you to express and execute expectations. These expectations are expressed in examples that are asserted in different example groups.</a:t>
            </a:r>
          </a:p>
          <a:p>
            <a:endParaRPr lang="en-US" dirty="0"/>
          </a:p>
          <a:p>
            <a:r>
              <a:rPr lang="en-US" dirty="0" err="1"/>
              <a:t>ChefSpec</a:t>
            </a:r>
            <a:r>
              <a:rPr lang="en-US" dirty="0"/>
              <a:t> provides helpers and tools that allow you to express expectations about the state of </a:t>
            </a:r>
            <a:r>
              <a:rPr lang="en-US" b="1" dirty="0"/>
              <a:t>resource collection</a:t>
            </a:r>
            <a:r>
              <a:rPr lang="en-US" dirty="0"/>
              <a:t>.</a:t>
            </a:r>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Ruby</a:t>
              </a:r>
              <a:endParaRPr lang="en-US" sz="2400" b="1" dirty="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RSpec</a:t>
              </a:r>
              <a:endParaRPr lang="en-US" sz="2400" b="1" dirty="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ChefSpec</a:t>
              </a:r>
              <a:endParaRPr lang="en-US" sz="2400" b="1" dirty="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Chef</a:t>
              </a:r>
              <a:endParaRPr lang="en-US" sz="2400" b="1"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660253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Kitchen versus </a:t>
            </a:r>
            <a:r>
              <a:rPr lang="en-US" dirty="0" err="1"/>
              <a:t>ChefSpec</a:t>
            </a:r>
            <a:endParaRPr lang="en-US" dirty="0"/>
          </a:p>
        </p:txBody>
      </p:sp>
      <p:grpSp>
        <p:nvGrpSpPr>
          <p:cNvPr id="3" name="Group 2"/>
          <p:cNvGrpSpPr/>
          <p:nvPr/>
        </p:nvGrpSpPr>
        <p:grpSpPr>
          <a:xfrm>
            <a:off x="1646341" y="5655360"/>
            <a:ext cx="13836398" cy="1419713"/>
            <a:chOff x="1646341" y="3558746"/>
            <a:chExt cx="13836398" cy="1419713"/>
          </a:xfrm>
        </p:grpSpPr>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sp>
          <p:nvSpPr>
            <p:cNvPr id="17" name="TextBox 16"/>
            <p:cNvSpPr txBox="1"/>
            <p:nvPr/>
          </p:nvSpPr>
          <p:spPr bwMode="white">
            <a:xfrm>
              <a:off x="1646341" y="3558746"/>
              <a:ext cx="5877866" cy="543697"/>
            </a:xfrm>
            <a:prstGeom prst="rect">
              <a:avLst/>
            </a:prstGeom>
          </p:spPr>
          <p:txBody>
            <a:bodyPr vert="horz" wrap="square" lIns="91440" tIns="91440" rIns="91440" bIns="91440" rtlCol="0">
              <a:noAutofit/>
            </a:bodyPr>
            <a:lstStyle/>
            <a:p>
              <a:r>
                <a:rPr lang="en-US" sz="3200" dirty="0"/>
                <a:t>Test Kitchen using </a:t>
              </a:r>
              <a:r>
                <a:rPr lang="en-US" sz="3200" dirty="0" err="1"/>
                <a:t>InSpec</a:t>
              </a:r>
              <a:endParaRPr lang="en-US" sz="3200" dirty="0"/>
            </a:p>
          </p:txBody>
        </p:sp>
      </p:grpSp>
      <p:grpSp>
        <p:nvGrpSpPr>
          <p:cNvPr id="4" name="Group 3"/>
          <p:cNvGrpSpPr/>
          <p:nvPr/>
        </p:nvGrpSpPr>
        <p:grpSpPr>
          <a:xfrm>
            <a:off x="1671638" y="3558746"/>
            <a:ext cx="11604142" cy="1498809"/>
            <a:chOff x="1646340" y="5229237"/>
            <a:chExt cx="11604142" cy="1498809"/>
          </a:xfrm>
        </p:grpSpPr>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Build Node (</a:t>
              </a:r>
              <a:r>
                <a:rPr lang="en-US" b="1" dirty="0" err="1">
                  <a:gradFill>
                    <a:gsLst>
                      <a:gs pos="0">
                        <a:srgbClr val="FFFFFF"/>
                      </a:gs>
                      <a:gs pos="100000">
                        <a:srgbClr val="FFFFFF"/>
                      </a:gs>
                    </a:gsLst>
                    <a:lin ang="5400000" scaled="0"/>
                  </a:gradFill>
                </a:rPr>
                <a:t>Fauxhai</a:t>
              </a:r>
              <a:r>
                <a:rPr lang="en-US" b="1" dirty="0">
                  <a:gradFill>
                    <a:gsLst>
                      <a:gs pos="0">
                        <a:srgbClr val="FFFFFF"/>
                      </a:gs>
                      <a:gs pos="100000">
                        <a:srgbClr val="FFFFFF"/>
                      </a:gs>
                    </a:gsLst>
                    <a:lin ang="5400000" scaled="0"/>
                  </a:gradFill>
                </a:rPr>
                <a:t>)</a:t>
              </a:r>
              <a:endParaRPr lang="en-US" sz="2400" b="1" dirty="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Build Resource Collection</a:t>
              </a:r>
              <a:endParaRPr lang="en-US" sz="2400" b="1" dirty="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a:t>ChefSpec</a:t>
              </a:r>
              <a:endParaRPr lang="en-US" sz="3200" dirty="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8684710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Review and run the existing tests</a:t>
            </a:r>
          </a:p>
          <a:p>
            <a:pPr marL="342900" indent="-342900">
              <a:buFont typeface="Wingdings" charset="2"/>
              <a:buChar char="q"/>
            </a:pPr>
            <a:r>
              <a:rPr lang="en-US" dirty="0"/>
              <a:t>Identify the tests that we need to write</a:t>
            </a:r>
          </a:p>
          <a:p>
            <a:pPr marL="342900" indent="-342900">
              <a:buFont typeface="Wingdings" charset="2"/>
              <a:buChar char="q"/>
            </a:pPr>
            <a:r>
              <a:rPr lang="en-US" dirty="0"/>
              <a:t>Write and execute the tests to identify the failure</a:t>
            </a:r>
          </a:p>
          <a:p>
            <a:pPr marL="342900" indent="-342900">
              <a:buFont typeface="Wingdings" charset="2"/>
              <a:buChar char="q"/>
            </a:pPr>
            <a:r>
              <a:rPr lang="en-US" dirty="0"/>
              <a:t>Fix the code and execute the tests to see success</a:t>
            </a:r>
          </a:p>
          <a:p>
            <a:endParaRPr lang="en-US" dirty="0"/>
          </a:p>
          <a:p>
            <a:endParaRPr lang="en-US" dirty="0"/>
          </a:p>
          <a:p>
            <a:endParaRPr lang="en-US" dirty="0"/>
          </a:p>
        </p:txBody>
      </p:sp>
    </p:spTree>
    <p:extLst>
      <p:ext uri="{BB962C8B-B14F-4D97-AF65-F5344CB8AC3E}">
        <p14:creationId xmlns:p14="http://schemas.microsoft.com/office/powerpoint/2010/main" val="14452847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recipes</a:t>
            </a:r>
          </a:p>
          <a:p>
            <a:r>
              <a:rPr lang="en-US" dirty="0"/>
              <a:t>        ├── </a:t>
            </a:r>
            <a:r>
              <a:rPr lang="en-US" dirty="0" err="1"/>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a:p>
            <a:r>
              <a:rPr lang="en-US" dirty="0"/>
              <a:t>2 directories, 5 files</a:t>
            </a:r>
          </a:p>
        </p:txBody>
      </p:sp>
      <p:sp>
        <p:nvSpPr>
          <p:cNvPr id="3" name="Text Placeholder 2"/>
          <p:cNvSpPr>
            <a:spLocks noGrp="1"/>
          </p:cNvSpPr>
          <p:nvPr>
            <p:ph type="body" sz="quarter" idx="11"/>
          </p:nvPr>
        </p:nvSpPr>
        <p:spPr/>
        <p:txBody>
          <a:bodyPr/>
          <a:lstStyle/>
          <a:p>
            <a:r>
              <a:rPr lang="en-US" dirty="0"/>
              <a:t>&gt; tree spec</a:t>
            </a:r>
          </a:p>
        </p:txBody>
      </p:sp>
      <p:sp>
        <p:nvSpPr>
          <p:cNvPr id="4" name="Content Placeholder 3"/>
          <p:cNvSpPr>
            <a:spLocks noGrp="1"/>
          </p:cNvSpPr>
          <p:nvPr>
            <p:ph sz="quarter" idx="12"/>
          </p:nvPr>
        </p:nvSpPr>
        <p:spPr>
          <a:xfrm>
            <a:off x="1127883" y="4455428"/>
            <a:ext cx="14420850" cy="2102955"/>
          </a:xfrm>
        </p:spPr>
        <p:txBody>
          <a:bodyPr/>
          <a:lstStyle/>
          <a:p>
            <a:endParaRPr lang="en-US" dirty="0"/>
          </a:p>
        </p:txBody>
      </p:sp>
      <p:sp>
        <p:nvSpPr>
          <p:cNvPr id="5" name="Title 4"/>
          <p:cNvSpPr>
            <a:spLocks noGrp="1"/>
          </p:cNvSpPr>
          <p:nvPr>
            <p:ph type="title"/>
          </p:nvPr>
        </p:nvSpPr>
        <p:spPr/>
        <p:txBody>
          <a:bodyPr/>
          <a:lstStyle/>
          <a:p>
            <a:r>
              <a:rPr lang="en-US" dirty="0"/>
              <a:t>View the Spec Directory</a:t>
            </a:r>
          </a:p>
        </p:txBody>
      </p:sp>
    </p:spTree>
    <p:extLst>
      <p:ext uri="{BB962C8B-B14F-4D97-AF65-F5344CB8AC3E}">
        <p14:creationId xmlns:p14="http://schemas.microsoft.com/office/powerpoint/2010/main" val="13626281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the Test for the Default Recipe</a:t>
            </a:r>
          </a:p>
        </p:txBody>
      </p:sp>
      <p:sp>
        <p:nvSpPr>
          <p:cNvPr id="3" name="Content Placeholder 2"/>
          <p:cNvSpPr>
            <a:spLocks noGrp="1"/>
          </p:cNvSpPr>
          <p:nvPr>
            <p:ph sz="quarter" idx="10"/>
          </p:nvPr>
        </p:nvSpPr>
        <p:spPr/>
        <p:txBody>
          <a:bodyPr>
            <a:normAutofit fontScale="62500" lnSpcReduction="20000"/>
          </a:bodyPr>
          <a:lstStyle/>
          <a:p>
            <a:r>
              <a:rPr lang="en-US" dirty="0"/>
              <a:t>require '</a:t>
            </a:r>
            <a:r>
              <a:rPr lang="en-US" dirty="0" err="1"/>
              <a:t>spec_helper</a:t>
            </a:r>
            <a:r>
              <a:rPr lang="en-US" dirty="0"/>
              <a:t>'</a:t>
            </a:r>
          </a:p>
          <a:p>
            <a:endParaRPr lang="en-US" dirty="0"/>
          </a:p>
          <a:p>
            <a:r>
              <a:rPr lang="en-US" dirty="0"/>
              <a:t>describe </a:t>
            </a:r>
            <a:r>
              <a:rPr lang="en-US" dirty="0" smtClean="0"/>
              <a:t>'</a:t>
            </a:r>
            <a:r>
              <a:rPr lang="en-US" dirty="0" err="1" smtClean="0"/>
              <a:t>myiis</a:t>
            </a:r>
            <a:r>
              <a:rPr lang="en-US" dirty="0" smtClean="0"/>
              <a:t>:</a:t>
            </a:r>
            <a:r>
              <a:rPr lang="en-US" dirty="0"/>
              <a:t>:default' do</a:t>
            </a:r>
          </a:p>
          <a:p>
            <a:r>
              <a:rPr lang="en-US" dirty="0"/>
              <a:t>  context 'When all attributes are default, on an Ubuntu 16.04'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err="1"/>
              <a:t>ubuntu</a:t>
            </a:r>
            <a:r>
              <a:rPr lang="en-US" dirty="0"/>
              <a:t>',version: '16.04')</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err="1" smtClean="0"/>
              <a:t>myiis</a:t>
            </a:r>
            <a:r>
              <a:rPr lang="en-US" dirty="0" smtClean="0"/>
              <a:t>/</a:t>
            </a:r>
            <a:r>
              <a:rPr lang="en-US" dirty="0"/>
              <a:t>spec/unit/recipes/</a:t>
            </a:r>
            <a:r>
              <a:rPr lang="en-US" dirty="0" err="1"/>
              <a:t>default_spec.rb</a:t>
            </a:r>
            <a:endParaRPr lang="en-US" dirty="0"/>
          </a:p>
        </p:txBody>
      </p:sp>
    </p:spTree>
    <p:extLst>
      <p:ext uri="{BB962C8B-B14F-4D97-AF65-F5344CB8AC3E}">
        <p14:creationId xmlns:p14="http://schemas.microsoft.com/office/powerpoint/2010/main" val="402171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the Test for the Default Recipe</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t>
            </a:r>
            <a:r>
              <a:rPr lang="en-US" dirty="0" smtClean="0"/>
              <a:t>’</a:t>
            </a:r>
            <a:r>
              <a:rPr lang="en-US" dirty="0" err="1" smtClean="0"/>
              <a:t>myiis</a:t>
            </a:r>
            <a:r>
              <a:rPr lang="en-US" dirty="0" smtClean="0"/>
              <a:t>:</a:t>
            </a:r>
            <a:r>
              <a:rPr lang="en-US" dirty="0"/>
              <a:t>:default' do</a:t>
            </a:r>
          </a:p>
          <a:p>
            <a:r>
              <a:rPr lang="en-US" dirty="0"/>
              <a:t>  context 'When all attributes are default, on an Ubuntu 16.04'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err="1"/>
              <a:t>ubuntu</a:t>
            </a:r>
            <a:r>
              <a:rPr lang="en-US" dirty="0"/>
              <a:t>',version: '16.04')</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5" name="Content Placeholder 3"/>
          <p:cNvSpPr txBox="1">
            <a:spLocks/>
          </p:cNvSpPr>
          <p:nvPr/>
        </p:nvSpPr>
        <p:spPr bwMode="white">
          <a:xfrm>
            <a:off x="12071361" y="1957524"/>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example groups</a:t>
            </a:r>
          </a:p>
        </p:txBody>
      </p:sp>
      <p:sp>
        <p:nvSpPr>
          <p:cNvPr id="6" name="Right Bracket 5"/>
          <p:cNvSpPr/>
          <p:nvPr/>
        </p:nvSpPr>
        <p:spPr>
          <a:xfrm>
            <a:off x="14051037" y="2852699"/>
            <a:ext cx="1120226" cy="4748341"/>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15170626" y="5237679"/>
            <a:ext cx="466939"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4292993" y="3213166"/>
            <a:ext cx="636313" cy="4049026"/>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0" name="Straight Connector 9"/>
          <p:cNvCxnSpPr/>
          <p:nvPr/>
        </p:nvCxnSpPr>
        <p:spPr>
          <a:xfrm flipH="1">
            <a:off x="15632879" y="2546215"/>
            <a:ext cx="4686" cy="2691464"/>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5" name="Content Placeholder 3"/>
          <p:cNvSpPr txBox="1">
            <a:spLocks/>
          </p:cNvSpPr>
          <p:nvPr/>
        </p:nvSpPr>
        <p:spPr bwMode="white">
          <a:xfrm>
            <a:off x="6510067" y="2728688"/>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cookbook name</a:t>
            </a:r>
            <a:r>
              <a:rPr lang="en-US">
                <a:solidFill>
                  <a:schemeClr val="bg1"/>
                </a:solidFill>
              </a:rPr>
              <a:t>::recipe name</a:t>
            </a:r>
            <a:endParaRPr lang="en-US" dirty="0">
              <a:solidFill>
                <a:schemeClr val="bg1"/>
              </a:solidFill>
            </a:endParaRPr>
          </a:p>
        </p:txBody>
      </p:sp>
      <p:cxnSp>
        <p:nvCxnSpPr>
          <p:cNvPr id="16" name="Straight Connector 15"/>
          <p:cNvCxnSpPr>
            <a:endCxn id="15" idx="1"/>
          </p:cNvCxnSpPr>
          <p:nvPr/>
        </p:nvCxnSpPr>
        <p:spPr>
          <a:xfrm flipV="1">
            <a:off x="5526157" y="3022509"/>
            <a:ext cx="983910" cy="227681"/>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2884482" y="3250190"/>
            <a:ext cx="2742957"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969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the Test for the Default Recipe</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t>
            </a:r>
            <a:r>
              <a:rPr lang="en-US" dirty="0" smtClean="0"/>
              <a:t>’</a:t>
            </a:r>
            <a:r>
              <a:rPr lang="en-US" dirty="0" err="1" smtClean="0"/>
              <a:t>myiis</a:t>
            </a:r>
            <a:r>
              <a:rPr lang="en-US" dirty="0" smtClean="0"/>
              <a:t>:</a:t>
            </a:r>
            <a:r>
              <a:rPr lang="en-US" dirty="0"/>
              <a:t>:default' do</a:t>
            </a:r>
          </a:p>
          <a:p>
            <a:r>
              <a:rPr lang="en-US" dirty="0"/>
              <a:t>  context 'When all attributes are default, on an Ubuntu 16.04'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err="1"/>
              <a:t>ubuntu</a:t>
            </a:r>
            <a:r>
              <a:rPr lang="en-US" dirty="0"/>
              <a:t>',version: '16.04')</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5" name="Content Placeholder 3"/>
          <p:cNvSpPr txBox="1">
            <a:spLocks/>
          </p:cNvSpPr>
          <p:nvPr/>
        </p:nvSpPr>
        <p:spPr bwMode="white">
          <a:xfrm>
            <a:off x="11295954" y="589441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example</a:t>
            </a:r>
          </a:p>
        </p:txBody>
      </p:sp>
      <p:sp>
        <p:nvSpPr>
          <p:cNvPr id="8" name="Content Placeholder 3"/>
          <p:cNvSpPr txBox="1">
            <a:spLocks/>
          </p:cNvSpPr>
          <p:nvPr/>
        </p:nvSpPr>
        <p:spPr bwMode="white">
          <a:xfrm>
            <a:off x="7546520" y="7297316"/>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expectation</a:t>
            </a:r>
          </a:p>
        </p:txBody>
      </p:sp>
      <p:cxnSp>
        <p:nvCxnSpPr>
          <p:cNvPr id="10" name="Straight Connector 9"/>
          <p:cNvCxnSpPr>
            <a:stCxn id="8" idx="1"/>
          </p:cNvCxnSpPr>
          <p:nvPr/>
        </p:nvCxnSpPr>
        <p:spPr>
          <a:xfrm flipH="1" flipV="1">
            <a:off x="5473148" y="6451492"/>
            <a:ext cx="2073372" cy="114017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279374" y="6473278"/>
            <a:ext cx="7036904"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5" name="Right Bracket 14"/>
          <p:cNvSpPr/>
          <p:nvPr/>
        </p:nvSpPr>
        <p:spPr>
          <a:xfrm>
            <a:off x="9526196" y="5658678"/>
            <a:ext cx="412934" cy="1060174"/>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7" name="Straight Connector 16"/>
          <p:cNvCxnSpPr>
            <a:stCxn id="15" idx="2"/>
            <a:endCxn id="5" idx="1"/>
          </p:cNvCxnSpPr>
          <p:nvPr/>
        </p:nvCxnSpPr>
        <p:spPr>
          <a:xfrm>
            <a:off x="9939130" y="6188765"/>
            <a:ext cx="13568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037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the Test for the Default Recipe</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t>
            </a:r>
            <a:r>
              <a:rPr lang="en-US" dirty="0" smtClean="0"/>
              <a:t>’</a:t>
            </a:r>
            <a:r>
              <a:rPr lang="en-US" dirty="0" err="1" smtClean="0"/>
              <a:t>myiis</a:t>
            </a:r>
            <a:r>
              <a:rPr lang="en-US" dirty="0" smtClean="0"/>
              <a:t>:</a:t>
            </a:r>
            <a:r>
              <a:rPr lang="en-US" dirty="0"/>
              <a:t>:default' do</a:t>
            </a:r>
          </a:p>
          <a:p>
            <a:r>
              <a:rPr lang="en-US" dirty="0"/>
              <a:t>  context 'When all attributes are default, on an Ubuntu 16.04'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err="1"/>
              <a:t>ubuntu</a:t>
            </a:r>
            <a:r>
              <a:rPr lang="en-US" dirty="0"/>
              <a:t>',version: '16.04')</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6" name="Content Placeholder 3"/>
          <p:cNvSpPr txBox="1">
            <a:spLocks/>
          </p:cNvSpPr>
          <p:nvPr/>
        </p:nvSpPr>
        <p:spPr bwMode="white">
          <a:xfrm>
            <a:off x="11025809" y="4651109"/>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Ruby Class</a:t>
            </a:r>
          </a:p>
        </p:txBody>
      </p:sp>
      <p:sp>
        <p:nvSpPr>
          <p:cNvPr id="7" name="Content Placeholder 3"/>
          <p:cNvSpPr txBox="1">
            <a:spLocks/>
          </p:cNvSpPr>
          <p:nvPr/>
        </p:nvSpPr>
        <p:spPr bwMode="white">
          <a:xfrm>
            <a:off x="9216887" y="2108314"/>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described recipe</a:t>
            </a:r>
          </a:p>
        </p:txBody>
      </p:sp>
      <p:cxnSp>
        <p:nvCxnSpPr>
          <p:cNvPr id="9" name="Straight Connector 8"/>
          <p:cNvCxnSpPr/>
          <p:nvPr/>
        </p:nvCxnSpPr>
        <p:spPr>
          <a:xfrm>
            <a:off x="3922643" y="6479676"/>
            <a:ext cx="1524000"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630556" y="4114323"/>
            <a:ext cx="1782418"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endCxn id="5" idx="0"/>
          </p:cNvCxnSpPr>
          <p:nvPr/>
        </p:nvCxnSpPr>
        <p:spPr>
          <a:xfrm flipH="1">
            <a:off x="2307401" y="4084676"/>
            <a:ext cx="952636" cy="2858676"/>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H="1">
            <a:off x="2307401" y="6492769"/>
            <a:ext cx="2377242" cy="516048"/>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5671930" y="2409028"/>
            <a:ext cx="3544957" cy="83782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24" name="Arc 23"/>
          <p:cNvSpPr/>
          <p:nvPr/>
        </p:nvSpPr>
        <p:spPr>
          <a:xfrm rot="4348138">
            <a:off x="6368041" y="977395"/>
            <a:ext cx="2835767" cy="4960979"/>
          </a:xfrm>
          <a:prstGeom prst="arc">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2902225" y="3246852"/>
            <a:ext cx="276970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3922643" y="4419670"/>
            <a:ext cx="4041914"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a:off x="5194852" y="4803982"/>
            <a:ext cx="3008244"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a:off x="7885832" y="4433379"/>
            <a:ext cx="3139977" cy="45937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5" name="Content Placeholder 3"/>
          <p:cNvSpPr txBox="1">
            <a:spLocks/>
          </p:cNvSpPr>
          <p:nvPr/>
        </p:nvSpPr>
        <p:spPr bwMode="white">
          <a:xfrm>
            <a:off x="327725" y="6943352"/>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err="1">
                <a:solidFill>
                  <a:schemeClr val="bg1"/>
                </a:solidFill>
              </a:rPr>
              <a:t>chef_run</a:t>
            </a:r>
            <a:r>
              <a:rPr lang="en-US" sz="2800" dirty="0">
                <a:solidFill>
                  <a:schemeClr val="bg1"/>
                </a:solidFill>
              </a:rPr>
              <a:t> helper</a:t>
            </a:r>
          </a:p>
        </p:txBody>
      </p:sp>
    </p:spTree>
    <p:extLst>
      <p:ext uri="{BB962C8B-B14F-4D97-AF65-F5344CB8AC3E}">
        <p14:creationId xmlns:p14="http://schemas.microsoft.com/office/powerpoint/2010/main" val="353608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a:t>Lab: The Updated file Resource</a:t>
            </a:r>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a:t>'</a:t>
            </a:r>
            <a:r>
              <a:rPr lang="en-US" b="1" dirty="0"/>
              <a:t>C:\</a:t>
            </a:r>
            <a:r>
              <a:rPr lang="en-US" b="1" dirty="0" err="1"/>
              <a:t>hello.txt</a:t>
            </a:r>
            <a:r>
              <a:rPr lang="uk-UA" b="1" dirty="0"/>
              <a:t>'</a:t>
            </a:r>
            <a:r>
              <a:rPr lang="en-US" b="1" dirty="0"/>
              <a:t> do</a:t>
            </a:r>
          </a:p>
          <a:p>
            <a:r>
              <a:rPr lang="en-US" b="1" dirty="0"/>
              <a:t>  content </a:t>
            </a:r>
            <a:r>
              <a:rPr lang="uk-UA" b="1" dirty="0"/>
              <a:t>'</a:t>
            </a:r>
            <a:r>
              <a:rPr lang="en-US" b="1" dirty="0"/>
              <a:t>Hello, world!</a:t>
            </a:r>
            <a:r>
              <a:rPr lang="uk-UA" b="1" dirty="0"/>
              <a:t>'</a:t>
            </a:r>
            <a:endParaRPr lang="en-US" b="1" dirty="0"/>
          </a:p>
          <a:p>
            <a:r>
              <a:rPr lang="en-US" dirty="0"/>
              <a:t>  rights :read, 'Everyone'</a:t>
            </a:r>
          </a:p>
          <a:p>
            <a:r>
              <a:rPr lang="en-US" b="1" dirty="0"/>
              <a:t>  action :create</a:t>
            </a:r>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1879834"/>
            <a:ext cx="6168809" cy="6294529"/>
          </a:xfrm>
        </p:spPr>
        <p:txBody>
          <a:bodyPr>
            <a:normAutofit/>
          </a:bodyPr>
          <a:lstStyle/>
          <a:p>
            <a:r>
              <a:rPr lang="en-US" sz="3700" dirty="0"/>
              <a:t>This sets the file's rights to allow 'Everyone' access.</a:t>
            </a:r>
          </a:p>
          <a:p>
            <a:endParaRPr lang="en-US" sz="3700" dirty="0"/>
          </a:p>
          <a:p>
            <a:r>
              <a:rPr lang="en-US" sz="3700" dirty="0"/>
              <a:t>The default action is to create (not necessary to define it).</a:t>
            </a:r>
          </a:p>
          <a:p>
            <a:endParaRPr lang="en-US" sz="3700" dirty="0"/>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Text Placeholder 6"/>
          <p:cNvSpPr>
            <a:spLocks noGrp="1"/>
          </p:cNvSpPr>
          <p:nvPr>
            <p:ph type="body" sz="quarter" idx="14"/>
          </p:nvPr>
        </p:nvSpPr>
        <p:spPr>
          <a:xfrm>
            <a:off x="1121084" y="3408729"/>
            <a:ext cx="7984708" cy="1377027"/>
          </a:xfrm>
        </p:spPr>
        <p:txBody>
          <a:bodyPr/>
          <a:lstStyle/>
          <a:p>
            <a:endParaRPr lang="en-US" dirty="0"/>
          </a:p>
          <a:p>
            <a:endParaRPr lang="en-US" dirty="0"/>
          </a:p>
          <a:p>
            <a:r>
              <a:rPr lang="en-US" dirty="0"/>
              <a:t> </a:t>
            </a:r>
          </a:p>
        </p:txBody>
      </p:sp>
    </p:spTree>
    <p:extLst>
      <p:ext uri="{BB962C8B-B14F-4D97-AF65-F5344CB8AC3E}">
        <p14:creationId xmlns:p14="http://schemas.microsoft.com/office/powerpoint/2010/main" val="283276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0.8208 seconds (files took 2.5 seconds to load)</a:t>
            </a:r>
          </a:p>
          <a:p>
            <a:r>
              <a:rPr lang="en-US" dirty="0"/>
              <a:t>1 example,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4" name="Content Placeholder 3"/>
          <p:cNvSpPr>
            <a:spLocks noGrp="1"/>
          </p:cNvSpPr>
          <p:nvPr>
            <p:ph sz="quarter" idx="12"/>
          </p:nvPr>
        </p:nvSpPr>
        <p:spPr>
          <a:xfrm>
            <a:off x="1127883" y="3916432"/>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 for the Default Recipe</a:t>
            </a:r>
          </a:p>
        </p:txBody>
      </p:sp>
      <p:sp>
        <p:nvSpPr>
          <p:cNvPr id="6" name="Content Placeholder 3"/>
          <p:cNvSpPr txBox="1">
            <a:spLocks/>
          </p:cNvSpPr>
          <p:nvPr/>
        </p:nvSpPr>
        <p:spPr bwMode="white">
          <a:xfrm>
            <a:off x="1353171" y="5909877"/>
            <a:ext cx="4504290"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passing example</a:t>
            </a:r>
          </a:p>
        </p:txBody>
      </p:sp>
      <p:cxnSp>
        <p:nvCxnSpPr>
          <p:cNvPr id="7" name="Straight Connector 6"/>
          <p:cNvCxnSpPr/>
          <p:nvPr/>
        </p:nvCxnSpPr>
        <p:spPr>
          <a:xfrm>
            <a:off x="1127883" y="2854935"/>
            <a:ext cx="38286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0"/>
          </p:cNvCxnSpPr>
          <p:nvPr/>
        </p:nvCxnSpPr>
        <p:spPr>
          <a:xfrm>
            <a:off x="1319315" y="2854935"/>
            <a:ext cx="2286001" cy="305494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3359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Review and run the existing tests</a:t>
            </a:r>
          </a:p>
          <a:p>
            <a:pPr marL="342900" indent="-342900">
              <a:buFont typeface="Wingdings" charset="2"/>
              <a:buChar char="q"/>
            </a:pPr>
            <a:r>
              <a:rPr lang="en-US" dirty="0"/>
              <a:t>Identify the tests that we need to write</a:t>
            </a:r>
          </a:p>
          <a:p>
            <a:pPr marL="342900" indent="-342900">
              <a:buFont typeface="Wingdings" charset="2"/>
              <a:buChar char="q"/>
            </a:pPr>
            <a:r>
              <a:rPr lang="en-US" dirty="0"/>
              <a:t>Write and execute the tests to identify the failure</a:t>
            </a:r>
          </a:p>
          <a:p>
            <a:pPr marL="342900" indent="-342900">
              <a:buFont typeface="Wingdings" charset="2"/>
              <a:buChar char="q"/>
            </a:pPr>
            <a:r>
              <a:rPr lang="en-US" dirty="0"/>
              <a:t>Fix the code and execute the tests to see success</a:t>
            </a:r>
          </a:p>
          <a:p>
            <a:endParaRPr lang="en-US" dirty="0"/>
          </a:p>
          <a:p>
            <a:endParaRPr lang="en-US" dirty="0"/>
          </a:p>
          <a:p>
            <a:endParaRPr lang="en-US" dirty="0"/>
          </a:p>
        </p:txBody>
      </p:sp>
    </p:spTree>
    <p:extLst>
      <p:ext uri="{BB962C8B-B14F-4D97-AF65-F5344CB8AC3E}">
        <p14:creationId xmlns:p14="http://schemas.microsoft.com/office/powerpoint/2010/main" val="7407630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These are the Three Things to Test</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smtClean="0">
                <a:solidFill>
                  <a:srgbClr val="FF0000"/>
                </a:solidFill>
              </a:rPr>
              <a:t>#</a:t>
            </a:r>
            <a:r>
              <a:rPr lang="en-US" dirty="0" err="1" smtClean="0"/>
              <a:t>include_recipe</a:t>
            </a:r>
            <a:r>
              <a:rPr lang="en-US" dirty="0" smtClean="0"/>
              <a:t> ’</a:t>
            </a:r>
            <a:r>
              <a:rPr lang="en-US" dirty="0" err="1" smtClean="0"/>
              <a:t>myiis</a:t>
            </a:r>
            <a:r>
              <a:rPr lang="en-US" dirty="0" smtClean="0"/>
              <a:t>::install’</a:t>
            </a:r>
            <a:endParaRPr lang="en-US" sz="1100" dirty="0"/>
          </a:p>
          <a:p>
            <a:r>
              <a:rPr lang="en-US" dirty="0" err="1"/>
              <a:t>include_recipe</a:t>
            </a:r>
            <a:r>
              <a:rPr lang="en-US" dirty="0"/>
              <a:t> ’</a:t>
            </a:r>
            <a:r>
              <a:rPr lang="en-US" dirty="0" err="1"/>
              <a:t>myiis</a:t>
            </a:r>
            <a:r>
              <a:rPr lang="en-US" dirty="0"/>
              <a:t>::install</a:t>
            </a:r>
            <a:r>
              <a:rPr lang="en-US" dirty="0" smtClean="0"/>
              <a:t>’</a:t>
            </a:r>
          </a:p>
          <a:p>
            <a:r>
              <a:rPr lang="en-US" dirty="0" err="1"/>
              <a:t>include_recipe</a:t>
            </a:r>
            <a:r>
              <a:rPr lang="en-US" dirty="0"/>
              <a:t> ’</a:t>
            </a:r>
            <a:r>
              <a:rPr lang="en-US" dirty="0" err="1"/>
              <a:t>myiis</a:t>
            </a:r>
            <a:r>
              <a:rPr lang="en-US" dirty="0"/>
              <a:t>::install’</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35042" y="5772227"/>
            <a:ext cx="14404273" cy="626533"/>
          </a:xfrm>
        </p:spPr>
        <p:txBody>
          <a:bodyPr/>
          <a:lstStyle/>
          <a:p>
            <a:endParaRPr lang="en-US" dirty="0"/>
          </a:p>
        </p:txBody>
      </p:sp>
    </p:spTree>
    <p:extLst>
      <p:ext uri="{BB962C8B-B14F-4D97-AF65-F5344CB8AC3E}">
        <p14:creationId xmlns:p14="http://schemas.microsoft.com/office/powerpoint/2010/main" val="31785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a:t>
            </a:r>
            <a:r>
              <a:rPr lang="en-US" dirty="0" err="1"/>
              <a:t>ChefSpec</a:t>
            </a:r>
            <a:r>
              <a:rPr lang="en-US" dirty="0"/>
              <a:t> Platform</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t>
            </a:r>
            <a:r>
              <a:rPr lang="en-US" dirty="0" smtClean="0"/>
              <a:t>’</a:t>
            </a:r>
            <a:r>
              <a:rPr lang="en-US" dirty="0" err="1" smtClean="0"/>
              <a:t>myiis</a:t>
            </a:r>
            <a:r>
              <a:rPr lang="en-US" dirty="0" smtClean="0"/>
              <a:t>:</a:t>
            </a:r>
            <a:r>
              <a:rPr lang="en-US" dirty="0"/>
              <a:t>:default' do</a:t>
            </a:r>
          </a:p>
          <a:p>
            <a:r>
              <a:rPr lang="en-US" dirty="0"/>
              <a:t>  context 'When all attributes are default, on </a:t>
            </a:r>
            <a:r>
              <a:rPr lang="en-US" dirty="0" smtClean="0"/>
              <a:t>Windows 2012R2' </a:t>
            </a:r>
            <a:r>
              <a:rPr lang="en-US" dirty="0"/>
              <a:t>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smtClean="0"/>
              <a:t>’windows'</a:t>
            </a:r>
            <a:r>
              <a:rPr lang="en-US" dirty="0"/>
              <a:t>, version: </a:t>
            </a:r>
            <a:r>
              <a:rPr lang="en-US" dirty="0" smtClean="0"/>
              <a:t>’2012r2'</a:t>
            </a:r>
            <a:r>
              <a:rPr lang="en-US" dirty="0"/>
              <a:t>)</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spec/unit/recipes/</a:t>
            </a:r>
            <a:r>
              <a:rPr lang="en-US" dirty="0" err="1"/>
              <a:t>default_spec.rb</a:t>
            </a:r>
            <a:endParaRPr lang="en-US" dirty="0"/>
          </a:p>
        </p:txBody>
      </p:sp>
      <p:sp>
        <p:nvSpPr>
          <p:cNvPr id="6" name="Text Placeholder 5"/>
          <p:cNvSpPr>
            <a:spLocks noGrp="1"/>
          </p:cNvSpPr>
          <p:nvPr>
            <p:ph type="body" sz="quarter" idx="13"/>
          </p:nvPr>
        </p:nvSpPr>
        <p:spPr>
          <a:xfrm>
            <a:off x="1135042" y="4051300"/>
            <a:ext cx="14404273" cy="457201"/>
          </a:xfrm>
        </p:spPr>
        <p:txBody>
          <a:bodyPr/>
          <a:lstStyle/>
          <a:p>
            <a:r>
              <a:rPr lang="en-US" dirty="0"/>
              <a:t>+</a:t>
            </a:r>
          </a:p>
        </p:txBody>
      </p:sp>
      <p:sp>
        <p:nvSpPr>
          <p:cNvPr id="7" name="Text Placeholder 5"/>
          <p:cNvSpPr>
            <a:spLocks noGrp="1"/>
          </p:cNvSpPr>
          <p:nvPr>
            <p:ph type="body" sz="quarter" idx="13"/>
          </p:nvPr>
        </p:nvSpPr>
        <p:spPr>
          <a:xfrm>
            <a:off x="1135042" y="3238500"/>
            <a:ext cx="14404273" cy="479840"/>
          </a:xfrm>
        </p:spPr>
        <p:txBody>
          <a:bodyPr/>
          <a:lstStyle/>
          <a:p>
            <a:r>
              <a:rPr lang="en-US" dirty="0"/>
              <a:t>+</a:t>
            </a:r>
          </a:p>
        </p:txBody>
      </p:sp>
    </p:spTree>
    <p:extLst>
      <p:ext uri="{BB962C8B-B14F-4D97-AF65-F5344CB8AC3E}">
        <p14:creationId xmlns:p14="http://schemas.microsoft.com/office/powerpoint/2010/main" val="363542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Pending Test</a:t>
            </a:r>
          </a:p>
        </p:txBody>
      </p:sp>
      <p:sp>
        <p:nvSpPr>
          <p:cNvPr id="3" name="Content Placeholder 2"/>
          <p:cNvSpPr>
            <a:spLocks noGrp="1"/>
          </p:cNvSpPr>
          <p:nvPr>
            <p:ph sz="quarter" idx="10"/>
          </p:nvPr>
        </p:nvSpPr>
        <p:spPr/>
        <p:txBody>
          <a:bodyPr>
            <a:normAutofit/>
          </a:bodyPr>
          <a:lstStyle/>
          <a:p>
            <a:r>
              <a:rPr lang="en-US" dirty="0"/>
              <a:t>    # ... START OF THE SPEC FILE ...</a:t>
            </a:r>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'includes the install recipe'</a:t>
            </a:r>
          </a:p>
          <a:p>
            <a:r>
              <a:rPr lang="en-US" dirty="0"/>
              <a:t>  </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err="1" smtClean="0"/>
              <a:t>myis</a:t>
            </a:r>
            <a:r>
              <a:rPr lang="en-US" dirty="0" smtClean="0"/>
              <a:t>/</a:t>
            </a:r>
            <a:r>
              <a:rPr lang="en-US" dirty="0"/>
              <a:t>spec/unit/recipes/</a:t>
            </a:r>
            <a:r>
              <a:rPr lang="en-US" dirty="0" err="1"/>
              <a:t>default_spec.rb</a:t>
            </a:r>
            <a:endParaRPr lang="en-US" dirty="0"/>
          </a:p>
        </p:txBody>
      </p:sp>
      <p:sp>
        <p:nvSpPr>
          <p:cNvPr id="10" name="Text Placeholder 9"/>
          <p:cNvSpPr>
            <a:spLocks noGrp="1"/>
          </p:cNvSpPr>
          <p:nvPr>
            <p:ph type="body" sz="quarter" idx="13"/>
          </p:nvPr>
        </p:nvSpPr>
        <p:spPr>
          <a:xfrm>
            <a:off x="1135042" y="4746732"/>
            <a:ext cx="14404273" cy="527633"/>
          </a:xfrm>
        </p:spPr>
        <p:txBody>
          <a:bodyPr/>
          <a:lstStyle/>
          <a:p>
            <a:endParaRPr lang="en-US" dirty="0"/>
          </a:p>
        </p:txBody>
      </p:sp>
    </p:spTree>
    <p:extLst>
      <p:ext uri="{BB962C8B-B14F-4D97-AF65-F5344CB8AC3E}">
        <p14:creationId xmlns:p14="http://schemas.microsoft.com/office/powerpoint/2010/main" val="357368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r>
              <a:rPr lang="en-US" dirty="0">
                <a:solidFill>
                  <a:srgbClr val="B58900"/>
                </a:solidFill>
              </a:rPr>
              <a:t>*</a:t>
            </a:r>
          </a:p>
          <a:p>
            <a:endParaRPr lang="en-US" dirty="0"/>
          </a:p>
          <a:p>
            <a:r>
              <a:rPr lang="en-US" dirty="0"/>
              <a:t>Pending: (Failures listed here are expected and do not affect your suite's status)</a:t>
            </a:r>
          </a:p>
          <a:p>
            <a:endParaRPr lang="en-US" dirty="0"/>
          </a:p>
          <a:p>
            <a:r>
              <a:rPr lang="en-US" dirty="0"/>
              <a:t>  </a:t>
            </a:r>
            <a:r>
              <a:rPr lang="en-US" dirty="0">
                <a:solidFill>
                  <a:srgbClr val="B58900"/>
                </a:solidFill>
              </a:rPr>
              <a:t>1) </a:t>
            </a:r>
            <a:r>
              <a:rPr lang="en-US" dirty="0" err="1" smtClean="0">
                <a:solidFill>
                  <a:srgbClr val="B58900"/>
                </a:solidFill>
              </a:rPr>
              <a:t>myiis</a:t>
            </a:r>
            <a:r>
              <a:rPr lang="en-US" dirty="0" smtClean="0">
                <a:solidFill>
                  <a:srgbClr val="B58900"/>
                </a:solidFill>
              </a:rPr>
              <a:t>:</a:t>
            </a:r>
            <a:r>
              <a:rPr lang="en-US" dirty="0">
                <a:solidFill>
                  <a:srgbClr val="B58900"/>
                </a:solidFill>
              </a:rPr>
              <a:t>:default When all attributes are default, on </a:t>
            </a:r>
            <a:r>
              <a:rPr lang="en-US" dirty="0" smtClean="0">
                <a:solidFill>
                  <a:srgbClr val="B58900"/>
                </a:solidFill>
              </a:rPr>
              <a:t>Windows 2012R2 includes </a:t>
            </a:r>
            <a:r>
              <a:rPr lang="en-US" dirty="0">
                <a:solidFill>
                  <a:srgbClr val="B58900"/>
                </a:solidFill>
              </a:rPr>
              <a:t>the install recipe</a:t>
            </a:r>
          </a:p>
          <a:p>
            <a:r>
              <a:rPr lang="en-US" dirty="0"/>
              <a:t>     </a:t>
            </a:r>
            <a:r>
              <a:rPr lang="en-US" dirty="0">
                <a:solidFill>
                  <a:srgbClr val="2AA299"/>
                </a:solidFill>
              </a:rPr>
              <a:t># Not yet implemented</a:t>
            </a:r>
          </a:p>
          <a:p>
            <a:r>
              <a:rPr lang="en-US" dirty="0">
                <a:solidFill>
                  <a:srgbClr val="2AA299"/>
                </a:solidFill>
              </a:rPr>
              <a:t>     # ./spec/unit/recipes/default_spec.rb:22</a:t>
            </a:r>
          </a:p>
          <a:p>
            <a:endParaRPr lang="en-US" dirty="0"/>
          </a:p>
          <a:p>
            <a:r>
              <a:rPr lang="en-US" dirty="0"/>
              <a:t>  # ... OUTPUT CONTINUES ON NEXT SLIDE ...</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r>
              <a:rPr lang="en-US" dirty="0"/>
              <a:t> </a:t>
            </a:r>
          </a:p>
        </p:txBody>
      </p:sp>
      <p:sp>
        <p:nvSpPr>
          <p:cNvPr id="4" name="Content Placeholder 3"/>
          <p:cNvSpPr>
            <a:spLocks noGrp="1"/>
          </p:cNvSpPr>
          <p:nvPr>
            <p:ph sz="quarter" idx="12"/>
          </p:nvPr>
        </p:nvSpPr>
        <p:spPr>
          <a:xfrm>
            <a:off x="1127883" y="2328932"/>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Execute the Tests to See the Pending Tests</a:t>
            </a:r>
          </a:p>
        </p:txBody>
      </p:sp>
      <p:sp>
        <p:nvSpPr>
          <p:cNvPr id="6" name="Content Placeholder 3"/>
          <p:cNvSpPr txBox="1">
            <a:spLocks/>
          </p:cNvSpPr>
          <p:nvPr/>
        </p:nvSpPr>
        <p:spPr bwMode="white">
          <a:xfrm>
            <a:off x="5585944" y="2755587"/>
            <a:ext cx="4504290"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pending example</a:t>
            </a:r>
          </a:p>
        </p:txBody>
      </p:sp>
      <p:cxnSp>
        <p:nvCxnSpPr>
          <p:cNvPr id="7" name="Straight Connector 6"/>
          <p:cNvCxnSpPr/>
          <p:nvPr/>
        </p:nvCxnSpPr>
        <p:spPr>
          <a:xfrm>
            <a:off x="1392926" y="2886145"/>
            <a:ext cx="382865"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1584358" y="2886145"/>
            <a:ext cx="3994807" cy="15846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111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r>
              <a:rPr lang="en-US" dirty="0">
                <a:solidFill>
                  <a:srgbClr val="B58900"/>
                </a:solidFill>
              </a:rPr>
              <a:t>*</a:t>
            </a:r>
          </a:p>
          <a:p>
            <a:endParaRPr lang="en-US" dirty="0"/>
          </a:p>
          <a:p>
            <a:r>
              <a:rPr lang="en-US" dirty="0"/>
              <a:t>Pending: (Failures listed here are expected and do not affect your suite's status)</a:t>
            </a:r>
          </a:p>
          <a:p>
            <a:endParaRPr lang="en-US" dirty="0"/>
          </a:p>
          <a:p>
            <a:r>
              <a:rPr lang="en-US" dirty="0"/>
              <a:t>  </a:t>
            </a:r>
            <a:r>
              <a:rPr lang="en-US" dirty="0">
                <a:solidFill>
                  <a:srgbClr val="B58900"/>
                </a:solidFill>
              </a:rPr>
              <a:t>1) </a:t>
            </a:r>
            <a:r>
              <a:rPr lang="en-US" dirty="0" err="1" smtClean="0">
                <a:solidFill>
                  <a:srgbClr val="B58900"/>
                </a:solidFill>
              </a:rPr>
              <a:t>myiis</a:t>
            </a:r>
            <a:r>
              <a:rPr lang="en-US" dirty="0" smtClean="0">
                <a:solidFill>
                  <a:srgbClr val="B58900"/>
                </a:solidFill>
              </a:rPr>
              <a:t>:</a:t>
            </a:r>
            <a:r>
              <a:rPr lang="en-US" dirty="0">
                <a:solidFill>
                  <a:srgbClr val="B58900"/>
                </a:solidFill>
              </a:rPr>
              <a:t>:default When all attributes are default, on </a:t>
            </a:r>
            <a:r>
              <a:rPr lang="en-US" dirty="0" smtClean="0">
                <a:solidFill>
                  <a:srgbClr val="B58900"/>
                </a:solidFill>
              </a:rPr>
              <a:t>Windows 2012R2 includes </a:t>
            </a:r>
            <a:r>
              <a:rPr lang="en-US" dirty="0">
                <a:solidFill>
                  <a:srgbClr val="B58900"/>
                </a:solidFill>
              </a:rPr>
              <a:t>the install recipe</a:t>
            </a:r>
          </a:p>
          <a:p>
            <a:r>
              <a:rPr lang="en-US" dirty="0">
                <a:solidFill>
                  <a:srgbClr val="2AA299"/>
                </a:solidFill>
              </a:rPr>
              <a:t>     # Not yet implemented</a:t>
            </a:r>
          </a:p>
          <a:p>
            <a:r>
              <a:rPr lang="en-US" dirty="0">
                <a:solidFill>
                  <a:srgbClr val="2AA299"/>
                </a:solidFill>
              </a:rPr>
              <a:t>     # ./spec/unit/recipes/default_spec.rb:22</a:t>
            </a:r>
          </a:p>
          <a:p>
            <a:endParaRPr lang="en-US" dirty="0"/>
          </a:p>
          <a:p>
            <a:r>
              <a:rPr lang="en-US" dirty="0"/>
              <a:t>  # ... OUTPUT CONTINUES ON NEXT SLIDE ...</a:t>
            </a:r>
          </a:p>
        </p:txBody>
      </p:sp>
      <p:sp>
        <p:nvSpPr>
          <p:cNvPr id="3" name="Text Placeholder 2"/>
          <p:cNvSpPr>
            <a:spLocks noGrp="1"/>
          </p:cNvSpPr>
          <p:nvPr>
            <p:ph type="body" sz="quarter" idx="11"/>
          </p:nvPr>
        </p:nvSpPr>
        <p:spPr/>
        <p:txBody>
          <a:bodyPr/>
          <a:lstStyle/>
          <a:p>
            <a:r>
              <a:rPr lang="en-US"/>
              <a:t>&gt; chef exec rspec spec/unit/recipes/default_spec.rb </a:t>
            </a:r>
            <a:endParaRPr lang="en-US" dirty="0"/>
          </a:p>
        </p:txBody>
      </p:sp>
      <p:sp>
        <p:nvSpPr>
          <p:cNvPr id="5" name="Title 4"/>
          <p:cNvSpPr>
            <a:spLocks noGrp="1"/>
          </p:cNvSpPr>
          <p:nvPr>
            <p:ph type="title"/>
          </p:nvPr>
        </p:nvSpPr>
        <p:spPr/>
        <p:txBody>
          <a:bodyPr>
            <a:normAutofit fontScale="90000"/>
          </a:bodyPr>
          <a:lstStyle/>
          <a:p>
            <a:r>
              <a:rPr lang="en-US" dirty="0"/>
              <a:t>Execute the Tests to See the Pending Tests</a:t>
            </a:r>
          </a:p>
        </p:txBody>
      </p:sp>
      <p:sp>
        <p:nvSpPr>
          <p:cNvPr id="10" name="Content Placeholder 3"/>
          <p:cNvSpPr txBox="1">
            <a:spLocks/>
          </p:cNvSpPr>
          <p:nvPr/>
        </p:nvSpPr>
        <p:spPr bwMode="white">
          <a:xfrm>
            <a:off x="11372676" y="715907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spec file : line number</a:t>
            </a:r>
          </a:p>
        </p:txBody>
      </p:sp>
      <p:cxnSp>
        <p:nvCxnSpPr>
          <p:cNvPr id="11" name="Straight Connector 10"/>
          <p:cNvCxnSpPr>
            <a:endCxn id="10" idx="1"/>
          </p:cNvCxnSpPr>
          <p:nvPr/>
        </p:nvCxnSpPr>
        <p:spPr>
          <a:xfrm>
            <a:off x="6387548" y="6813636"/>
            <a:ext cx="4985128" cy="63978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90864" y="6813636"/>
            <a:ext cx="806990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8" name="Right Bracket 17"/>
          <p:cNvSpPr/>
          <p:nvPr/>
        </p:nvSpPr>
        <p:spPr>
          <a:xfrm>
            <a:off x="13380234" y="4699766"/>
            <a:ext cx="433952" cy="2113870"/>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 name="Arc 20"/>
          <p:cNvSpPr/>
          <p:nvPr/>
        </p:nvSpPr>
        <p:spPr>
          <a:xfrm rot="5116852">
            <a:off x="12224691" y="3866033"/>
            <a:ext cx="2989014" cy="976583"/>
          </a:xfrm>
          <a:prstGeom prst="arc">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Content Placeholder 3"/>
          <p:cNvSpPr txBox="1">
            <a:spLocks/>
          </p:cNvSpPr>
          <p:nvPr/>
        </p:nvSpPr>
        <p:spPr bwMode="white">
          <a:xfrm>
            <a:off x="11400558" y="3848843"/>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summary</a:t>
            </a:r>
          </a:p>
        </p:txBody>
      </p:sp>
    </p:spTree>
    <p:extLst>
      <p:ext uri="{BB962C8B-B14F-4D97-AF65-F5344CB8AC3E}">
        <p14:creationId xmlns:p14="http://schemas.microsoft.com/office/powerpoint/2010/main" val="4093482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 ... OUTPUT CONTINUED FROM PREVIOUS SLIDE ...</a:t>
            </a:r>
          </a:p>
          <a:p>
            <a:endParaRPr lang="en-US" dirty="0"/>
          </a:p>
          <a:p>
            <a:r>
              <a:rPr lang="en-US"/>
              <a:t>Finished in 0.97525 seconds (files took 1.81 seconds to load)</a:t>
            </a:r>
          </a:p>
          <a:p>
            <a:r>
              <a:rPr lang="en-US"/>
              <a:t>2 </a:t>
            </a:r>
            <a:r>
              <a:rPr lang="en-US" dirty="0"/>
              <a:t>examples, 0 failures, 1 pending</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r>
              <a:rPr lang="en-US" dirty="0"/>
              <a:t> </a:t>
            </a:r>
          </a:p>
        </p:txBody>
      </p:sp>
      <p:sp>
        <p:nvSpPr>
          <p:cNvPr id="4" name="Content Placeholder 3"/>
          <p:cNvSpPr>
            <a:spLocks noGrp="1"/>
          </p:cNvSpPr>
          <p:nvPr>
            <p:ph sz="quarter" idx="12"/>
          </p:nvPr>
        </p:nvSpPr>
        <p:spPr>
          <a:xfrm>
            <a:off x="1127883" y="3877591"/>
            <a:ext cx="14420850" cy="557213"/>
          </a:xfrm>
        </p:spPr>
        <p:txBody>
          <a:bodyPr/>
          <a:lstStyle/>
          <a:p>
            <a:r>
              <a:rPr lang="en-US" dirty="0"/>
              <a:t> </a:t>
            </a:r>
          </a:p>
        </p:txBody>
      </p:sp>
      <p:sp>
        <p:nvSpPr>
          <p:cNvPr id="5" name="Title 4"/>
          <p:cNvSpPr>
            <a:spLocks noGrp="1"/>
          </p:cNvSpPr>
          <p:nvPr>
            <p:ph type="title"/>
          </p:nvPr>
        </p:nvSpPr>
        <p:spPr/>
        <p:txBody>
          <a:bodyPr/>
          <a:lstStyle/>
          <a:p>
            <a:r>
              <a:rPr lang="en-US" dirty="0"/>
              <a:t>View the Results to See the Pending Tests</a:t>
            </a:r>
          </a:p>
        </p:txBody>
      </p:sp>
    </p:spTree>
    <p:extLst>
      <p:ext uri="{BB962C8B-B14F-4D97-AF65-F5344CB8AC3E}">
        <p14:creationId xmlns:p14="http://schemas.microsoft.com/office/powerpoint/2010/main" val="8378722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q"/>
            </a:pPr>
            <a:r>
              <a:rPr lang="en-US" dirty="0"/>
              <a:t>Write and execute the tests to identify the failure</a:t>
            </a:r>
          </a:p>
          <a:p>
            <a:pPr marL="342900" indent="-342900">
              <a:buFont typeface="Wingdings" charset="2"/>
              <a:buChar char="q"/>
            </a:pPr>
            <a:r>
              <a:rPr lang="en-US" dirty="0"/>
              <a:t>Fix the code and execute the tests to see success</a:t>
            </a:r>
          </a:p>
          <a:p>
            <a:endParaRPr lang="en-US" dirty="0"/>
          </a:p>
          <a:p>
            <a:endParaRPr lang="en-US" dirty="0"/>
          </a:p>
          <a:p>
            <a:endParaRPr lang="en-US" dirty="0"/>
          </a:p>
        </p:txBody>
      </p:sp>
    </p:spTree>
    <p:extLst>
      <p:ext uri="{BB962C8B-B14F-4D97-AF65-F5344CB8AC3E}">
        <p14:creationId xmlns:p14="http://schemas.microsoft.com/office/powerpoint/2010/main" val="4315029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ChefSpec</a:t>
            </a:r>
            <a:r>
              <a:rPr lang="en-US" dirty="0"/>
              <a:t> Documentation</a:t>
            </a:r>
          </a:p>
        </p:txBody>
      </p:sp>
      <p:sp>
        <p:nvSpPr>
          <p:cNvPr id="3" name="Subtitle 2"/>
          <p:cNvSpPr>
            <a:spLocks noGrp="1"/>
          </p:cNvSpPr>
          <p:nvPr>
            <p:ph type="subTitle" idx="1"/>
          </p:nvPr>
        </p:nvSpPr>
        <p:spPr/>
        <p:txBody>
          <a:bodyPr/>
          <a:lstStyle/>
          <a:p>
            <a:r>
              <a:rPr lang="en-US" dirty="0"/>
              <a:t>Find within the documentation examples of testing for </a:t>
            </a:r>
            <a:r>
              <a:rPr lang="en-US" dirty="0" err="1">
                <a:latin typeface="Courier New"/>
                <a:cs typeface="Courier New"/>
              </a:rPr>
              <a:t>include_recipe</a:t>
            </a:r>
            <a:r>
              <a:rPr lang="en-US" dirty="0"/>
              <a:t>.</a:t>
            </a:r>
          </a:p>
          <a:p>
            <a:endParaRPr lang="en-US" dirty="0"/>
          </a:p>
          <a:p>
            <a:pPr marL="457200" indent="-457200">
              <a:buFont typeface="Arial" charset="0"/>
              <a:buChar char="•"/>
            </a:pPr>
            <a:r>
              <a:rPr lang="en-US" dirty="0"/>
              <a:t>Search the README</a:t>
            </a:r>
          </a:p>
          <a:p>
            <a:pPr marL="457200" indent="-457200">
              <a:buFont typeface="Arial" charset="0"/>
              <a:buChar char="•"/>
            </a:pPr>
            <a:endParaRPr lang="en-US" dirty="0"/>
          </a:p>
          <a:p>
            <a:pPr marL="457200" indent="-457200">
              <a:buFont typeface="Arial" charset="0"/>
              <a:buChar char="•"/>
            </a:pPr>
            <a:r>
              <a:rPr lang="en-US" dirty="0"/>
              <a:t>Search through the 'examples' directory</a:t>
            </a:r>
          </a:p>
        </p:txBody>
      </p:sp>
      <p:sp>
        <p:nvSpPr>
          <p:cNvPr id="4" name="Content Placeholder 3"/>
          <p:cNvSpPr>
            <a:spLocks noGrp="1"/>
          </p:cNvSpPr>
          <p:nvPr>
            <p:ph sz="quarter" idx="13"/>
          </p:nvPr>
        </p:nvSpPr>
        <p:spPr/>
        <p:txBody>
          <a:bodyPr/>
          <a:lstStyle/>
          <a:p>
            <a:r>
              <a:rPr lang="en-US" dirty="0">
                <a:hlinkClick r:id="rId3"/>
              </a:rPr>
              <a:t>https://github.com/chefspec/chefspec</a:t>
            </a:r>
            <a:endParaRPr lang="en-US" dirty="0"/>
          </a:p>
        </p:txBody>
      </p:sp>
    </p:spTree>
    <p:extLst>
      <p:ext uri="{BB962C8B-B14F-4D97-AF65-F5344CB8AC3E}">
        <p14:creationId xmlns:p14="http://schemas.microsoft.com/office/powerpoint/2010/main" val="1394201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Questions</a:t>
            </a:r>
          </a:p>
        </p:txBody>
      </p:sp>
      <p:sp>
        <p:nvSpPr>
          <p:cNvPr id="3" name="Subtitle 2"/>
          <p:cNvSpPr>
            <a:spLocks noGrp="1"/>
          </p:cNvSpPr>
          <p:nvPr>
            <p:ph type="subTitle" idx="1"/>
          </p:nvPr>
        </p:nvSpPr>
        <p:spPr/>
        <p:txBody>
          <a:bodyPr/>
          <a:lstStyle/>
          <a:p>
            <a:r>
              <a:rPr lang="en-US" dirty="0"/>
              <a:t>What questions can we 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0971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Write the Test that Verifies the Include Recipe</a:t>
            </a:r>
          </a:p>
        </p:txBody>
      </p:sp>
      <p:sp>
        <p:nvSpPr>
          <p:cNvPr id="3" name="Content Placeholder 2"/>
          <p:cNvSpPr>
            <a:spLocks noGrp="1"/>
          </p:cNvSpPr>
          <p:nvPr>
            <p:ph sz="quarter" idx="10"/>
          </p:nvPr>
        </p:nvSpPr>
        <p:spPr/>
        <p:txBody>
          <a:bodyPr>
            <a:normAutofit/>
          </a:bodyPr>
          <a:lstStyle/>
          <a:p>
            <a:r>
              <a:rPr lang="en-US" dirty="0"/>
              <a:t> # ... START OF THE SPEC FILE ...</a:t>
            </a:r>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'includes the install recipe' do</a:t>
            </a:r>
          </a:p>
          <a:p>
            <a:r>
              <a:rPr lang="en-US" dirty="0"/>
              <a:t>      expect(</a:t>
            </a:r>
            <a:r>
              <a:rPr lang="en-US" dirty="0" err="1"/>
              <a:t>chef_run</a:t>
            </a:r>
            <a:r>
              <a:rPr lang="en-US" dirty="0"/>
              <a:t>).to </a:t>
            </a:r>
            <a:r>
              <a:rPr lang="en-US" dirty="0" err="1"/>
              <a:t>include_recipe</a:t>
            </a:r>
            <a:r>
              <a:rPr lang="en-US" dirty="0" smtClean="0"/>
              <a:t>(’</a:t>
            </a:r>
            <a:r>
              <a:rPr lang="en-US" dirty="0" err="1" smtClean="0"/>
              <a:t>myiis</a:t>
            </a:r>
            <a:r>
              <a:rPr lang="en-US" dirty="0" smtClean="0"/>
              <a:t>:</a:t>
            </a:r>
            <a:r>
              <a:rPr lang="en-US" dirty="0"/>
              <a:t>:install')</a:t>
            </a:r>
          </a:p>
          <a:p>
            <a:r>
              <a:rPr lang="en-US" dirty="0"/>
              <a:t>    end</a:t>
            </a:r>
          </a:p>
          <a:p>
            <a:r>
              <a:rPr lang="en-US" dirty="0"/>
              <a:t>  </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spec/unit/recipes/</a:t>
            </a:r>
            <a:r>
              <a:rPr lang="en-US" dirty="0" err="1"/>
              <a:t>default_spec.rb</a:t>
            </a:r>
            <a:endParaRPr lang="en-US" dirty="0"/>
          </a:p>
        </p:txBody>
      </p:sp>
      <p:sp>
        <p:nvSpPr>
          <p:cNvPr id="6" name="Text Placeholder 5"/>
          <p:cNvSpPr>
            <a:spLocks noGrp="1"/>
          </p:cNvSpPr>
          <p:nvPr>
            <p:ph type="body" sz="quarter" idx="13"/>
          </p:nvPr>
        </p:nvSpPr>
        <p:spPr>
          <a:xfrm>
            <a:off x="1135042" y="4691270"/>
            <a:ext cx="14404273" cy="1669773"/>
          </a:xfrm>
        </p:spPr>
        <p:txBody>
          <a:bodyPr/>
          <a:lstStyle/>
          <a:p>
            <a:r>
              <a:rPr lang="en-US" dirty="0"/>
              <a:t>+</a:t>
            </a:r>
          </a:p>
        </p:txBody>
      </p:sp>
    </p:spTree>
    <p:extLst>
      <p:ext uri="{BB962C8B-B14F-4D97-AF65-F5344CB8AC3E}">
        <p14:creationId xmlns:p14="http://schemas.microsoft.com/office/powerpoint/2010/main" val="34580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r>
              <a:rPr lang="en-US" dirty="0"/>
              <a:t>  1) </a:t>
            </a:r>
            <a:r>
              <a:rPr lang="en-US" dirty="0" err="1" smtClean="0"/>
              <a:t>myiis</a:t>
            </a:r>
            <a:r>
              <a:rPr lang="en-US" dirty="0" smtClean="0"/>
              <a:t>:</a:t>
            </a:r>
            <a:r>
              <a:rPr lang="en-US" dirty="0"/>
              <a:t>:default When all attributes are default, on CentOS 6.9 includes the install recipe</a:t>
            </a:r>
          </a:p>
          <a:p>
            <a:r>
              <a:rPr lang="en-US" dirty="0"/>
              <a:t>     </a:t>
            </a:r>
            <a:r>
              <a:rPr lang="en-US" dirty="0">
                <a:solidFill>
                  <a:srgbClr val="DD312E"/>
                </a:solidFill>
              </a:rPr>
              <a:t>Failure/Error:</a:t>
            </a:r>
            <a:r>
              <a:rPr lang="en-US" dirty="0"/>
              <a:t> </a:t>
            </a:r>
            <a:r>
              <a:rPr lang="en-US" dirty="0">
                <a:solidFill>
                  <a:srgbClr val="B58900"/>
                </a:solidFill>
              </a:rPr>
              <a:t>expect</a:t>
            </a:r>
            <a:r>
              <a:rPr lang="en-US" dirty="0"/>
              <a:t>(</a:t>
            </a:r>
            <a:r>
              <a:rPr lang="en-US" dirty="0" err="1"/>
              <a:t>chef_run</a:t>
            </a:r>
            <a:r>
              <a:rPr lang="en-US" dirty="0"/>
              <a:t>).to </a:t>
            </a:r>
            <a:r>
              <a:rPr lang="en-US" dirty="0" err="1"/>
              <a:t>include_recipe</a:t>
            </a:r>
            <a:r>
              <a:rPr lang="en-US" dirty="0" smtClean="0"/>
              <a:t>(</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:install'</a:t>
            </a:r>
            <a:r>
              <a:rPr lang="en-US" dirty="0"/>
              <a:t>)</a:t>
            </a:r>
          </a:p>
          <a:p>
            <a:r>
              <a:rPr lang="en-US" dirty="0">
                <a:solidFill>
                  <a:srgbClr val="DD312E"/>
                </a:solidFill>
              </a:rPr>
              <a:t>       expected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:default",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:configuration",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:service"] to include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:install"</a:t>
            </a:r>
          </a:p>
          <a:p>
            <a:r>
              <a:rPr lang="en-US" dirty="0">
                <a:solidFill>
                  <a:srgbClr val="2AA299"/>
                </a:solidFill>
              </a:rPr>
              <a:t>     # ./spec/unit/recipes/default_spec.rb:21:in `block (3 levels) in &lt;top (required)&gt;'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4" name="Content Placeholder 3"/>
          <p:cNvSpPr>
            <a:spLocks noGrp="1"/>
          </p:cNvSpPr>
          <p:nvPr>
            <p:ph sz="quarter" idx="12"/>
          </p:nvPr>
        </p:nvSpPr>
        <p:spPr>
          <a:xfrm>
            <a:off x="1127883" y="2317751"/>
            <a:ext cx="14420850" cy="518582"/>
          </a:xfrm>
        </p:spPr>
        <p:txBody>
          <a:bodyPr/>
          <a:lstStyle/>
          <a:p>
            <a:endParaRPr lang="en-US" dirty="0"/>
          </a:p>
        </p:txBody>
      </p:sp>
      <p:sp>
        <p:nvSpPr>
          <p:cNvPr id="5" name="Title 4"/>
          <p:cNvSpPr>
            <a:spLocks noGrp="1"/>
          </p:cNvSpPr>
          <p:nvPr>
            <p:ph type="title"/>
          </p:nvPr>
        </p:nvSpPr>
        <p:spPr/>
        <p:txBody>
          <a:bodyPr/>
          <a:lstStyle/>
          <a:p>
            <a:r>
              <a:rPr lang="en-US" dirty="0"/>
              <a:t>Execute the Tests to See the Failure</a:t>
            </a:r>
          </a:p>
        </p:txBody>
      </p:sp>
      <p:sp>
        <p:nvSpPr>
          <p:cNvPr id="6" name="Content Placeholder 3"/>
          <p:cNvSpPr txBox="1">
            <a:spLocks/>
          </p:cNvSpPr>
          <p:nvPr/>
        </p:nvSpPr>
        <p:spPr bwMode="white">
          <a:xfrm>
            <a:off x="7237137" y="3085362"/>
            <a:ext cx="4504290"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a:solidFill>
                  <a:schemeClr val="bg1"/>
                </a:solidFill>
              </a:rPr>
              <a:t>failing example</a:t>
            </a:r>
            <a:endParaRPr lang="en-US" sz="2800" dirty="0">
              <a:solidFill>
                <a:schemeClr val="bg1"/>
              </a:solidFill>
            </a:endParaRPr>
          </a:p>
        </p:txBody>
      </p:sp>
      <p:cxnSp>
        <p:nvCxnSpPr>
          <p:cNvPr id="7" name="Straight Connector 6"/>
          <p:cNvCxnSpPr/>
          <p:nvPr/>
        </p:nvCxnSpPr>
        <p:spPr>
          <a:xfrm>
            <a:off x="1379674" y="2836333"/>
            <a:ext cx="382865"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1"/>
          </p:cNvCxnSpPr>
          <p:nvPr/>
        </p:nvCxnSpPr>
        <p:spPr>
          <a:xfrm>
            <a:off x="1571106" y="2836333"/>
            <a:ext cx="5666031" cy="54337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31546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Faster Feedback While Developing Cookbooks</a:t>
            </a:r>
            <a:endParaRPr lang="en-US" dirty="0"/>
          </a:p>
        </p:txBody>
      </p:sp>
      <p:sp>
        <p:nvSpPr>
          <p:cNvPr id="3" name="Content Placeholder 2"/>
          <p:cNvSpPr>
            <a:spLocks noGrp="1"/>
          </p:cNvSpPr>
          <p:nvPr>
            <p:ph sz="quarter" idx="11"/>
          </p:nvPr>
        </p:nvSpPr>
        <p:spPr/>
        <p:txBody>
          <a:bodyPr/>
          <a:lstStyle/>
          <a:p>
            <a:r>
              <a:rPr lang="en-US"/>
              <a:t>The faster the feedback from our tests, the more likely we are to run them. The more likely we are to run them means they will catch more issues.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ü"/>
            </a:pPr>
            <a:r>
              <a:rPr lang="en-US" dirty="0"/>
              <a:t>Write and execute the tests to identify the failure</a:t>
            </a:r>
          </a:p>
          <a:p>
            <a:pPr marL="342900" indent="-342900">
              <a:buFont typeface="Wingdings" charset="2"/>
              <a:buChar char="q"/>
            </a:pPr>
            <a:r>
              <a:rPr lang="en-US" dirty="0"/>
              <a:t>Fix the code and execute the tests to see success</a:t>
            </a:r>
          </a:p>
          <a:p>
            <a:endParaRPr lang="en-US" dirty="0"/>
          </a:p>
          <a:p>
            <a:endParaRPr lang="en-US" dirty="0"/>
          </a:p>
          <a:p>
            <a:endParaRPr lang="en-US" dirty="0"/>
          </a:p>
        </p:txBody>
      </p:sp>
    </p:spTree>
    <p:extLst>
      <p:ext uri="{BB962C8B-B14F-4D97-AF65-F5344CB8AC3E}">
        <p14:creationId xmlns:p14="http://schemas.microsoft.com/office/powerpoint/2010/main" val="13870400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Uncomment the Include Recipe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sz="1100" dirty="0"/>
          </a:p>
          <a:p>
            <a:r>
              <a:rPr lang="en-US" dirty="0" err="1"/>
              <a:t>include_recipe</a:t>
            </a:r>
            <a:r>
              <a:rPr lang="en-US" dirty="0"/>
              <a:t> ’</a:t>
            </a:r>
            <a:r>
              <a:rPr lang="en-US" dirty="0" err="1"/>
              <a:t>myiis</a:t>
            </a:r>
            <a:r>
              <a:rPr lang="en-US" dirty="0"/>
              <a:t>:</a:t>
            </a:r>
            <a:r>
              <a:rPr lang="en-US" dirty="0" smtClean="0"/>
              <a:t>:configuration’</a:t>
            </a:r>
          </a:p>
          <a:p>
            <a:r>
              <a:rPr lang="en-US" dirty="0" err="1"/>
              <a:t>include_recipe</a:t>
            </a:r>
            <a:r>
              <a:rPr lang="en-US" dirty="0"/>
              <a:t> ’</a:t>
            </a:r>
            <a:r>
              <a:rPr lang="en-US" dirty="0" err="1"/>
              <a:t>myiis</a:t>
            </a:r>
            <a:r>
              <a:rPr lang="en-US" dirty="0"/>
              <a:t>:</a:t>
            </a:r>
            <a:r>
              <a:rPr lang="en-US" dirty="0" smtClean="0"/>
              <a:t>:service’</a:t>
            </a:r>
            <a:endParaRPr lang="en-US" dirty="0"/>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048946" y="4781941"/>
            <a:ext cx="14404273" cy="626533"/>
          </a:xfrm>
        </p:spPr>
        <p:txBody>
          <a:bodyPr/>
          <a:lstStyle/>
          <a:p>
            <a:endParaRPr lang="en-US" dirty="0"/>
          </a:p>
        </p:txBody>
      </p:sp>
    </p:spTree>
    <p:extLst>
      <p:ext uri="{BB962C8B-B14F-4D97-AF65-F5344CB8AC3E}">
        <p14:creationId xmlns:p14="http://schemas.microsoft.com/office/powerpoint/2010/main" val="58793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0.97525 seconds (files took 1.81 seconds to load)</a:t>
            </a:r>
          </a:p>
          <a:p>
            <a:r>
              <a:rPr lang="en-US" dirty="0">
                <a:solidFill>
                  <a:srgbClr val="859900"/>
                </a:solidFill>
              </a:rPr>
              <a:t>2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4" name="Content Placeholder 3"/>
          <p:cNvSpPr>
            <a:spLocks noGrp="1"/>
          </p:cNvSpPr>
          <p:nvPr>
            <p:ph sz="quarter" idx="12"/>
          </p:nvPr>
        </p:nvSpPr>
        <p:spPr>
          <a:xfrm>
            <a:off x="1127883" y="2317751"/>
            <a:ext cx="14420850" cy="518582"/>
          </a:xfrm>
        </p:spPr>
        <p:txBody>
          <a:bodyPr/>
          <a:lstStyle/>
          <a:p>
            <a:endParaRPr lang="en-US" dirty="0"/>
          </a:p>
        </p:txBody>
      </p:sp>
      <p:sp>
        <p:nvSpPr>
          <p:cNvPr id="5" name="Title 4"/>
          <p:cNvSpPr>
            <a:spLocks noGrp="1"/>
          </p:cNvSpPr>
          <p:nvPr>
            <p:ph type="title"/>
          </p:nvPr>
        </p:nvSpPr>
        <p:spPr/>
        <p:txBody>
          <a:bodyPr/>
          <a:lstStyle/>
          <a:p>
            <a:r>
              <a:rPr lang="en-US" dirty="0"/>
              <a:t>Execute the Tests to See it Pass</a:t>
            </a:r>
          </a:p>
        </p:txBody>
      </p:sp>
    </p:spTree>
    <p:extLst>
      <p:ext uri="{BB962C8B-B14F-4D97-AF65-F5344CB8AC3E}">
        <p14:creationId xmlns:p14="http://schemas.microsoft.com/office/powerpoint/2010/main" val="411020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Continue with Mutation Testing</a:t>
            </a:r>
          </a:p>
        </p:txBody>
      </p:sp>
      <p:sp>
        <p:nvSpPr>
          <p:cNvPr id="3" name="Subtitle 2"/>
          <p:cNvSpPr>
            <a:spLocks noGrp="1"/>
          </p:cNvSpPr>
          <p:nvPr>
            <p:ph type="subTitle" idx="1"/>
          </p:nvPr>
        </p:nvSpPr>
        <p:spPr>
          <a:xfrm>
            <a:off x="1671638" y="3260724"/>
            <a:ext cx="12319000" cy="3670163"/>
          </a:xfrm>
        </p:spPr>
        <p:txBody>
          <a:bodyPr/>
          <a:lstStyle/>
          <a:p>
            <a:pPr>
              <a:lnSpc>
                <a:spcPct val="150000"/>
              </a:lnSpc>
            </a:pPr>
            <a:r>
              <a:rPr lang="en-US" dirty="0"/>
              <a:t>Comment out the next line in the apache cookbook's default recipe</a:t>
            </a:r>
          </a:p>
          <a:p>
            <a:pPr>
              <a:lnSpc>
                <a:spcPct val="150000"/>
              </a:lnSpc>
            </a:pPr>
            <a:r>
              <a:rPr lang="en-US" dirty="0"/>
              <a:t>Write the example with expectation that will generate a failure</a:t>
            </a:r>
          </a:p>
          <a:p>
            <a:pPr>
              <a:lnSpc>
                <a:spcPct val="150000"/>
              </a:lnSpc>
            </a:pPr>
            <a:r>
              <a:rPr lang="en-US" dirty="0"/>
              <a:t>Verify that one example generates a failure</a:t>
            </a:r>
          </a:p>
          <a:p>
            <a:pPr>
              <a:lnSpc>
                <a:spcPct val="150000"/>
              </a:lnSpc>
            </a:pPr>
            <a:r>
              <a:rPr lang="en-US" dirty="0"/>
              <a:t>Restore the code in the recipe</a:t>
            </a:r>
          </a:p>
          <a:p>
            <a:pPr>
              <a:lnSpc>
                <a:spcPct val="150000"/>
              </a:lnSpc>
            </a:pPr>
            <a:r>
              <a:rPr lang="en-US" dirty="0"/>
              <a:t>Verify that all examples pass</a:t>
            </a:r>
          </a:p>
        </p:txBody>
      </p:sp>
      <p:sp>
        <p:nvSpPr>
          <p:cNvPr id="4" name="TextBox 3"/>
          <p:cNvSpPr txBox="1"/>
          <p:nvPr/>
        </p:nvSpPr>
        <p:spPr bwMode="white">
          <a:xfrm>
            <a:off x="1660524" y="7076661"/>
            <a:ext cx="12330113" cy="675861"/>
          </a:xfrm>
          <a:prstGeom prst="rect">
            <a:avLst/>
          </a:prstGeom>
          <a:solidFill>
            <a:schemeClr val="bg2">
              <a:lumMod val="85000"/>
            </a:schemeClr>
          </a:solidFill>
        </p:spPr>
        <p:txBody>
          <a:bodyPr vert="horz" wrap="square" lIns="91440" tIns="91440" rIns="91440" bIns="91440" rtlCol="0">
            <a:normAutofit/>
          </a:bodyPr>
          <a:lstStyle/>
          <a:p>
            <a:pPr marL="342900" indent="-342900" algn="ctr">
              <a:buFont typeface="Wingdings" charset="2"/>
              <a:buChar char="v"/>
            </a:pPr>
            <a:r>
              <a:rPr lang="en-US" b="1" dirty="0"/>
              <a:t>Repeat this series of steps for each line within the default recipe</a:t>
            </a:r>
          </a:p>
        </p:txBody>
      </p:sp>
    </p:spTree>
    <p:extLst>
      <p:ext uri="{BB962C8B-B14F-4D97-AF65-F5344CB8AC3E}">
        <p14:creationId xmlns:p14="http://schemas.microsoft.com/office/powerpoint/2010/main" val="10346532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Comment </a:t>
            </a:r>
            <a:r>
              <a:rPr lang="en-US" sz="6000" dirty="0"/>
              <a:t>the Include Recipe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sz="1100" dirty="0"/>
          </a:p>
          <a:p>
            <a:r>
              <a:rPr lang="en-US" dirty="0" smtClean="0">
                <a:solidFill>
                  <a:srgbClr val="FF0000"/>
                </a:solidFill>
              </a:rPr>
              <a:t>#</a:t>
            </a:r>
            <a:r>
              <a:rPr lang="en-US" dirty="0" err="1" smtClean="0"/>
              <a:t>include_recipe</a:t>
            </a:r>
            <a:r>
              <a:rPr lang="en-US" dirty="0" smtClean="0"/>
              <a:t> </a:t>
            </a:r>
            <a:r>
              <a:rPr lang="en-US" dirty="0"/>
              <a:t>’</a:t>
            </a:r>
            <a:r>
              <a:rPr lang="en-US" dirty="0" err="1"/>
              <a:t>myiis</a:t>
            </a:r>
            <a:r>
              <a:rPr lang="en-US" dirty="0"/>
              <a:t>:</a:t>
            </a:r>
            <a:r>
              <a:rPr lang="en-US" dirty="0" smtClean="0"/>
              <a:t>:configuration’</a:t>
            </a:r>
          </a:p>
          <a:p>
            <a:r>
              <a:rPr lang="en-US" dirty="0" err="1"/>
              <a:t>include_recipe</a:t>
            </a:r>
            <a:r>
              <a:rPr lang="en-US" dirty="0"/>
              <a:t> ’</a:t>
            </a:r>
            <a:r>
              <a:rPr lang="en-US" dirty="0" err="1"/>
              <a:t>myiis</a:t>
            </a:r>
            <a:r>
              <a:rPr lang="en-US" dirty="0"/>
              <a:t>:</a:t>
            </a:r>
            <a:r>
              <a:rPr lang="en-US" dirty="0" smtClean="0"/>
              <a:t>:service’</a:t>
            </a:r>
            <a:endParaRPr lang="en-US" dirty="0"/>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048946" y="5234029"/>
            <a:ext cx="14404273" cy="626533"/>
          </a:xfrm>
        </p:spPr>
        <p:txBody>
          <a:bodyPr/>
          <a:lstStyle/>
          <a:p>
            <a:endParaRPr lang="en-US" dirty="0"/>
          </a:p>
        </p:txBody>
      </p:sp>
    </p:spTree>
    <p:extLst>
      <p:ext uri="{BB962C8B-B14F-4D97-AF65-F5344CB8AC3E}">
        <p14:creationId xmlns:p14="http://schemas.microsoft.com/office/powerpoint/2010/main" val="18625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Write the Test that Verifies the Include Recipe</a:t>
            </a:r>
          </a:p>
        </p:txBody>
      </p:sp>
      <p:sp>
        <p:nvSpPr>
          <p:cNvPr id="3" name="Content Placeholder 2"/>
          <p:cNvSpPr>
            <a:spLocks noGrp="1"/>
          </p:cNvSpPr>
          <p:nvPr>
            <p:ph sz="quarter" idx="10"/>
          </p:nvPr>
        </p:nvSpPr>
        <p:spPr/>
        <p:txBody>
          <a:bodyPr>
            <a:normAutofit lnSpcReduction="10000"/>
          </a:bodyPr>
          <a:lstStyle/>
          <a:p>
            <a:r>
              <a:rPr lang="en-US" dirty="0"/>
              <a:t> # ... START OF THE SPEC FILE ...</a:t>
            </a:r>
          </a:p>
          <a:p>
            <a:endParaRPr lang="en-US" dirty="0"/>
          </a:p>
          <a:p>
            <a:r>
              <a:rPr lang="en-US" dirty="0"/>
              <a:t>    it 'includes the install recipe' do</a:t>
            </a:r>
          </a:p>
          <a:p>
            <a:r>
              <a:rPr lang="en-US" dirty="0"/>
              <a:t>      expect(</a:t>
            </a:r>
            <a:r>
              <a:rPr lang="en-US" dirty="0" err="1"/>
              <a:t>chef_run</a:t>
            </a:r>
            <a:r>
              <a:rPr lang="en-US" dirty="0"/>
              <a:t>).to </a:t>
            </a:r>
            <a:r>
              <a:rPr lang="en-US" dirty="0" err="1"/>
              <a:t>include_recipe</a:t>
            </a:r>
            <a:r>
              <a:rPr lang="en-US" dirty="0" smtClean="0"/>
              <a:t>(’</a:t>
            </a:r>
            <a:r>
              <a:rPr lang="en-US" dirty="0" err="1" smtClean="0"/>
              <a:t>myiis</a:t>
            </a:r>
            <a:r>
              <a:rPr lang="en-US" dirty="0" smtClean="0"/>
              <a:t>:</a:t>
            </a:r>
            <a:r>
              <a:rPr lang="en-US" dirty="0"/>
              <a:t>:install')</a:t>
            </a:r>
          </a:p>
          <a:p>
            <a:r>
              <a:rPr lang="en-US" dirty="0"/>
              <a:t>    end</a:t>
            </a:r>
          </a:p>
          <a:p>
            <a:endParaRPr lang="en-US" dirty="0"/>
          </a:p>
          <a:p>
            <a:r>
              <a:rPr lang="en-US" dirty="0"/>
              <a:t>    it 'includes the configuration recipe' do</a:t>
            </a:r>
          </a:p>
          <a:p>
            <a:r>
              <a:rPr lang="en-US" dirty="0"/>
              <a:t>      expect(</a:t>
            </a:r>
            <a:r>
              <a:rPr lang="en-US" dirty="0" err="1"/>
              <a:t>chef_run</a:t>
            </a:r>
            <a:r>
              <a:rPr lang="en-US" dirty="0"/>
              <a:t>).to </a:t>
            </a:r>
            <a:r>
              <a:rPr lang="en-US" dirty="0" err="1"/>
              <a:t>include_recipe</a:t>
            </a:r>
            <a:r>
              <a:rPr lang="en-US" dirty="0"/>
              <a:t>('</a:t>
            </a:r>
            <a:r>
              <a:rPr lang="en-US" dirty="0" err="1"/>
              <a:t>myiis</a:t>
            </a:r>
            <a:r>
              <a:rPr lang="en-US" dirty="0"/>
              <a:t>::configuration')</a:t>
            </a:r>
          </a:p>
          <a:p>
            <a:r>
              <a:rPr lang="en-US" dirty="0"/>
              <a:t>    end</a:t>
            </a:r>
          </a:p>
          <a:p>
            <a:r>
              <a:rPr lang="en-US" dirty="0"/>
              <a:t>  </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spec/unit/recipes/</a:t>
            </a:r>
            <a:r>
              <a:rPr lang="en-US" dirty="0" err="1"/>
              <a:t>default_spec.rb</a:t>
            </a:r>
            <a:endParaRPr lang="en-US" dirty="0"/>
          </a:p>
        </p:txBody>
      </p:sp>
      <p:sp>
        <p:nvSpPr>
          <p:cNvPr id="5" name="Text Placeholder 4"/>
          <p:cNvSpPr>
            <a:spLocks noGrp="1"/>
          </p:cNvSpPr>
          <p:nvPr>
            <p:ph type="body" sz="quarter" idx="13"/>
          </p:nvPr>
        </p:nvSpPr>
        <p:spPr>
          <a:xfrm>
            <a:off x="1121104" y="4949104"/>
            <a:ext cx="14404273" cy="1584218"/>
          </a:xfrm>
        </p:spPr>
        <p:txBody>
          <a:bodyPr/>
          <a:lstStyle/>
          <a:p>
            <a:endParaRPr lang="en-US" dirty="0"/>
          </a:p>
        </p:txBody>
      </p:sp>
    </p:spTree>
    <p:extLst>
      <p:ext uri="{BB962C8B-B14F-4D97-AF65-F5344CB8AC3E}">
        <p14:creationId xmlns:p14="http://schemas.microsoft.com/office/powerpoint/2010/main" val="264910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r>
              <a:rPr lang="en-US" dirty="0"/>
              <a:t>  1) </a:t>
            </a:r>
            <a:r>
              <a:rPr lang="en-US" dirty="0" err="1" smtClean="0"/>
              <a:t>myiis</a:t>
            </a:r>
            <a:r>
              <a:rPr lang="en-US" dirty="0" smtClean="0"/>
              <a:t>:</a:t>
            </a:r>
            <a:r>
              <a:rPr lang="en-US" dirty="0"/>
              <a:t>:default When all attributes are default, on </a:t>
            </a:r>
            <a:r>
              <a:rPr lang="en-US" dirty="0" smtClean="0"/>
              <a:t>Windows 2012R2 includes </a:t>
            </a:r>
            <a:r>
              <a:rPr lang="en-US" dirty="0"/>
              <a:t>the configuration recipe</a:t>
            </a:r>
          </a:p>
          <a:p>
            <a:r>
              <a:rPr lang="en-US" dirty="0"/>
              <a:t>    </a:t>
            </a:r>
            <a:r>
              <a:rPr lang="en-US" dirty="0">
                <a:solidFill>
                  <a:srgbClr val="DD312E"/>
                </a:solidFill>
              </a:rPr>
              <a:t> Failure/Error:</a:t>
            </a:r>
            <a:r>
              <a:rPr lang="en-US" dirty="0"/>
              <a:t> </a:t>
            </a:r>
            <a:r>
              <a:rPr lang="en-US" dirty="0">
                <a:solidFill>
                  <a:srgbClr val="859900"/>
                </a:solidFill>
              </a:rPr>
              <a:t>expect</a:t>
            </a:r>
            <a:r>
              <a:rPr lang="en-US" dirty="0"/>
              <a:t>(</a:t>
            </a:r>
            <a:r>
              <a:rPr lang="en-US" dirty="0" err="1"/>
              <a:t>chef_run</a:t>
            </a:r>
            <a:r>
              <a:rPr lang="en-US" dirty="0"/>
              <a:t>).to </a:t>
            </a:r>
            <a:r>
              <a:rPr lang="en-US" dirty="0" err="1"/>
              <a:t>include_recipe</a:t>
            </a:r>
            <a:r>
              <a:rPr lang="en-US" dirty="0" smtClean="0"/>
              <a:t>(</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:configuration'</a:t>
            </a:r>
            <a:r>
              <a:rPr lang="en-US" dirty="0"/>
              <a:t>)</a:t>
            </a:r>
          </a:p>
          <a:p>
            <a:r>
              <a:rPr lang="en-US" dirty="0"/>
              <a:t>       </a:t>
            </a:r>
            <a:r>
              <a:rPr lang="en-US" dirty="0">
                <a:solidFill>
                  <a:srgbClr val="DD312E"/>
                </a:solidFill>
              </a:rPr>
              <a:t>expected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:default",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:configuration",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:install",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:service"] to include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:configuration"</a:t>
            </a:r>
          </a:p>
          <a:p>
            <a:r>
              <a:rPr lang="en-US" dirty="0">
                <a:solidFill>
                  <a:srgbClr val="2AA299"/>
                </a:solidFill>
              </a:rPr>
              <a:t>     # ./spec/unit/recipes/default_spec.rb:27:in `block (3 levels) in </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7" name="Content Placeholder 6"/>
          <p:cNvSpPr>
            <a:spLocks noGrp="1"/>
          </p:cNvSpPr>
          <p:nvPr>
            <p:ph sz="quarter" idx="12"/>
          </p:nvPr>
        </p:nvSpPr>
        <p:spPr>
          <a:xfrm>
            <a:off x="1127883" y="2315963"/>
            <a:ext cx="14420850" cy="557213"/>
          </a:xfrm>
        </p:spPr>
        <p:txBody>
          <a:bodyPr/>
          <a:lstStyle/>
          <a:p>
            <a:endParaRPr lang="en-US"/>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15004910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Uncomment </a:t>
            </a:r>
            <a:r>
              <a:rPr lang="en-US" sz="6000" dirty="0"/>
              <a:t>the Include Recipe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sz="1100" dirty="0"/>
          </a:p>
          <a:p>
            <a:r>
              <a:rPr lang="en-US" dirty="0" err="1" smtClean="0"/>
              <a:t>include_recipe</a:t>
            </a:r>
            <a:r>
              <a:rPr lang="en-US" dirty="0" smtClean="0"/>
              <a:t> </a:t>
            </a:r>
            <a:r>
              <a:rPr lang="en-US" dirty="0"/>
              <a:t>’</a:t>
            </a:r>
            <a:r>
              <a:rPr lang="en-US" dirty="0" err="1"/>
              <a:t>myiis</a:t>
            </a:r>
            <a:r>
              <a:rPr lang="en-US" dirty="0"/>
              <a:t>:</a:t>
            </a:r>
            <a:r>
              <a:rPr lang="en-US" dirty="0" smtClean="0"/>
              <a:t>:configuration’</a:t>
            </a:r>
          </a:p>
          <a:p>
            <a:r>
              <a:rPr lang="en-US" dirty="0" err="1"/>
              <a:t>include_recipe</a:t>
            </a:r>
            <a:r>
              <a:rPr lang="en-US" dirty="0"/>
              <a:t> ’</a:t>
            </a:r>
            <a:r>
              <a:rPr lang="en-US" dirty="0" err="1"/>
              <a:t>myiis</a:t>
            </a:r>
            <a:r>
              <a:rPr lang="en-US" dirty="0"/>
              <a:t>:</a:t>
            </a:r>
            <a:r>
              <a:rPr lang="en-US" dirty="0" smtClean="0"/>
              <a:t>:service’</a:t>
            </a:r>
            <a:endParaRPr lang="en-US" dirty="0"/>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048946" y="5234029"/>
            <a:ext cx="14404273" cy="626533"/>
          </a:xfrm>
        </p:spPr>
        <p:txBody>
          <a:bodyPr/>
          <a:lstStyle/>
          <a:p>
            <a:endParaRPr lang="en-US" dirty="0"/>
          </a:p>
        </p:txBody>
      </p:sp>
    </p:spTree>
    <p:extLst>
      <p:ext uri="{BB962C8B-B14F-4D97-AF65-F5344CB8AC3E}">
        <p14:creationId xmlns:p14="http://schemas.microsoft.com/office/powerpoint/2010/main" val="399867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Goodbye Recipe</a:t>
            </a:r>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q"/>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goodbye.rb</a:t>
            </a:r>
            <a:r>
              <a:rPr lang="en-US" sz="3200" dirty="0">
                <a:latin typeface="Courier New" panose="02070309020205020404" pitchFamily="49" charset="0"/>
                <a:cs typeface="Courier New" panose="02070309020205020404" pitchFamily="49" charset="0"/>
              </a:rPr>
              <a:t>"</a:t>
            </a:r>
            <a:r>
              <a:rPr lang="en-US" sz="3200" dirty="0"/>
              <a:t> that defines the policy: </a:t>
            </a:r>
          </a:p>
          <a:p>
            <a:pPr marL="609560" lvl="1" algn="l"/>
            <a:r>
              <a:rPr lang="en-US" sz="2700" dirty="0">
                <a:solidFill>
                  <a:srgbClr val="3E4346"/>
                </a:solidFill>
              </a:rPr>
              <a:t>	The </a:t>
            </a:r>
            <a:r>
              <a:rPr lang="en-US" sz="2700" dirty="0">
                <a:solidFill>
                  <a:srgbClr val="3E4346"/>
                </a:solidFill>
                <a:cs typeface="Courier New" panose="02070309020205020404" pitchFamily="49" charset="0"/>
              </a:rPr>
              <a:t>file </a:t>
            </a:r>
            <a:r>
              <a:rPr lang="en-US" sz="2700" dirty="0">
                <a:solidFill>
                  <a:srgbClr val="3E4346"/>
                </a:solidFill>
              </a:rPr>
              <a:t>named </a:t>
            </a:r>
            <a:r>
              <a:rPr lang="uk-UA" sz="2700" dirty="0">
                <a:solidFill>
                  <a:srgbClr val="3E4346"/>
                </a:solidFill>
              </a:rPr>
              <a:t>'</a:t>
            </a:r>
            <a:r>
              <a:rPr lang="en-US" sz="2700" dirty="0">
                <a:solidFill>
                  <a:srgbClr val="3E4346"/>
                </a:solidFill>
              </a:rPr>
              <a:t>C:\</a:t>
            </a:r>
            <a:r>
              <a:rPr lang="en-US" sz="2700" dirty="0" err="1">
                <a:solidFill>
                  <a:srgbClr val="3E4346"/>
                </a:solidFill>
              </a:rPr>
              <a:t>hello.txt</a:t>
            </a:r>
            <a:r>
              <a:rPr lang="uk-UA" sz="2700" dirty="0">
                <a:solidFill>
                  <a:srgbClr val="3E4346"/>
                </a:solidFill>
              </a:rPr>
              <a:t>'</a:t>
            </a:r>
            <a:r>
              <a:rPr lang="en-US" sz="2700" dirty="0">
                <a:solidFill>
                  <a:srgbClr val="3E4346"/>
                </a:solidFill>
              </a:rPr>
              <a:t> is deleted.</a:t>
            </a:r>
            <a:endParaRPr lang="en-US" sz="3200" dirty="0"/>
          </a:p>
          <a:p>
            <a:endParaRPr lang="en-US" sz="3200" dirty="0"/>
          </a:p>
          <a:p>
            <a:pPr marL="457200" indent="-457200">
              <a:buFont typeface="Wingdings" charset="2"/>
              <a:buChar char="q"/>
            </a:pPr>
            <a:r>
              <a:rPr lang="en-US" sz="3200" dirty="0"/>
              <a:t>Use </a:t>
            </a:r>
            <a:r>
              <a:rPr lang="en-US" sz="3200" dirty="0">
                <a:latin typeface="+mj-lt"/>
                <a:cs typeface="Courier New" panose="02070309020205020404" pitchFamily="49" charset="0"/>
              </a:rPr>
              <a:t>chef-client</a:t>
            </a:r>
            <a:r>
              <a:rPr lang="en-US" sz="3200" dirty="0">
                <a:latin typeface="+mj-lt"/>
              </a:rPr>
              <a:t> </a:t>
            </a:r>
            <a:r>
              <a:rPr lang="en-US" sz="3200" dirty="0"/>
              <a:t>to apply the recipe file named </a:t>
            </a:r>
            <a:r>
              <a:rPr lang="en-US" sz="3200" dirty="0">
                <a:latin typeface="+mj-lt"/>
              </a:rPr>
              <a:t>"</a:t>
            </a:r>
            <a:r>
              <a:rPr lang="en-US" sz="3200" dirty="0" err="1">
                <a:latin typeface="+mj-lt"/>
              </a:rPr>
              <a:t>goodbye.rb</a:t>
            </a:r>
            <a:r>
              <a:rPr lang="en-US" sz="3200" dirty="0"/>
              <a:t>"</a:t>
            </a:r>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4381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0.97525 seconds (files took 1.81 seconds to load)</a:t>
            </a:r>
          </a:p>
          <a:p>
            <a:r>
              <a:rPr lang="en-US" dirty="0">
                <a:solidFill>
                  <a:srgbClr val="859900"/>
                </a:solidFill>
              </a:rPr>
              <a:t>3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6" name="Content Placeholder 5"/>
          <p:cNvSpPr>
            <a:spLocks noGrp="1"/>
          </p:cNvSpPr>
          <p:nvPr>
            <p:ph sz="quarter" idx="12"/>
          </p:nvPr>
        </p:nvSpPr>
        <p:spPr>
          <a:xfrm>
            <a:off x="1127883" y="2315963"/>
            <a:ext cx="14420850" cy="557213"/>
          </a:xfrm>
        </p:spPr>
        <p:txBody>
          <a:bodyPr/>
          <a:lstStyle/>
          <a:p>
            <a:endParaRPr lang="en-US"/>
          </a:p>
        </p:txBody>
      </p:sp>
      <p:sp>
        <p:nvSpPr>
          <p:cNvPr id="5" name="Title 4"/>
          <p:cNvSpPr>
            <a:spLocks noGrp="1"/>
          </p:cNvSpPr>
          <p:nvPr>
            <p:ph type="title"/>
          </p:nvPr>
        </p:nvSpPr>
        <p:spPr/>
        <p:txBody>
          <a:bodyPr/>
          <a:lstStyle/>
          <a:p>
            <a:r>
              <a:rPr lang="en-US" dirty="0"/>
              <a:t>Execute the Tests to </a:t>
            </a:r>
            <a:r>
              <a:rPr lang="en-US"/>
              <a:t>See it Pass</a:t>
            </a:r>
          </a:p>
        </p:txBody>
      </p:sp>
    </p:spTree>
    <p:extLst>
      <p:ext uri="{BB962C8B-B14F-4D97-AF65-F5344CB8AC3E}">
        <p14:creationId xmlns:p14="http://schemas.microsoft.com/office/powerpoint/2010/main" val="17350794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Comment </a:t>
            </a:r>
            <a:r>
              <a:rPr lang="en-US" sz="6000" dirty="0"/>
              <a:t>the </a:t>
            </a:r>
            <a:r>
              <a:rPr lang="en-US" sz="6000" dirty="0" smtClean="0"/>
              <a:t>Service Recipe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sz="1100" dirty="0"/>
          </a:p>
          <a:p>
            <a:r>
              <a:rPr lang="en-US" dirty="0" err="1" smtClean="0"/>
              <a:t>include_recipe</a:t>
            </a:r>
            <a:r>
              <a:rPr lang="en-US" dirty="0" smtClean="0"/>
              <a:t> </a:t>
            </a:r>
            <a:r>
              <a:rPr lang="en-US" dirty="0"/>
              <a:t>’</a:t>
            </a:r>
            <a:r>
              <a:rPr lang="en-US" dirty="0" err="1"/>
              <a:t>myiis</a:t>
            </a:r>
            <a:r>
              <a:rPr lang="en-US" dirty="0"/>
              <a:t>:</a:t>
            </a:r>
            <a:r>
              <a:rPr lang="en-US" dirty="0" smtClean="0"/>
              <a:t>:configuration’</a:t>
            </a:r>
          </a:p>
          <a:p>
            <a:r>
              <a:rPr lang="en-US" dirty="0">
                <a:solidFill>
                  <a:srgbClr val="FF0000"/>
                </a:solidFill>
              </a:rPr>
              <a:t>#</a:t>
            </a:r>
            <a:r>
              <a:rPr lang="en-US" dirty="0" err="1" smtClean="0"/>
              <a:t>include_recipe</a:t>
            </a:r>
            <a:r>
              <a:rPr lang="en-US" dirty="0" smtClean="0"/>
              <a:t> </a:t>
            </a:r>
            <a:r>
              <a:rPr lang="en-US" dirty="0"/>
              <a:t>’</a:t>
            </a:r>
            <a:r>
              <a:rPr lang="en-US" dirty="0" err="1"/>
              <a:t>myiis</a:t>
            </a:r>
            <a:r>
              <a:rPr lang="en-US" dirty="0"/>
              <a:t>:</a:t>
            </a:r>
            <a:r>
              <a:rPr lang="en-US" dirty="0" smtClean="0"/>
              <a:t>:service’</a:t>
            </a:r>
            <a:endParaRPr lang="en-US" dirty="0"/>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091994" y="5815284"/>
            <a:ext cx="14404273" cy="626533"/>
          </a:xfrm>
        </p:spPr>
        <p:txBody>
          <a:bodyPr/>
          <a:lstStyle/>
          <a:p>
            <a:endParaRPr lang="en-US" dirty="0"/>
          </a:p>
        </p:txBody>
      </p:sp>
    </p:spTree>
    <p:extLst>
      <p:ext uri="{BB962C8B-B14F-4D97-AF65-F5344CB8AC3E}">
        <p14:creationId xmlns:p14="http://schemas.microsoft.com/office/powerpoint/2010/main" val="18062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Write the Test that Verifies the Include Recipe</a:t>
            </a:r>
          </a:p>
        </p:txBody>
      </p:sp>
      <p:sp>
        <p:nvSpPr>
          <p:cNvPr id="3" name="Content Placeholder 2"/>
          <p:cNvSpPr>
            <a:spLocks noGrp="1"/>
          </p:cNvSpPr>
          <p:nvPr>
            <p:ph sz="quarter" idx="10"/>
          </p:nvPr>
        </p:nvSpPr>
        <p:spPr/>
        <p:txBody>
          <a:bodyPr>
            <a:normAutofit fontScale="92500" lnSpcReduction="20000"/>
          </a:bodyPr>
          <a:lstStyle/>
          <a:p>
            <a:r>
              <a:rPr lang="en-US" dirty="0"/>
              <a:t> # ... START OF THE SPEC FILE </a:t>
            </a:r>
            <a:r>
              <a:rPr lang="mr-IN" dirty="0" smtClean="0"/>
              <a:t>…</a:t>
            </a:r>
            <a:endParaRPr lang="en-US" dirty="0"/>
          </a:p>
          <a:p>
            <a:r>
              <a:rPr lang="en-US" dirty="0"/>
              <a:t>    it 'includes the install recipe' do</a:t>
            </a:r>
          </a:p>
          <a:p>
            <a:r>
              <a:rPr lang="en-US" dirty="0"/>
              <a:t>      expect(</a:t>
            </a:r>
            <a:r>
              <a:rPr lang="en-US" dirty="0" err="1"/>
              <a:t>chef_run</a:t>
            </a:r>
            <a:r>
              <a:rPr lang="en-US" dirty="0"/>
              <a:t>).to </a:t>
            </a:r>
            <a:r>
              <a:rPr lang="en-US" dirty="0" err="1"/>
              <a:t>include_recipe</a:t>
            </a:r>
            <a:r>
              <a:rPr lang="en-US" dirty="0" smtClean="0"/>
              <a:t>(’</a:t>
            </a:r>
            <a:r>
              <a:rPr lang="en-US" dirty="0" err="1" smtClean="0"/>
              <a:t>myiis</a:t>
            </a:r>
            <a:r>
              <a:rPr lang="en-US" dirty="0" smtClean="0"/>
              <a:t>:</a:t>
            </a:r>
            <a:r>
              <a:rPr lang="en-US" dirty="0"/>
              <a:t>:install')</a:t>
            </a:r>
          </a:p>
          <a:p>
            <a:r>
              <a:rPr lang="en-US" dirty="0"/>
              <a:t>    </a:t>
            </a:r>
            <a:r>
              <a:rPr lang="en-US" dirty="0" smtClean="0"/>
              <a:t>end</a:t>
            </a:r>
          </a:p>
          <a:p>
            <a:endParaRPr lang="en-US" dirty="0"/>
          </a:p>
          <a:p>
            <a:r>
              <a:rPr lang="en-US" dirty="0"/>
              <a:t> </a:t>
            </a:r>
            <a:r>
              <a:rPr lang="en-US" dirty="0" smtClean="0"/>
              <a:t>   it </a:t>
            </a:r>
            <a:r>
              <a:rPr lang="en-US" dirty="0"/>
              <a:t>'includes the configuration recipe' do</a:t>
            </a:r>
          </a:p>
          <a:p>
            <a:r>
              <a:rPr lang="en-US" dirty="0"/>
              <a:t>      expect(</a:t>
            </a:r>
            <a:r>
              <a:rPr lang="en-US" dirty="0" err="1"/>
              <a:t>chef_run</a:t>
            </a:r>
            <a:r>
              <a:rPr lang="en-US" dirty="0"/>
              <a:t>).to </a:t>
            </a:r>
            <a:r>
              <a:rPr lang="en-US" dirty="0" err="1"/>
              <a:t>include_recipe</a:t>
            </a:r>
            <a:r>
              <a:rPr lang="en-US" dirty="0"/>
              <a:t>('</a:t>
            </a:r>
            <a:r>
              <a:rPr lang="en-US" dirty="0" err="1"/>
              <a:t>myiis</a:t>
            </a:r>
            <a:r>
              <a:rPr lang="en-US" dirty="0"/>
              <a:t>::configuration')</a:t>
            </a:r>
          </a:p>
          <a:p>
            <a:r>
              <a:rPr lang="en-US" dirty="0"/>
              <a:t>    </a:t>
            </a:r>
            <a:r>
              <a:rPr lang="en-US" dirty="0" smtClean="0"/>
              <a:t>end</a:t>
            </a:r>
          </a:p>
          <a:p>
            <a:endParaRPr lang="en-US" dirty="0"/>
          </a:p>
          <a:p>
            <a:r>
              <a:rPr lang="en-US" dirty="0"/>
              <a:t>   </a:t>
            </a:r>
            <a:r>
              <a:rPr lang="en-US" dirty="0" smtClean="0"/>
              <a:t> it </a:t>
            </a:r>
            <a:r>
              <a:rPr lang="en-US" dirty="0"/>
              <a:t>'includes the service recipe' do</a:t>
            </a:r>
          </a:p>
          <a:p>
            <a:r>
              <a:rPr lang="en-US" dirty="0"/>
              <a:t>      expect(</a:t>
            </a:r>
            <a:r>
              <a:rPr lang="en-US" dirty="0" err="1"/>
              <a:t>chef_run</a:t>
            </a:r>
            <a:r>
              <a:rPr lang="en-US" dirty="0"/>
              <a:t>).to </a:t>
            </a:r>
            <a:r>
              <a:rPr lang="en-US" dirty="0" err="1"/>
              <a:t>include_recipe</a:t>
            </a:r>
            <a:r>
              <a:rPr lang="en-US" dirty="0" smtClean="0"/>
              <a:t>(’</a:t>
            </a:r>
            <a:r>
              <a:rPr lang="en-US" dirty="0" err="1" smtClean="0"/>
              <a:t>myiis</a:t>
            </a:r>
            <a:r>
              <a:rPr lang="en-US" dirty="0" smtClean="0"/>
              <a:t>:</a:t>
            </a:r>
            <a:r>
              <a:rPr lang="en-US" dirty="0"/>
              <a:t>:service')</a:t>
            </a:r>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spec/unit/recipes/</a:t>
            </a:r>
            <a:r>
              <a:rPr lang="en-US" dirty="0" err="1"/>
              <a:t>default_spec.rb</a:t>
            </a:r>
            <a:endParaRPr lang="en-US" dirty="0"/>
          </a:p>
        </p:txBody>
      </p:sp>
      <p:sp>
        <p:nvSpPr>
          <p:cNvPr id="5" name="Text Placeholder 4"/>
          <p:cNvSpPr>
            <a:spLocks noGrp="1"/>
          </p:cNvSpPr>
          <p:nvPr>
            <p:ph type="body" sz="quarter" idx="13"/>
          </p:nvPr>
        </p:nvSpPr>
        <p:spPr>
          <a:xfrm>
            <a:off x="1142628" y="5637999"/>
            <a:ext cx="14404273" cy="1466227"/>
          </a:xfrm>
        </p:spPr>
        <p:txBody>
          <a:bodyPr/>
          <a:lstStyle/>
          <a:p>
            <a:endParaRPr lang="en-US" dirty="0"/>
          </a:p>
        </p:txBody>
      </p:sp>
    </p:spTree>
    <p:extLst>
      <p:ext uri="{BB962C8B-B14F-4D97-AF65-F5344CB8AC3E}">
        <p14:creationId xmlns:p14="http://schemas.microsoft.com/office/powerpoint/2010/main" val="229904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a:t>
            </a:r>
            <a:r>
              <a:rPr lang="en-US" dirty="0" smtClean="0"/>
              <a:t>.F</a:t>
            </a:r>
            <a:endParaRPr lang="en-US" dirty="0"/>
          </a:p>
          <a:p>
            <a:endParaRPr lang="en-US" dirty="0"/>
          </a:p>
          <a:p>
            <a:r>
              <a:rPr lang="en-US" dirty="0"/>
              <a:t>Failures:</a:t>
            </a:r>
          </a:p>
          <a:p>
            <a:r>
              <a:rPr lang="en-US" dirty="0"/>
              <a:t>  1) </a:t>
            </a:r>
            <a:r>
              <a:rPr lang="en-US" dirty="0" err="1" smtClean="0"/>
              <a:t>myiis</a:t>
            </a:r>
            <a:r>
              <a:rPr lang="en-US" dirty="0" smtClean="0"/>
              <a:t>:</a:t>
            </a:r>
            <a:r>
              <a:rPr lang="en-US" dirty="0"/>
              <a:t>:default When all attributes are default, on </a:t>
            </a:r>
            <a:r>
              <a:rPr lang="en-US" dirty="0" smtClean="0"/>
              <a:t>Windows 2012R2 includes </a:t>
            </a:r>
            <a:r>
              <a:rPr lang="en-US" dirty="0"/>
              <a:t>the </a:t>
            </a:r>
            <a:r>
              <a:rPr lang="en-US" dirty="0" smtClean="0"/>
              <a:t>service recipe</a:t>
            </a:r>
            <a:endParaRPr lang="en-US" dirty="0"/>
          </a:p>
          <a:p>
            <a:r>
              <a:rPr lang="en-US" dirty="0"/>
              <a:t>    </a:t>
            </a:r>
            <a:r>
              <a:rPr lang="en-US" dirty="0">
                <a:solidFill>
                  <a:srgbClr val="DD312E"/>
                </a:solidFill>
              </a:rPr>
              <a:t> Failure/Error:</a:t>
            </a:r>
            <a:r>
              <a:rPr lang="en-US" dirty="0"/>
              <a:t> </a:t>
            </a:r>
            <a:r>
              <a:rPr lang="en-US" dirty="0">
                <a:solidFill>
                  <a:srgbClr val="859900"/>
                </a:solidFill>
              </a:rPr>
              <a:t>expect</a:t>
            </a:r>
            <a:r>
              <a:rPr lang="en-US" dirty="0"/>
              <a:t>(</a:t>
            </a:r>
            <a:r>
              <a:rPr lang="en-US" dirty="0" err="1"/>
              <a:t>chef_run</a:t>
            </a:r>
            <a:r>
              <a:rPr lang="en-US" dirty="0"/>
              <a:t>).to </a:t>
            </a:r>
            <a:r>
              <a:rPr lang="en-US" dirty="0" err="1"/>
              <a:t>include_recipe</a:t>
            </a:r>
            <a:r>
              <a:rPr lang="en-US" dirty="0" smtClean="0"/>
              <a:t>(</a:t>
            </a:r>
            <a:r>
              <a:rPr lang="en-US" dirty="0" smtClean="0">
                <a:solidFill>
                  <a:srgbClr val="DD312E"/>
                </a:solidFill>
              </a:rPr>
              <a:t>’</a:t>
            </a:r>
            <a:r>
              <a:rPr lang="en-US" dirty="0" err="1" smtClean="0">
                <a:solidFill>
                  <a:srgbClr val="DD312E"/>
                </a:solidFill>
              </a:rPr>
              <a:t>myiis</a:t>
            </a:r>
            <a:r>
              <a:rPr lang="en-US" dirty="0" smtClean="0">
                <a:solidFill>
                  <a:srgbClr val="DD312E"/>
                </a:solidFill>
              </a:rPr>
              <a:t>::service'</a:t>
            </a:r>
            <a:r>
              <a:rPr lang="en-US" dirty="0"/>
              <a:t>)</a:t>
            </a:r>
          </a:p>
          <a:p>
            <a:r>
              <a:rPr lang="en-US" dirty="0"/>
              <a:t>       </a:t>
            </a:r>
            <a:r>
              <a:rPr lang="en-US" dirty="0">
                <a:solidFill>
                  <a:srgbClr val="DD312E"/>
                </a:solidFill>
              </a:rPr>
              <a:t>expected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:default",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:configuration",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:install", </a:t>
            </a:r>
            <a:r>
              <a:rPr lang="en-US" dirty="0" smtClean="0">
                <a:solidFill>
                  <a:srgbClr val="DD312E"/>
                </a:solidFill>
              </a:rPr>
              <a:t>”</a:t>
            </a:r>
            <a:r>
              <a:rPr lang="en-US" dirty="0" err="1" smtClean="0">
                <a:solidFill>
                  <a:srgbClr val="DD312E"/>
                </a:solidFill>
              </a:rPr>
              <a:t>myiis</a:t>
            </a:r>
            <a:r>
              <a:rPr lang="en-US" dirty="0" smtClean="0">
                <a:solidFill>
                  <a:srgbClr val="DD312E"/>
                </a:solidFill>
              </a:rPr>
              <a:t>:</a:t>
            </a:r>
            <a:r>
              <a:rPr lang="en-US" dirty="0">
                <a:solidFill>
                  <a:srgbClr val="DD312E"/>
                </a:solidFill>
              </a:rPr>
              <a:t>:service"] to include </a:t>
            </a:r>
            <a:r>
              <a:rPr lang="en-US" dirty="0" smtClean="0">
                <a:solidFill>
                  <a:srgbClr val="DD312E"/>
                </a:solidFill>
              </a:rPr>
              <a:t>”</a:t>
            </a:r>
            <a:r>
              <a:rPr lang="en-US" dirty="0" err="1" smtClean="0">
                <a:solidFill>
                  <a:srgbClr val="DD312E"/>
                </a:solidFill>
              </a:rPr>
              <a:t>myiis</a:t>
            </a:r>
            <a:r>
              <a:rPr lang="en-US" dirty="0" smtClean="0">
                <a:solidFill>
                  <a:srgbClr val="DD312E"/>
                </a:solidFill>
              </a:rPr>
              <a:t>::service"</a:t>
            </a:r>
            <a:endParaRPr lang="en-US" dirty="0">
              <a:solidFill>
                <a:srgbClr val="DD312E"/>
              </a:solidFill>
            </a:endParaRPr>
          </a:p>
          <a:p>
            <a:r>
              <a:rPr lang="en-US" dirty="0">
                <a:solidFill>
                  <a:srgbClr val="2AA299"/>
                </a:solidFill>
              </a:rPr>
              <a:t>     # ./spec/unit/recipes/default_spec.rb:27:in `block (3 levels) in </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7" name="Content Placeholder 6"/>
          <p:cNvSpPr>
            <a:spLocks noGrp="1"/>
          </p:cNvSpPr>
          <p:nvPr>
            <p:ph sz="quarter" idx="12"/>
          </p:nvPr>
        </p:nvSpPr>
        <p:spPr>
          <a:xfrm>
            <a:off x="1127883" y="2315963"/>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25179406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Uncomment </a:t>
            </a:r>
            <a:r>
              <a:rPr lang="en-US" sz="6000" dirty="0"/>
              <a:t>the Include Recipe</a:t>
            </a:r>
            <a:endParaRPr lang="en-US" sz="5870" dirty="0"/>
          </a:p>
        </p:txBody>
      </p:sp>
      <p:sp>
        <p:nvSpPr>
          <p:cNvPr id="3" name="Content Placeholder 2"/>
          <p:cNvSpPr>
            <a:spLocks noGrp="1"/>
          </p:cNvSpPr>
          <p:nvPr>
            <p:ph sz="quarter" idx="10"/>
          </p:nvPr>
        </p:nvSpPr>
        <p:spPr/>
        <p:txBody>
          <a:bodyPr>
            <a:normAutofit/>
          </a:bodyPr>
          <a:lstStyle/>
          <a:p>
            <a:r>
              <a:rPr lang="en-US" dirty="0"/>
              <a:t>#</a:t>
            </a:r>
          </a:p>
          <a:p>
            <a:r>
              <a:rPr lang="en-US" dirty="0"/>
              <a:t># Cookbook:: </a:t>
            </a:r>
            <a:r>
              <a:rPr lang="en-US" dirty="0" err="1" smtClean="0"/>
              <a:t>myiis</a:t>
            </a:r>
            <a:endParaRPr lang="en-US" dirty="0"/>
          </a:p>
          <a:p>
            <a:r>
              <a:rPr lang="en-US" dirty="0"/>
              <a:t># Recipe:: default</a:t>
            </a:r>
          </a:p>
          <a:p>
            <a:r>
              <a:rPr lang="en-US" dirty="0"/>
              <a:t>#</a:t>
            </a:r>
          </a:p>
          <a:p>
            <a:r>
              <a:rPr lang="en-US" dirty="0"/>
              <a:t># Copyright:: 2018, The Authors, All Rights Reserved.</a:t>
            </a:r>
          </a:p>
          <a:p>
            <a:r>
              <a:rPr lang="en-US" dirty="0" err="1" smtClean="0"/>
              <a:t>include_recipe</a:t>
            </a:r>
            <a:r>
              <a:rPr lang="en-US" dirty="0" smtClean="0"/>
              <a:t> ’</a:t>
            </a:r>
            <a:r>
              <a:rPr lang="en-US" dirty="0" err="1" smtClean="0"/>
              <a:t>myiis</a:t>
            </a:r>
            <a:r>
              <a:rPr lang="en-US" dirty="0" smtClean="0"/>
              <a:t>::install’</a:t>
            </a:r>
            <a:endParaRPr lang="en-US" sz="1100" dirty="0"/>
          </a:p>
          <a:p>
            <a:r>
              <a:rPr lang="en-US" dirty="0" err="1" smtClean="0"/>
              <a:t>include_recipe</a:t>
            </a:r>
            <a:r>
              <a:rPr lang="en-US" dirty="0" smtClean="0"/>
              <a:t> </a:t>
            </a:r>
            <a:r>
              <a:rPr lang="en-US" dirty="0"/>
              <a:t>’</a:t>
            </a:r>
            <a:r>
              <a:rPr lang="en-US" dirty="0" err="1"/>
              <a:t>myiis</a:t>
            </a:r>
            <a:r>
              <a:rPr lang="en-US" dirty="0"/>
              <a:t>:</a:t>
            </a:r>
            <a:r>
              <a:rPr lang="en-US" dirty="0" smtClean="0"/>
              <a:t>:configuration’</a:t>
            </a:r>
          </a:p>
          <a:p>
            <a:r>
              <a:rPr lang="en-US" dirty="0" err="1"/>
              <a:t>include_recipe</a:t>
            </a:r>
            <a:r>
              <a:rPr lang="en-US" dirty="0"/>
              <a:t> ’</a:t>
            </a:r>
            <a:r>
              <a:rPr lang="en-US" dirty="0" err="1"/>
              <a:t>myiis</a:t>
            </a:r>
            <a:r>
              <a:rPr lang="en-US" dirty="0"/>
              <a:t>:</a:t>
            </a:r>
            <a:r>
              <a:rPr lang="en-US" dirty="0" smtClean="0"/>
              <a:t>:service’</a:t>
            </a:r>
            <a:endParaRPr lang="en-US" dirty="0"/>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default.rb</a:t>
            </a:r>
            <a:endParaRPr lang="en-US" dirty="0"/>
          </a:p>
        </p:txBody>
      </p:sp>
      <p:sp>
        <p:nvSpPr>
          <p:cNvPr id="6" name="Text Placeholder 6"/>
          <p:cNvSpPr>
            <a:spLocks noGrp="1"/>
          </p:cNvSpPr>
          <p:nvPr>
            <p:ph type="body" sz="quarter" idx="13"/>
          </p:nvPr>
        </p:nvSpPr>
        <p:spPr>
          <a:xfrm>
            <a:off x="1113518" y="5815285"/>
            <a:ext cx="14404273" cy="626533"/>
          </a:xfrm>
        </p:spPr>
        <p:txBody>
          <a:bodyPr/>
          <a:lstStyle/>
          <a:p>
            <a:endParaRPr lang="en-US" dirty="0"/>
          </a:p>
        </p:txBody>
      </p:sp>
    </p:spTree>
    <p:extLst>
      <p:ext uri="{BB962C8B-B14F-4D97-AF65-F5344CB8AC3E}">
        <p14:creationId xmlns:p14="http://schemas.microsoft.com/office/powerpoint/2010/main" val="42260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0.97525 seconds (files took 1.81 seconds to load)</a:t>
            </a:r>
          </a:p>
          <a:p>
            <a:r>
              <a:rPr lang="en-US" dirty="0" smtClean="0">
                <a:solidFill>
                  <a:srgbClr val="859900"/>
                </a:solidFill>
              </a:rPr>
              <a:t>4 </a:t>
            </a:r>
            <a:r>
              <a:rPr lang="en-US" dirty="0">
                <a:solidFill>
                  <a:srgbClr val="859900"/>
                </a:solidFill>
              </a:rPr>
              <a:t>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6" name="Content Placeholder 5"/>
          <p:cNvSpPr>
            <a:spLocks noGrp="1"/>
          </p:cNvSpPr>
          <p:nvPr>
            <p:ph sz="quarter" idx="12"/>
          </p:nvPr>
        </p:nvSpPr>
        <p:spPr>
          <a:xfrm>
            <a:off x="1127883" y="2315963"/>
            <a:ext cx="14420850" cy="557213"/>
          </a:xfrm>
        </p:spPr>
        <p:txBody>
          <a:bodyPr/>
          <a:lstStyle/>
          <a:p>
            <a:endParaRPr lang="en-US"/>
          </a:p>
        </p:txBody>
      </p:sp>
      <p:sp>
        <p:nvSpPr>
          <p:cNvPr id="5" name="Title 4"/>
          <p:cNvSpPr>
            <a:spLocks noGrp="1"/>
          </p:cNvSpPr>
          <p:nvPr>
            <p:ph type="title"/>
          </p:nvPr>
        </p:nvSpPr>
        <p:spPr/>
        <p:txBody>
          <a:bodyPr/>
          <a:lstStyle/>
          <a:p>
            <a:r>
              <a:rPr lang="en-US" dirty="0"/>
              <a:t>Execute the Tests to </a:t>
            </a:r>
            <a:r>
              <a:rPr lang="en-US"/>
              <a:t>See it Pass</a:t>
            </a:r>
          </a:p>
        </p:txBody>
      </p:sp>
    </p:spTree>
    <p:extLst>
      <p:ext uri="{BB962C8B-B14F-4D97-AF65-F5344CB8AC3E}">
        <p14:creationId xmlns:p14="http://schemas.microsoft.com/office/powerpoint/2010/main" val="21106237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1660524" y="3260725"/>
            <a:ext cx="12330113" cy="3427942"/>
          </a:xfrm>
        </p:spPr>
        <p:txBody>
          <a:bodyPr/>
          <a:lstStyle/>
          <a:p>
            <a:r>
              <a:rPr lang="en-US" dirty="0"/>
              <a:t>What functionality did you test in the integration tests?</a:t>
            </a:r>
          </a:p>
          <a:p>
            <a:endParaRPr lang="en-US" dirty="0"/>
          </a:p>
          <a:p>
            <a:r>
              <a:rPr lang="en-US" dirty="0"/>
              <a:t>What functionality did you test in these unit tests?</a:t>
            </a:r>
          </a:p>
          <a:p>
            <a:endParaRPr lang="en-US" dirty="0"/>
          </a:p>
          <a:p>
            <a:r>
              <a:rPr lang="en-US" dirty="0"/>
              <a:t>What do you see as the scope of unit testing versus integration testing?</a:t>
            </a:r>
          </a:p>
          <a:p>
            <a:endParaRPr lang="en-US" dirty="0"/>
          </a:p>
          <a:p>
            <a:r>
              <a:rPr lang="en-US" dirty="0"/>
              <a:t>What are the differences between a </a:t>
            </a:r>
            <a:r>
              <a:rPr lang="en-US" dirty="0" err="1"/>
              <a:t>ChefSpec</a:t>
            </a:r>
            <a:r>
              <a:rPr lang="en-US" dirty="0"/>
              <a:t> test and a </a:t>
            </a:r>
            <a:r>
              <a:rPr lang="en-US" dirty="0" err="1"/>
              <a:t>InSpec</a:t>
            </a:r>
            <a:r>
              <a:rPr lang="en-US" dirty="0"/>
              <a:t> test?</a:t>
            </a:r>
          </a:p>
        </p:txBody>
      </p:sp>
    </p:spTree>
    <p:extLst>
      <p:ext uri="{BB962C8B-B14F-4D97-AF65-F5344CB8AC3E}">
        <p14:creationId xmlns:p14="http://schemas.microsoft.com/office/powerpoint/2010/main" val="15692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2647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60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Testing Resources in Recipes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49765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a:t>Lab: The Updated file Resource</a:t>
            </a:r>
          </a:p>
        </p:txBody>
      </p:sp>
      <p:sp>
        <p:nvSpPr>
          <p:cNvPr id="3" name="Content Placeholder 2"/>
          <p:cNvSpPr>
            <a:spLocks noGrp="1"/>
          </p:cNvSpPr>
          <p:nvPr>
            <p:ph sz="quarter" idx="10"/>
          </p:nvPr>
        </p:nvSpPr>
        <p:spPr>
          <a:xfrm>
            <a:off x="1121106" y="2113747"/>
            <a:ext cx="14422526" cy="5944404"/>
          </a:xfrm>
        </p:spPr>
        <p:txBody>
          <a:bodyPr/>
          <a:lstStyle/>
          <a:p>
            <a:r>
              <a:rPr lang="en-US" b="1" dirty="0"/>
              <a:t>file </a:t>
            </a:r>
            <a:r>
              <a:rPr lang="uk-UA" b="1" dirty="0"/>
              <a:t>'</a:t>
            </a:r>
            <a:r>
              <a:rPr lang="en-US" b="1" dirty="0"/>
              <a:t>C:\</a:t>
            </a:r>
            <a:r>
              <a:rPr lang="en-US" b="1" dirty="0" err="1"/>
              <a:t>hello.txt</a:t>
            </a:r>
            <a:r>
              <a:rPr lang="uk-UA" b="1" dirty="0"/>
              <a:t>'</a:t>
            </a:r>
            <a:r>
              <a:rPr lang="en-US" b="1" dirty="0"/>
              <a:t> do</a:t>
            </a:r>
          </a:p>
          <a:p>
            <a:r>
              <a:rPr lang="en-US" b="1" dirty="0"/>
              <a:t>  action :delete</a:t>
            </a:r>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goodbye.rb</a:t>
            </a:r>
            <a:endParaRPr lang="en-US" sz="3700" b="1" dirty="0"/>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02245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Test resources within a recipe using </a:t>
            </a:r>
            <a:r>
              <a:rPr lang="en-US" dirty="0" err="1"/>
              <a:t>ChefSpec</a:t>
            </a:r>
            <a:endParaRPr lang="en-US" dirty="0"/>
          </a:p>
        </p:txBody>
      </p:sp>
    </p:spTree>
    <p:extLst>
      <p:ext uri="{BB962C8B-B14F-4D97-AF65-F5344CB8AC3E}">
        <p14:creationId xmlns:p14="http://schemas.microsoft.com/office/powerpoint/2010/main" val="11112911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Testing Remaining Resources</a:t>
            </a:r>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Write and execute tests for the Install recipe</a:t>
            </a:r>
          </a:p>
          <a:p>
            <a:pPr marL="342900" indent="-342900">
              <a:buFont typeface="Wingdings" charset="2"/>
              <a:buChar char="q"/>
            </a:pPr>
            <a:r>
              <a:rPr lang="en-US" dirty="0"/>
              <a:t>Verify the test validates the recipe</a:t>
            </a:r>
          </a:p>
        </p:txBody>
      </p:sp>
    </p:spTree>
    <p:extLst>
      <p:ext uri="{BB962C8B-B14F-4D97-AF65-F5344CB8AC3E}">
        <p14:creationId xmlns:p14="http://schemas.microsoft.com/office/powerpoint/2010/main" val="31906206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recipes</a:t>
            </a:r>
          </a:p>
          <a:p>
            <a:r>
              <a:rPr lang="en-US" dirty="0"/>
              <a:t>        ├── </a:t>
            </a:r>
            <a:r>
              <a:rPr lang="en-US" dirty="0" err="1"/>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p:txBody>
      </p:sp>
      <p:sp>
        <p:nvSpPr>
          <p:cNvPr id="3" name="Text Placeholder 2"/>
          <p:cNvSpPr>
            <a:spLocks noGrp="1"/>
          </p:cNvSpPr>
          <p:nvPr>
            <p:ph type="body" sz="quarter" idx="11"/>
          </p:nvPr>
        </p:nvSpPr>
        <p:spPr/>
        <p:txBody>
          <a:bodyPr/>
          <a:lstStyle/>
          <a:p>
            <a:r>
              <a:rPr lang="en-US" dirty="0"/>
              <a:t>&gt; tree </a:t>
            </a:r>
            <a:r>
              <a:rPr lang="en-US" dirty="0" smtClean="0"/>
              <a:t>/f spec</a:t>
            </a:r>
            <a:endParaRPr lang="en-US" dirty="0"/>
          </a:p>
        </p:txBody>
      </p:sp>
      <p:sp>
        <p:nvSpPr>
          <p:cNvPr id="4" name="Content Placeholder 3"/>
          <p:cNvSpPr>
            <a:spLocks noGrp="1"/>
          </p:cNvSpPr>
          <p:nvPr>
            <p:ph sz="quarter" idx="12"/>
          </p:nvPr>
        </p:nvSpPr>
        <p:spPr>
          <a:xfrm>
            <a:off x="1127883" y="4423261"/>
            <a:ext cx="14420850" cy="557213"/>
          </a:xfrm>
        </p:spPr>
        <p:txBody>
          <a:bodyPr/>
          <a:lstStyle/>
          <a:p>
            <a:endParaRPr lang="en-US" dirty="0"/>
          </a:p>
        </p:txBody>
      </p:sp>
      <p:sp>
        <p:nvSpPr>
          <p:cNvPr id="5" name="Title 4"/>
          <p:cNvSpPr>
            <a:spLocks noGrp="1"/>
          </p:cNvSpPr>
          <p:nvPr>
            <p:ph type="title"/>
          </p:nvPr>
        </p:nvSpPr>
        <p:spPr/>
        <p:txBody>
          <a:bodyPr/>
          <a:lstStyle/>
          <a:p>
            <a:r>
              <a:rPr lang="en-US" dirty="0"/>
              <a:t>Generated Recipes Also Generate Specs</a:t>
            </a:r>
          </a:p>
        </p:txBody>
      </p:sp>
    </p:spTree>
    <p:extLst>
      <p:ext uri="{BB962C8B-B14F-4D97-AF65-F5344CB8AC3E}">
        <p14:creationId xmlns:p14="http://schemas.microsoft.com/office/powerpoint/2010/main" val="23814110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a:t>
            </a:r>
            <a:r>
              <a:rPr lang="en-US" dirty="0" err="1"/>
              <a:t>ChefSpec</a:t>
            </a:r>
            <a:r>
              <a:rPr lang="en-US" dirty="0"/>
              <a:t> Platform</a:t>
            </a:r>
          </a:p>
        </p:txBody>
      </p:sp>
      <p:sp>
        <p:nvSpPr>
          <p:cNvPr id="3" name="Content Placeholder 2"/>
          <p:cNvSpPr>
            <a:spLocks noGrp="1"/>
          </p:cNvSpPr>
          <p:nvPr>
            <p:ph sz="quarter" idx="10"/>
          </p:nvPr>
        </p:nvSpPr>
        <p:spPr/>
        <p:txBody>
          <a:bodyPr>
            <a:normAutofit fontScale="62500" lnSpcReduction="20000"/>
          </a:bodyPr>
          <a:lstStyle/>
          <a:p>
            <a:r>
              <a:rPr lang="en-US" dirty="0"/>
              <a:t>require '</a:t>
            </a:r>
            <a:r>
              <a:rPr lang="en-US" dirty="0" err="1"/>
              <a:t>spec_helper</a:t>
            </a:r>
            <a:r>
              <a:rPr lang="en-US" dirty="0"/>
              <a:t>'</a:t>
            </a:r>
          </a:p>
          <a:p>
            <a:endParaRPr lang="en-US" dirty="0"/>
          </a:p>
          <a:p>
            <a:r>
              <a:rPr lang="en-US" dirty="0"/>
              <a:t>describe </a:t>
            </a:r>
            <a:r>
              <a:rPr lang="en-US" dirty="0" smtClean="0"/>
              <a:t>’</a:t>
            </a:r>
            <a:r>
              <a:rPr lang="en-US" dirty="0" err="1" smtClean="0"/>
              <a:t>myiis</a:t>
            </a:r>
            <a:r>
              <a:rPr lang="en-US" dirty="0" smtClean="0"/>
              <a:t>::configuration' </a:t>
            </a:r>
            <a:r>
              <a:rPr lang="en-US" dirty="0"/>
              <a:t>do</a:t>
            </a:r>
          </a:p>
          <a:p>
            <a:r>
              <a:rPr lang="en-US" dirty="0"/>
              <a:t>  context 'When all attributes are default, on </a:t>
            </a:r>
            <a:r>
              <a:rPr lang="en-US" dirty="0" smtClean="0"/>
              <a:t>Windows 2012R2' </a:t>
            </a:r>
            <a:r>
              <a:rPr lang="en-US" dirty="0"/>
              <a:t>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smtClean="0"/>
              <a:t>’windows'</a:t>
            </a:r>
            <a:r>
              <a:rPr lang="en-US" dirty="0"/>
              <a:t>, version: </a:t>
            </a:r>
            <a:r>
              <a:rPr lang="en-US" dirty="0" smtClean="0"/>
              <a:t>’2012r2'</a:t>
            </a:r>
            <a:r>
              <a:rPr lang="en-US" dirty="0"/>
              <a:t>)</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err="1" smtClean="0"/>
              <a:t>myiis</a:t>
            </a:r>
            <a:r>
              <a:rPr lang="en-US" dirty="0" smtClean="0"/>
              <a:t>/</a:t>
            </a:r>
            <a:r>
              <a:rPr lang="en-US" dirty="0"/>
              <a:t>spec/unit/recipes</a:t>
            </a:r>
            <a:r>
              <a:rPr lang="en-US" dirty="0" smtClean="0"/>
              <a:t>/</a:t>
            </a:r>
            <a:r>
              <a:rPr lang="en-US" dirty="0" err="1" smtClean="0"/>
              <a:t>install_spec.rb</a:t>
            </a:r>
            <a:endParaRPr lang="en-US" dirty="0"/>
          </a:p>
        </p:txBody>
      </p:sp>
      <p:sp>
        <p:nvSpPr>
          <p:cNvPr id="6" name="Text Placeholder 5"/>
          <p:cNvSpPr>
            <a:spLocks noGrp="1"/>
          </p:cNvSpPr>
          <p:nvPr>
            <p:ph type="body" sz="quarter" idx="13"/>
          </p:nvPr>
        </p:nvSpPr>
        <p:spPr>
          <a:xfrm>
            <a:off x="1135042" y="4051300"/>
            <a:ext cx="14404273" cy="457201"/>
          </a:xfrm>
        </p:spPr>
        <p:txBody>
          <a:bodyPr/>
          <a:lstStyle/>
          <a:p>
            <a:r>
              <a:rPr lang="en-US" dirty="0"/>
              <a:t>+</a:t>
            </a:r>
          </a:p>
        </p:txBody>
      </p:sp>
      <p:sp>
        <p:nvSpPr>
          <p:cNvPr id="7" name="Text Placeholder 5"/>
          <p:cNvSpPr>
            <a:spLocks noGrp="1"/>
          </p:cNvSpPr>
          <p:nvPr>
            <p:ph type="body" sz="quarter" idx="13"/>
          </p:nvPr>
        </p:nvSpPr>
        <p:spPr>
          <a:xfrm>
            <a:off x="1135042" y="3238500"/>
            <a:ext cx="14404273" cy="479840"/>
          </a:xfrm>
        </p:spPr>
        <p:txBody>
          <a:bodyPr/>
          <a:lstStyle/>
          <a:p>
            <a:r>
              <a:rPr lang="en-US" dirty="0"/>
              <a:t>+</a:t>
            </a:r>
          </a:p>
        </p:txBody>
      </p:sp>
    </p:spTree>
    <p:extLst>
      <p:ext uri="{BB962C8B-B14F-4D97-AF65-F5344CB8AC3E}">
        <p14:creationId xmlns:p14="http://schemas.microsoft.com/office/powerpoint/2010/main" val="19263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0.97525 seconds (files took 1.81 seconds to load)</a:t>
            </a:r>
          </a:p>
          <a:p>
            <a:r>
              <a:rPr lang="en-US" dirty="0" smtClean="0"/>
              <a:t>1 </a:t>
            </a:r>
            <a:r>
              <a:rPr lang="en-US" dirty="0"/>
              <a:t>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smtClean="0"/>
              <a:t>/</a:t>
            </a:r>
            <a:r>
              <a:rPr lang="en-US" dirty="0" err="1" smtClean="0"/>
              <a:t>configuration_spec.rb</a:t>
            </a:r>
            <a:endParaRPr lang="en-US" dirty="0"/>
          </a:p>
        </p:txBody>
      </p:sp>
      <p:sp>
        <p:nvSpPr>
          <p:cNvPr id="4" name="Content Placeholder 3"/>
          <p:cNvSpPr>
            <a:spLocks noGrp="1"/>
          </p:cNvSpPr>
          <p:nvPr>
            <p:ph sz="quarter" idx="12"/>
          </p:nvPr>
        </p:nvSpPr>
        <p:spPr>
          <a:xfrm>
            <a:off x="1127883" y="3927015"/>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a:t>
            </a:r>
            <a:r>
              <a:rPr lang="en-US" dirty="0" smtClean="0"/>
              <a:t>Configuration Specification</a:t>
            </a:r>
            <a:endParaRPr lang="en-US" dirty="0"/>
          </a:p>
        </p:txBody>
      </p:sp>
      <p:sp>
        <p:nvSpPr>
          <p:cNvPr id="6" name="TextBox 5"/>
          <p:cNvSpPr txBox="1"/>
          <p:nvPr/>
        </p:nvSpPr>
        <p:spPr bwMode="white">
          <a:xfrm>
            <a:off x="-1170710" y="385010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687389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Pending Test to Verify the Package</a:t>
            </a:r>
          </a:p>
        </p:txBody>
      </p:sp>
      <p:sp>
        <p:nvSpPr>
          <p:cNvPr id="3" name="Content Placeholder 2"/>
          <p:cNvSpPr>
            <a:spLocks noGrp="1"/>
          </p:cNvSpPr>
          <p:nvPr>
            <p:ph sz="quarter" idx="10"/>
          </p:nvPr>
        </p:nvSpPr>
        <p:spPr/>
        <p:txBody>
          <a:bodyPr>
            <a:normAutofit lnSpcReduction="10000"/>
          </a:bodyPr>
          <a:lstStyle/>
          <a:p>
            <a:r>
              <a:rPr lang="en-US" dirty="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a:t>
            </a:r>
            <a:r>
              <a:rPr lang="en-US" dirty="0" smtClean="0"/>
              <a:t>’configures the </a:t>
            </a:r>
            <a:r>
              <a:rPr lang="en-US" dirty="0"/>
              <a:t>necessary </a:t>
            </a:r>
            <a:r>
              <a:rPr lang="en-US" dirty="0" smtClean="0"/>
              <a:t>file'</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err="1" smtClean="0"/>
              <a:t>myiis</a:t>
            </a:r>
            <a:r>
              <a:rPr lang="en-US" dirty="0" smtClean="0"/>
              <a:t>/</a:t>
            </a:r>
            <a:r>
              <a:rPr lang="en-US" dirty="0"/>
              <a:t>spec/unit/recipes</a:t>
            </a:r>
            <a:r>
              <a:rPr lang="en-US" dirty="0" smtClean="0"/>
              <a:t>/</a:t>
            </a:r>
            <a:r>
              <a:rPr lang="en-US" dirty="0" err="1" smtClean="0"/>
              <a:t>configuration_spec.rb</a:t>
            </a:r>
            <a:endParaRPr lang="en-US" dirty="0"/>
          </a:p>
        </p:txBody>
      </p:sp>
      <p:sp>
        <p:nvSpPr>
          <p:cNvPr id="6" name="Text Placeholder 5"/>
          <p:cNvSpPr>
            <a:spLocks noGrp="1"/>
          </p:cNvSpPr>
          <p:nvPr>
            <p:ph type="body" sz="quarter" idx="13"/>
          </p:nvPr>
        </p:nvSpPr>
        <p:spPr>
          <a:xfrm>
            <a:off x="1135042" y="5265316"/>
            <a:ext cx="14404273" cy="626533"/>
          </a:xfrm>
        </p:spPr>
        <p:txBody>
          <a:bodyPr/>
          <a:lstStyle/>
          <a:p>
            <a:r>
              <a:rPr lang="en-US" dirty="0"/>
              <a:t>+</a:t>
            </a:r>
          </a:p>
        </p:txBody>
      </p:sp>
    </p:spTree>
    <p:extLst>
      <p:ext uri="{BB962C8B-B14F-4D97-AF65-F5344CB8AC3E}">
        <p14:creationId xmlns:p14="http://schemas.microsoft.com/office/powerpoint/2010/main" val="80154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ChefSpec</a:t>
            </a:r>
            <a:r>
              <a:rPr lang="en-US" dirty="0"/>
              <a:t> Documentation</a:t>
            </a:r>
          </a:p>
        </p:txBody>
      </p:sp>
      <p:sp>
        <p:nvSpPr>
          <p:cNvPr id="3" name="Subtitle 2"/>
          <p:cNvSpPr>
            <a:spLocks noGrp="1"/>
          </p:cNvSpPr>
          <p:nvPr>
            <p:ph type="subTitle" idx="1"/>
          </p:nvPr>
        </p:nvSpPr>
        <p:spPr/>
        <p:txBody>
          <a:bodyPr/>
          <a:lstStyle/>
          <a:p>
            <a:r>
              <a:rPr lang="en-US" dirty="0"/>
              <a:t>Find within the documentation examples of testing packages</a:t>
            </a:r>
          </a:p>
        </p:txBody>
      </p:sp>
      <p:sp>
        <p:nvSpPr>
          <p:cNvPr id="4" name="Content Placeholder 3"/>
          <p:cNvSpPr>
            <a:spLocks noGrp="1"/>
          </p:cNvSpPr>
          <p:nvPr>
            <p:ph sz="quarter" idx="13"/>
          </p:nvPr>
        </p:nvSpPr>
        <p:spPr>
          <a:xfrm>
            <a:off x="3110754" y="7164200"/>
            <a:ext cx="10034492" cy="524133"/>
          </a:xfrm>
        </p:spPr>
        <p:txBody>
          <a:bodyPr/>
          <a:lstStyle/>
          <a:p>
            <a:r>
              <a:rPr lang="en-US" dirty="0">
                <a:hlinkClick r:id="rId3"/>
              </a:rPr>
              <a:t>https://github.com/chefspec/chefspec/tree/master/examples/package</a:t>
            </a:r>
            <a:endParaRPr lang="en-US" dirty="0"/>
          </a:p>
        </p:txBody>
      </p:sp>
    </p:spTree>
    <p:extLst>
      <p:ext uri="{BB962C8B-B14F-4D97-AF65-F5344CB8AC3E}">
        <p14:creationId xmlns:p14="http://schemas.microsoft.com/office/powerpoint/2010/main" val="13380258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Write the Test to Verify the Package</a:t>
            </a:r>
          </a:p>
        </p:txBody>
      </p:sp>
      <p:sp>
        <p:nvSpPr>
          <p:cNvPr id="3" name="Content Placeholder 2"/>
          <p:cNvSpPr>
            <a:spLocks noGrp="1"/>
          </p:cNvSpPr>
          <p:nvPr>
            <p:ph sz="quarter" idx="10"/>
          </p:nvPr>
        </p:nvSpPr>
        <p:spPr/>
        <p:txBody>
          <a:bodyPr>
            <a:normAutofit fontScale="85000" lnSpcReduction="20000"/>
          </a:bodyPr>
          <a:lstStyle/>
          <a:p>
            <a:r>
              <a:rPr lang="en-US" dirty="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smtClean="0"/>
              <a:t>    </a:t>
            </a:r>
            <a:r>
              <a:rPr lang="en-US" dirty="0"/>
              <a:t>it </a:t>
            </a:r>
            <a:r>
              <a:rPr lang="en-US" dirty="0"/>
              <a:t>'configures </a:t>
            </a:r>
            <a:r>
              <a:rPr lang="en-US" dirty="0"/>
              <a:t>the necessary </a:t>
            </a:r>
            <a:r>
              <a:rPr lang="en-US" dirty="0"/>
              <a:t>file' </a:t>
            </a:r>
            <a:r>
              <a:rPr lang="en-US" dirty="0" smtClean="0"/>
              <a:t>do</a:t>
            </a:r>
            <a:endParaRPr lang="en-US" dirty="0" smtClean="0"/>
          </a:p>
          <a:p>
            <a:r>
              <a:rPr lang="en-US" dirty="0" smtClean="0"/>
              <a:t>      </a:t>
            </a:r>
            <a:r>
              <a:rPr lang="en-US" dirty="0"/>
              <a:t>expect(</a:t>
            </a:r>
            <a:r>
              <a:rPr lang="en-US" dirty="0" err="1"/>
              <a:t>chef_run</a:t>
            </a:r>
            <a:r>
              <a:rPr lang="en-US" dirty="0"/>
              <a:t>).to </a:t>
            </a:r>
            <a:r>
              <a:rPr lang="en-US" dirty="0" err="1" smtClean="0"/>
              <a:t>render_file</a:t>
            </a:r>
            <a:r>
              <a:rPr lang="en-US" dirty="0"/>
              <a:t>('C</a:t>
            </a:r>
            <a:r>
              <a:rPr lang="en-US" dirty="0" smtClean="0"/>
              <a:t>:\</a:t>
            </a:r>
            <a:r>
              <a:rPr lang="en-US" dirty="0" err="1" smtClean="0"/>
              <a:t>inetpub</a:t>
            </a:r>
            <a:r>
              <a:rPr lang="en-US" dirty="0" smtClean="0"/>
              <a:t>\</a:t>
            </a:r>
            <a:r>
              <a:rPr lang="en-US" dirty="0" err="1" smtClean="0"/>
              <a:t>wwwroot</a:t>
            </a:r>
            <a:r>
              <a:rPr lang="en-US" dirty="0" smtClean="0"/>
              <a:t>\</a:t>
            </a:r>
            <a:r>
              <a:rPr lang="en-US" dirty="0" err="1" smtClean="0"/>
              <a:t>Default.htm</a:t>
            </a:r>
            <a:r>
              <a:rPr lang="en-US" dirty="0" smtClean="0"/>
              <a:t>').</a:t>
            </a:r>
            <a:r>
              <a:rPr lang="en-US" dirty="0" err="1" smtClean="0"/>
              <a:t>with_content</a:t>
            </a:r>
            <a:r>
              <a:rPr lang="en-US" dirty="0" smtClean="0"/>
              <a:t>(</a:t>
            </a:r>
            <a:r>
              <a:rPr lang="en-US" dirty="0"/>
              <a:t>'Hello</a:t>
            </a:r>
            <a:r>
              <a:rPr lang="en-US" dirty="0" smtClean="0"/>
              <a:t>, world</a:t>
            </a:r>
            <a:r>
              <a:rPr lang="en-US" dirty="0" smtClean="0"/>
              <a:t>')</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a:t>~/apache/spec/unit/recipes</a:t>
            </a:r>
            <a:r>
              <a:rPr lang="en-US" dirty="0" smtClean="0"/>
              <a:t>/</a:t>
            </a:r>
            <a:r>
              <a:rPr lang="en-US" dirty="0" err="1" smtClean="0"/>
              <a:t>configure_spec.rb</a:t>
            </a:r>
            <a:endParaRPr lang="en-US" dirty="0"/>
          </a:p>
        </p:txBody>
      </p:sp>
      <p:sp>
        <p:nvSpPr>
          <p:cNvPr id="7" name="Text Placeholder 6"/>
          <p:cNvSpPr>
            <a:spLocks noGrp="1"/>
          </p:cNvSpPr>
          <p:nvPr>
            <p:ph type="body" sz="quarter" idx="13"/>
          </p:nvPr>
        </p:nvSpPr>
        <p:spPr>
          <a:xfrm>
            <a:off x="1135042" y="5318232"/>
            <a:ext cx="14404273" cy="1529185"/>
          </a:xfrm>
        </p:spPr>
        <p:txBody>
          <a:bodyPr/>
          <a:lstStyle/>
          <a:p>
            <a:endParaRPr lang="en-US" dirty="0"/>
          </a:p>
        </p:txBody>
      </p:sp>
    </p:spTree>
    <p:extLst>
      <p:ext uri="{BB962C8B-B14F-4D97-AF65-F5344CB8AC3E}">
        <p14:creationId xmlns:p14="http://schemas.microsoft.com/office/powerpoint/2010/main" val="31565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Write the Test to Verify the Package</a:t>
            </a:r>
          </a:p>
        </p:txBody>
      </p:sp>
      <p:sp>
        <p:nvSpPr>
          <p:cNvPr id="3" name="Content Placeholder 2"/>
          <p:cNvSpPr>
            <a:spLocks noGrp="1"/>
          </p:cNvSpPr>
          <p:nvPr>
            <p:ph sz="quarter" idx="10"/>
          </p:nvPr>
        </p:nvSpPr>
        <p:spPr/>
        <p:txBody>
          <a:bodyPr>
            <a:normAutofit fontScale="92500" lnSpcReduction="20000"/>
          </a:bodyPr>
          <a:lstStyle/>
          <a:p>
            <a:r>
              <a:rPr lang="en-US" dirty="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'installs the necessary package' do</a:t>
            </a:r>
          </a:p>
          <a:p>
            <a:r>
              <a:rPr lang="en-US" dirty="0"/>
              <a:t>      expect(</a:t>
            </a:r>
            <a:r>
              <a:rPr lang="en-US" dirty="0" err="1"/>
              <a:t>chef_run</a:t>
            </a:r>
            <a:r>
              <a:rPr lang="en-US" dirty="0"/>
              <a:t>).to </a:t>
            </a:r>
            <a:r>
              <a:rPr lang="en-US" dirty="0" err="1"/>
              <a:t>install_package</a:t>
            </a:r>
            <a:r>
              <a:rPr lang="en-US" dirty="0"/>
              <a:t>('</a:t>
            </a:r>
            <a:r>
              <a:rPr lang="en-US" dirty="0" err="1"/>
              <a:t>httpd</a:t>
            </a:r>
            <a:r>
              <a:rPr lang="en-US" dirty="0"/>
              <a:t>')</a:t>
            </a:r>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a:t>~/apache/spec/unit/recipes/</a:t>
            </a:r>
            <a:r>
              <a:rPr lang="en-US" dirty="0" err="1"/>
              <a:t>install_spec.rb</a:t>
            </a:r>
            <a:endParaRPr lang="en-US" dirty="0"/>
          </a:p>
        </p:txBody>
      </p:sp>
      <p:sp>
        <p:nvSpPr>
          <p:cNvPr id="6" name="Content Placeholder 3"/>
          <p:cNvSpPr txBox="1">
            <a:spLocks/>
          </p:cNvSpPr>
          <p:nvPr/>
        </p:nvSpPr>
        <p:spPr bwMode="white">
          <a:xfrm>
            <a:off x="9126788" y="7463045"/>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resource</a:t>
            </a:r>
          </a:p>
        </p:txBody>
      </p:sp>
      <p:sp>
        <p:nvSpPr>
          <p:cNvPr id="8" name="Content Placeholder 3"/>
          <p:cNvSpPr txBox="1">
            <a:spLocks/>
          </p:cNvSpPr>
          <p:nvPr/>
        </p:nvSpPr>
        <p:spPr bwMode="white">
          <a:xfrm>
            <a:off x="5006466" y="7464081"/>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resource's action</a:t>
            </a:r>
          </a:p>
        </p:txBody>
      </p:sp>
      <p:sp>
        <p:nvSpPr>
          <p:cNvPr id="9" name="Content Placeholder 3"/>
          <p:cNvSpPr txBox="1">
            <a:spLocks/>
          </p:cNvSpPr>
          <p:nvPr/>
        </p:nvSpPr>
        <p:spPr bwMode="white">
          <a:xfrm>
            <a:off x="11851792" y="6573351"/>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resource's name</a:t>
            </a:r>
          </a:p>
        </p:txBody>
      </p:sp>
      <p:cxnSp>
        <p:nvCxnSpPr>
          <p:cNvPr id="10" name="Straight Connector 9"/>
          <p:cNvCxnSpPr/>
          <p:nvPr/>
        </p:nvCxnSpPr>
        <p:spPr>
          <a:xfrm>
            <a:off x="8483600" y="6339131"/>
            <a:ext cx="1549400"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endCxn id="6" idx="0"/>
          </p:cNvCxnSpPr>
          <p:nvPr/>
        </p:nvCxnSpPr>
        <p:spPr>
          <a:xfrm>
            <a:off x="9410700" y="6312345"/>
            <a:ext cx="1695764" cy="115070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stCxn id="8" idx="0"/>
          </p:cNvCxnSpPr>
          <p:nvPr/>
        </p:nvCxnSpPr>
        <p:spPr>
          <a:xfrm flipV="1">
            <a:off x="6986142" y="6363147"/>
            <a:ext cx="494158" cy="110093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6769100" y="6337745"/>
            <a:ext cx="1425160"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0182258" y="6334918"/>
            <a:ext cx="1412842"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11212615" y="6346232"/>
            <a:ext cx="639177" cy="501185"/>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sp>
        <p:nvSpPr>
          <p:cNvPr id="2" name="Rectangle 1"/>
          <p:cNvSpPr/>
          <p:nvPr/>
        </p:nvSpPr>
        <p:spPr bwMode="auto">
          <a:xfrm>
            <a:off x="3797300"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6" name="Rectangle 15"/>
          <p:cNvSpPr/>
          <p:nvPr/>
        </p:nvSpPr>
        <p:spPr bwMode="auto">
          <a:xfrm>
            <a:off x="5666895"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ectangle 16"/>
          <p:cNvSpPr/>
          <p:nvPr/>
        </p:nvSpPr>
        <p:spPr bwMode="auto">
          <a:xfrm>
            <a:off x="4000500" y="3713058"/>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8" name="Rectangle 17"/>
          <p:cNvSpPr/>
          <p:nvPr/>
        </p:nvSpPr>
        <p:spPr bwMode="auto">
          <a:xfrm>
            <a:off x="6327295" y="3726203"/>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289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0.62738 seconds (files took 1.84 seconds to load) </a:t>
            </a:r>
          </a:p>
          <a:p>
            <a:r>
              <a:rPr lang="en-US" dirty="0"/>
              <a:t>2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7" name="Content Placeholder 6"/>
          <p:cNvSpPr>
            <a:spLocks noGrp="1"/>
          </p:cNvSpPr>
          <p:nvPr>
            <p:ph sz="quarter" idx="12"/>
          </p:nvPr>
        </p:nvSpPr>
        <p:spPr>
          <a:xfrm>
            <a:off x="1127883" y="3874099"/>
            <a:ext cx="14420850" cy="557213"/>
          </a:xfrm>
        </p:spPr>
        <p:txBody>
          <a:bodyPr/>
          <a:lstStyle/>
          <a:p>
            <a:endParaRPr lang="en-US" dirty="0"/>
          </a:p>
        </p:txBody>
      </p:sp>
      <p:sp>
        <p:nvSpPr>
          <p:cNvPr id="6" name="Title 5"/>
          <p:cNvSpPr>
            <a:spLocks noGrp="1"/>
          </p:cNvSpPr>
          <p:nvPr>
            <p:ph type="title"/>
          </p:nvPr>
        </p:nvSpPr>
        <p:spPr/>
        <p:txBody>
          <a:bodyPr/>
          <a:lstStyle/>
          <a:p>
            <a:r>
              <a:rPr lang="en-US" dirty="0"/>
              <a:t>Execute the Test to See it Pass</a:t>
            </a:r>
          </a:p>
        </p:txBody>
      </p:sp>
    </p:spTree>
    <p:extLst>
      <p:ext uri="{BB962C8B-B14F-4D97-AF65-F5344CB8AC3E}">
        <p14:creationId xmlns:p14="http://schemas.microsoft.com/office/powerpoint/2010/main" val="16785911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36746"/>
            <a:ext cx="14423693" cy="5761237"/>
          </a:xfrm>
        </p:spPr>
        <p:txBody>
          <a:bodyPr/>
          <a:lstStyle/>
          <a:p>
            <a:r>
              <a:rPr lang="en-US" dirty="0"/>
              <a:t>C:/Users/Administrator.</a:t>
            </a:r>
          </a:p>
          <a:p>
            <a:r>
              <a:rPr lang="en-US" dirty="0"/>
              <a:t>Starting Chef Client, version 13.3.42</a:t>
            </a:r>
          </a:p>
          <a:p>
            <a:r>
              <a:rPr lang="en-US" dirty="0"/>
              <a:t>…</a:t>
            </a:r>
          </a:p>
          <a:p>
            <a:r>
              <a:rPr lang="en-US" dirty="0"/>
              <a:t>Compiling Cookbooks...</a:t>
            </a:r>
          </a:p>
          <a:p>
            <a:r>
              <a:rPr lang="en-US" dirty="0"/>
              <a:t>[2018-09-08T19:50:35+00:00] WARN: Node WIN-VBVUUIACREJ.ec2.internal has an empty run list.</a:t>
            </a:r>
          </a:p>
          <a:p>
            <a:r>
              <a:rPr lang="en-US" dirty="0"/>
              <a:t>Converging 1 resources</a:t>
            </a:r>
          </a:p>
          <a:p>
            <a:r>
              <a:rPr lang="en-US" dirty="0"/>
              <a:t>Recipe: @</a:t>
            </a:r>
            <a:r>
              <a:rPr lang="en-US" dirty="0" err="1"/>
              <a:t>recipe_files</a:t>
            </a:r>
            <a:r>
              <a:rPr lang="en-US" dirty="0"/>
              <a:t>::C:/Users/Administrator/goodbye.rb</a:t>
            </a:r>
          </a:p>
          <a:p>
            <a:r>
              <a:rPr lang="en-US" dirty="0"/>
              <a:t>  * file[C:\hello.txt] action delete</a:t>
            </a:r>
          </a:p>
          <a:p>
            <a:r>
              <a:rPr lang="en-US" dirty="0"/>
              <a:t>    - delete file C:\hello.txt</a:t>
            </a:r>
          </a:p>
          <a:p>
            <a:r>
              <a:rPr lang="en-US" dirty="0"/>
              <a:t>Running handlers:</a:t>
            </a:r>
          </a:p>
          <a:p>
            <a:r>
              <a:rPr lang="en-US" dirty="0"/>
              <a:t>Running handlers complete</a:t>
            </a:r>
          </a:p>
          <a:p>
            <a:r>
              <a:rPr lang="en-US" dirty="0"/>
              <a:t>Chef Client finished, 1/1 resources updated in 04 seconds</a:t>
            </a:r>
          </a:p>
        </p:txBody>
      </p:sp>
      <p:sp>
        <p:nvSpPr>
          <p:cNvPr id="3" name="Title 2"/>
          <p:cNvSpPr>
            <a:spLocks noGrp="1"/>
          </p:cNvSpPr>
          <p:nvPr>
            <p:ph type="title"/>
          </p:nvPr>
        </p:nvSpPr>
        <p:spPr/>
        <p:txBody>
          <a:bodyPr/>
          <a:lstStyle/>
          <a:p>
            <a:r>
              <a:rPr lang="en-US" dirty="0"/>
              <a:t>Lab: Apply a Recipe File</a:t>
            </a:r>
          </a:p>
        </p:txBody>
      </p:sp>
      <p:sp>
        <p:nvSpPr>
          <p:cNvPr id="4" name="Text Placeholder 3"/>
          <p:cNvSpPr>
            <a:spLocks noGrp="1"/>
          </p:cNvSpPr>
          <p:nvPr>
            <p:ph type="body" sz="quarter" idx="11"/>
          </p:nvPr>
        </p:nvSpPr>
        <p:spPr/>
        <p:txBody>
          <a:bodyPr/>
          <a:lstStyle/>
          <a:p>
            <a:r>
              <a:rPr lang="en-US" dirty="0"/>
              <a:t>&gt; chef-client --local-mode </a:t>
            </a:r>
            <a:r>
              <a:rPr lang="en-US" dirty="0" err="1"/>
              <a:t>goodbye.rb</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
        <p:nvSpPr>
          <p:cNvPr id="7" name="Rectangle 6">
            <a:extLst>
              <a:ext uri="{FF2B5EF4-FFF2-40B4-BE49-F238E27FC236}">
                <a16:creationId xmlns="" xmlns:a16="http://schemas.microsoft.com/office/drawing/2014/main" id="{9B9A5517-B48E-4D65-B2A3-F484511359E1}"/>
              </a:ext>
            </a:extLst>
          </p:cNvPr>
          <p:cNvSpPr/>
          <p:nvPr/>
        </p:nvSpPr>
        <p:spPr bwMode="auto">
          <a:xfrm>
            <a:off x="1121104" y="5590309"/>
            <a:ext cx="14417959" cy="128847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1845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Testing Remaining Resources</a:t>
            </a:r>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and execute tests for the Install recipe</a:t>
            </a:r>
          </a:p>
          <a:p>
            <a:pPr marL="342900" indent="-342900">
              <a:buFont typeface="Wingdings" charset="2"/>
              <a:buChar char="q"/>
            </a:pPr>
            <a:r>
              <a:rPr lang="en-US" dirty="0"/>
              <a:t>Verify the test validates the recipe</a:t>
            </a:r>
          </a:p>
        </p:txBody>
      </p:sp>
    </p:spTree>
    <p:extLst>
      <p:ext uri="{BB962C8B-B14F-4D97-AF65-F5344CB8AC3E}">
        <p14:creationId xmlns:p14="http://schemas.microsoft.com/office/powerpoint/2010/main" val="37983914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It's Quiet. Too Quiet.</a:t>
            </a:r>
          </a:p>
        </p:txBody>
      </p:sp>
      <p:sp>
        <p:nvSpPr>
          <p:cNvPr id="3" name="Subtitle 2"/>
          <p:cNvSpPr>
            <a:spLocks noGrp="1"/>
          </p:cNvSpPr>
          <p:nvPr>
            <p:ph type="subTitle" idx="1"/>
          </p:nvPr>
        </p:nvSpPr>
        <p:spPr/>
        <p:txBody>
          <a:bodyPr/>
          <a:lstStyle/>
          <a:p>
            <a:r>
              <a:rPr lang="en-US" dirty="0"/>
              <a:t>When a test passes immediately without having to write code (or if the code has already been written) it is time to be concerned. This is one of those moments we should ensure that the tests are working by mutating that code.</a:t>
            </a:r>
          </a:p>
        </p:txBody>
      </p:sp>
    </p:spTree>
    <p:extLst>
      <p:ext uri="{BB962C8B-B14F-4D97-AF65-F5344CB8AC3E}">
        <p14:creationId xmlns:p14="http://schemas.microsoft.com/office/powerpoint/2010/main" val="305064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 Out the Resource</a:t>
            </a:r>
          </a:p>
        </p:txBody>
      </p:sp>
      <p:sp>
        <p:nvSpPr>
          <p:cNvPr id="3" name="Content Placeholder 2"/>
          <p:cNvSpPr>
            <a:spLocks noGrp="1"/>
          </p:cNvSpPr>
          <p:nvPr>
            <p:ph sz="quarter" idx="10"/>
          </p:nvPr>
        </p:nvSpPr>
        <p:spPr/>
        <p:txBody>
          <a:bodyPr>
            <a:normAutofit lnSpcReduction="10000"/>
          </a:bodyPr>
          <a:lstStyle/>
          <a:p>
            <a:r>
              <a:rPr lang="en-US" dirty="0"/>
              <a:t>#</a:t>
            </a:r>
          </a:p>
          <a:p>
            <a:r>
              <a:rPr lang="en-US" dirty="0"/>
              <a:t># Cookbook:</a:t>
            </a:r>
            <a:r>
              <a:rPr lang="en-US" dirty="0" smtClean="0"/>
              <a:t>:</a:t>
            </a:r>
            <a:r>
              <a:rPr lang="en-US" dirty="0" err="1" smtClean="0"/>
              <a:t>myiis</a:t>
            </a:r>
            <a:endParaRPr lang="en-US" dirty="0"/>
          </a:p>
          <a:p>
            <a:r>
              <a:rPr lang="en-US" dirty="0"/>
              <a:t># Recipe:: </a:t>
            </a:r>
            <a:r>
              <a:rPr lang="en-US" dirty="0" smtClean="0"/>
              <a:t>service</a:t>
            </a:r>
            <a:endParaRPr lang="en-US" dirty="0"/>
          </a:p>
          <a:p>
            <a:r>
              <a:rPr lang="en-US" dirty="0"/>
              <a:t>#</a:t>
            </a:r>
          </a:p>
          <a:p>
            <a:r>
              <a:rPr lang="en-US" dirty="0"/>
              <a:t># Copyright:: 2018,The Authors, All Rights Reserved.</a:t>
            </a:r>
          </a:p>
          <a:p>
            <a:r>
              <a:rPr lang="en-US" dirty="0" smtClean="0"/>
              <a:t>#service ‘w3svc’ do</a:t>
            </a:r>
            <a:endParaRPr lang="en-US" dirty="0"/>
          </a:p>
          <a:p>
            <a:r>
              <a:rPr lang="en-US" dirty="0" smtClean="0"/>
              <a:t>#  </a:t>
            </a:r>
            <a:r>
              <a:rPr lang="en-US" dirty="0" smtClean="0"/>
              <a:t>action [:enable, :start]</a:t>
            </a:r>
          </a:p>
          <a:p>
            <a:r>
              <a:rPr lang="en-US" dirty="0" smtClean="0"/>
              <a:t>#</a:t>
            </a:r>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myiis</a:t>
            </a:r>
            <a:r>
              <a:rPr lang="en-US" dirty="0" smtClean="0"/>
              <a:t>/</a:t>
            </a:r>
            <a:r>
              <a:rPr lang="en-US" dirty="0"/>
              <a:t>recipes</a:t>
            </a:r>
            <a:r>
              <a:rPr lang="en-US" dirty="0" smtClean="0"/>
              <a:t>/</a:t>
            </a:r>
            <a:r>
              <a:rPr lang="en-US" dirty="0" err="1" smtClean="0"/>
              <a:t>service.rb</a:t>
            </a:r>
            <a:endParaRPr lang="en-US" dirty="0"/>
          </a:p>
        </p:txBody>
      </p:sp>
      <p:sp>
        <p:nvSpPr>
          <p:cNvPr id="6" name="Text Placeholder 5"/>
          <p:cNvSpPr>
            <a:spLocks noGrp="1"/>
          </p:cNvSpPr>
          <p:nvPr>
            <p:ph type="body" sz="quarter" idx="13"/>
          </p:nvPr>
        </p:nvSpPr>
        <p:spPr>
          <a:xfrm>
            <a:off x="1154885" y="3749038"/>
            <a:ext cx="14404273" cy="582084"/>
          </a:xfrm>
        </p:spPr>
        <p:txBody>
          <a:bodyPr/>
          <a:lstStyle/>
          <a:p>
            <a:endParaRPr lang="en-US" dirty="0"/>
          </a:p>
        </p:txBody>
      </p:sp>
    </p:spTree>
    <p:extLst>
      <p:ext uri="{BB962C8B-B14F-4D97-AF65-F5344CB8AC3E}">
        <p14:creationId xmlns:p14="http://schemas.microsoft.com/office/powerpoint/2010/main" val="111172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a:t>
            </a:r>
            <a:r>
              <a:rPr lang="en-US" dirty="0" err="1" smtClean="0"/>
              <a:t>myiis</a:t>
            </a:r>
            <a:r>
              <a:rPr lang="en-US" dirty="0" smtClean="0"/>
              <a:t>::service When </a:t>
            </a:r>
            <a:r>
              <a:rPr lang="en-US" dirty="0"/>
              <a:t>all attributes are default, on </a:t>
            </a:r>
            <a:r>
              <a:rPr lang="en-US" dirty="0" smtClean="0"/>
              <a:t>Windows 2012R2 </a:t>
            </a:r>
            <a:r>
              <a:rPr lang="en-US" dirty="0"/>
              <a:t>installs the appropriate package</a:t>
            </a:r>
          </a:p>
          <a:p>
            <a:r>
              <a:rPr lang="en-US" dirty="0"/>
              <a:t>     </a:t>
            </a:r>
            <a:r>
              <a:rPr lang="en-US" dirty="0">
                <a:solidFill>
                  <a:srgbClr val="DD312E"/>
                </a:solidFill>
              </a:rPr>
              <a:t>Failure/Error:</a:t>
            </a:r>
            <a:r>
              <a:rPr lang="en-US" dirty="0"/>
              <a:t> expect(</a:t>
            </a:r>
            <a:r>
              <a:rPr lang="en-US" dirty="0" err="1"/>
              <a:t>chef_run</a:t>
            </a:r>
            <a:r>
              <a:rPr lang="en-US" dirty="0"/>
              <a:t>).to </a:t>
            </a:r>
            <a:r>
              <a:rPr lang="en-US" dirty="0" err="1" smtClean="0"/>
              <a:t>start_package</a:t>
            </a:r>
            <a:r>
              <a:rPr lang="en-US" dirty="0" smtClean="0"/>
              <a:t>(</a:t>
            </a:r>
            <a:r>
              <a:rPr lang="en-US" dirty="0" smtClean="0">
                <a:solidFill>
                  <a:srgbClr val="DD312E"/>
                </a:solidFill>
              </a:rPr>
              <a:t>’w3svc'</a:t>
            </a:r>
            <a:r>
              <a:rPr lang="en-US" dirty="0"/>
              <a:t>)</a:t>
            </a:r>
          </a:p>
          <a:p>
            <a:r>
              <a:rPr lang="en-US" dirty="0"/>
              <a:t>       </a:t>
            </a:r>
            <a:r>
              <a:rPr lang="en-US" dirty="0">
                <a:solidFill>
                  <a:srgbClr val="DD312E"/>
                </a:solidFill>
              </a:rPr>
              <a:t>expected </a:t>
            </a:r>
            <a:r>
              <a:rPr lang="en-US" dirty="0" smtClean="0">
                <a:solidFill>
                  <a:srgbClr val="DD312E"/>
                </a:solidFill>
              </a:rPr>
              <a:t>”service[w3svc]</a:t>
            </a:r>
            <a:r>
              <a:rPr lang="en-US" dirty="0">
                <a:solidFill>
                  <a:srgbClr val="DD312E"/>
                </a:solidFill>
              </a:rPr>
              <a:t>" with action </a:t>
            </a:r>
            <a:r>
              <a:rPr lang="en-US" dirty="0" smtClean="0">
                <a:solidFill>
                  <a:srgbClr val="DD312E"/>
                </a:solidFill>
              </a:rPr>
              <a:t>:start to </a:t>
            </a:r>
            <a:r>
              <a:rPr lang="en-US" dirty="0">
                <a:solidFill>
                  <a:srgbClr val="DD312E"/>
                </a:solidFill>
              </a:rPr>
              <a:t>be in Chef run. </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smtClean="0"/>
              <a:t>/</a:t>
            </a:r>
            <a:r>
              <a:rPr lang="en-US" dirty="0" err="1" smtClean="0"/>
              <a:t>service_spec.rb</a:t>
            </a:r>
            <a:endParaRPr lang="en-US" dirty="0"/>
          </a:p>
        </p:txBody>
      </p:sp>
      <p:sp>
        <p:nvSpPr>
          <p:cNvPr id="4" name="Content Placeholder 3"/>
          <p:cNvSpPr>
            <a:spLocks noGrp="1"/>
          </p:cNvSpPr>
          <p:nvPr>
            <p:ph sz="quarter" idx="12"/>
          </p:nvPr>
        </p:nvSpPr>
        <p:spPr>
          <a:xfrm>
            <a:off x="1127883" y="2318349"/>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 to See it Fail</a:t>
            </a:r>
          </a:p>
        </p:txBody>
      </p:sp>
    </p:spTree>
    <p:extLst>
      <p:ext uri="{BB962C8B-B14F-4D97-AF65-F5344CB8AC3E}">
        <p14:creationId xmlns:p14="http://schemas.microsoft.com/office/powerpoint/2010/main" val="19450498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Uncomment </a:t>
            </a:r>
            <a:r>
              <a:rPr lang="en-US" dirty="0"/>
              <a:t>Out the Resource</a:t>
            </a:r>
          </a:p>
        </p:txBody>
      </p:sp>
      <p:sp>
        <p:nvSpPr>
          <p:cNvPr id="3" name="Content Placeholder 2"/>
          <p:cNvSpPr>
            <a:spLocks noGrp="1"/>
          </p:cNvSpPr>
          <p:nvPr>
            <p:ph sz="quarter" idx="10"/>
          </p:nvPr>
        </p:nvSpPr>
        <p:spPr/>
        <p:txBody>
          <a:bodyPr>
            <a:normAutofit lnSpcReduction="10000"/>
          </a:bodyPr>
          <a:lstStyle/>
          <a:p>
            <a:r>
              <a:rPr lang="en-US" dirty="0"/>
              <a:t>#</a:t>
            </a:r>
          </a:p>
          <a:p>
            <a:r>
              <a:rPr lang="en-US" dirty="0"/>
              <a:t># Cookbook:</a:t>
            </a:r>
            <a:r>
              <a:rPr lang="en-US" dirty="0" smtClean="0"/>
              <a:t>:</a:t>
            </a:r>
            <a:r>
              <a:rPr lang="en-US" dirty="0" err="1" smtClean="0"/>
              <a:t>myiis</a:t>
            </a:r>
            <a:endParaRPr lang="en-US" dirty="0"/>
          </a:p>
          <a:p>
            <a:r>
              <a:rPr lang="en-US" dirty="0"/>
              <a:t># Recipe:: </a:t>
            </a:r>
            <a:r>
              <a:rPr lang="en-US" dirty="0" smtClean="0"/>
              <a:t>service</a:t>
            </a:r>
            <a:endParaRPr lang="en-US" dirty="0"/>
          </a:p>
          <a:p>
            <a:r>
              <a:rPr lang="en-US" dirty="0"/>
              <a:t>#</a:t>
            </a:r>
          </a:p>
          <a:p>
            <a:r>
              <a:rPr lang="en-US" dirty="0"/>
              <a:t># Copyright:: 2018,The Authors, All Rights Reserved.</a:t>
            </a:r>
          </a:p>
          <a:p>
            <a:r>
              <a:rPr lang="en-US" dirty="0" smtClean="0"/>
              <a:t>service ‘w3svc’ do</a:t>
            </a:r>
            <a:endParaRPr lang="en-US" dirty="0"/>
          </a:p>
          <a:p>
            <a:r>
              <a:rPr lang="en-US" dirty="0" smtClean="0"/>
              <a:t>  action [:enable, :start]</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myiis</a:t>
            </a:r>
            <a:r>
              <a:rPr lang="en-US" dirty="0" smtClean="0"/>
              <a:t>/</a:t>
            </a:r>
            <a:r>
              <a:rPr lang="en-US" dirty="0"/>
              <a:t>recipes</a:t>
            </a:r>
            <a:r>
              <a:rPr lang="en-US" dirty="0" smtClean="0"/>
              <a:t>/</a:t>
            </a:r>
            <a:r>
              <a:rPr lang="en-US" dirty="0" err="1" smtClean="0"/>
              <a:t>service.rb</a:t>
            </a:r>
            <a:endParaRPr lang="en-US" dirty="0"/>
          </a:p>
        </p:txBody>
      </p:sp>
      <p:sp>
        <p:nvSpPr>
          <p:cNvPr id="6" name="Text Placeholder 5"/>
          <p:cNvSpPr>
            <a:spLocks noGrp="1"/>
          </p:cNvSpPr>
          <p:nvPr>
            <p:ph type="body" sz="quarter" idx="13"/>
          </p:nvPr>
        </p:nvSpPr>
        <p:spPr>
          <a:xfrm>
            <a:off x="1116398" y="4807260"/>
            <a:ext cx="14404273" cy="1561312"/>
          </a:xfrm>
        </p:spPr>
        <p:txBody>
          <a:bodyPr/>
          <a:lstStyle/>
          <a:p>
            <a:endParaRPr lang="en-US" dirty="0"/>
          </a:p>
        </p:txBody>
      </p:sp>
    </p:spTree>
    <p:extLst>
      <p:ext uri="{BB962C8B-B14F-4D97-AF65-F5344CB8AC3E}">
        <p14:creationId xmlns:p14="http://schemas.microsoft.com/office/powerpoint/2010/main" val="8234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0.73662 seconds (files took 4.4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smtClean="0"/>
              <a:t>/</a:t>
            </a:r>
            <a:r>
              <a:rPr lang="en-US" dirty="0" err="1" smtClean="0"/>
              <a:t>service_spec.rb</a:t>
            </a:r>
            <a:endParaRPr lang="en-US" dirty="0"/>
          </a:p>
        </p:txBody>
      </p:sp>
      <p:sp>
        <p:nvSpPr>
          <p:cNvPr id="4" name="Content Placeholder 3"/>
          <p:cNvSpPr>
            <a:spLocks noGrp="1"/>
          </p:cNvSpPr>
          <p:nvPr>
            <p:ph sz="quarter" idx="12"/>
          </p:nvPr>
        </p:nvSpPr>
        <p:spPr>
          <a:xfrm>
            <a:off x="1127883" y="3927015"/>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 to See it Pass</a:t>
            </a:r>
          </a:p>
        </p:txBody>
      </p:sp>
    </p:spTree>
    <p:extLst>
      <p:ext uri="{BB962C8B-B14F-4D97-AF65-F5344CB8AC3E}">
        <p14:creationId xmlns:p14="http://schemas.microsoft.com/office/powerpoint/2010/main" val="32337612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Tests to Verify the Service</a:t>
            </a:r>
          </a:p>
        </p:txBody>
      </p:sp>
      <p:sp>
        <p:nvSpPr>
          <p:cNvPr id="3" name="Content Placeholder 2"/>
          <p:cNvSpPr>
            <a:spLocks noGrp="1"/>
          </p:cNvSpPr>
          <p:nvPr>
            <p:ph sz="quarter" idx="10"/>
          </p:nvPr>
        </p:nvSpPr>
        <p:spPr/>
        <p:txBody>
          <a:bodyPr>
            <a:normAutofit fontScale="92500" lnSpcReduction="20000"/>
          </a:bodyPr>
          <a:lstStyle/>
          <a:p>
            <a:r>
              <a:rPr lang="en-US" dirty="0"/>
              <a:t> # ... START OF THE SPEC FILE ...</a:t>
            </a:r>
          </a:p>
          <a:p>
            <a:endParaRPr lang="en-US" dirty="0"/>
          </a:p>
          <a:p>
            <a:r>
              <a:rPr lang="en-US" dirty="0"/>
              <a:t>    it 'starts the necessary service' do</a:t>
            </a:r>
          </a:p>
          <a:p>
            <a:r>
              <a:rPr lang="en-US" dirty="0"/>
              <a:t>      expect(</a:t>
            </a:r>
            <a:r>
              <a:rPr lang="en-US" dirty="0" err="1"/>
              <a:t>chef_run</a:t>
            </a:r>
            <a:r>
              <a:rPr lang="en-US" dirty="0"/>
              <a:t>).to </a:t>
            </a:r>
            <a:r>
              <a:rPr lang="en-US" dirty="0" err="1"/>
              <a:t>start_service</a:t>
            </a:r>
            <a:r>
              <a:rPr lang="en-US" dirty="0" smtClean="0"/>
              <a:t>(’w3svc'</a:t>
            </a:r>
            <a:r>
              <a:rPr lang="en-US" dirty="0"/>
              <a:t>)</a:t>
            </a:r>
          </a:p>
          <a:p>
            <a:r>
              <a:rPr lang="en-US" dirty="0"/>
              <a:t>    end</a:t>
            </a:r>
          </a:p>
          <a:p>
            <a:endParaRPr lang="en-US" dirty="0"/>
          </a:p>
          <a:p>
            <a:r>
              <a:rPr lang="en-US" dirty="0"/>
              <a:t>    it 'enables the necessary service' do</a:t>
            </a:r>
          </a:p>
          <a:p>
            <a:r>
              <a:rPr lang="en-US" dirty="0"/>
              <a:t>      expect(</a:t>
            </a:r>
            <a:r>
              <a:rPr lang="en-US" dirty="0" err="1"/>
              <a:t>chef_run</a:t>
            </a:r>
            <a:r>
              <a:rPr lang="en-US" dirty="0"/>
              <a:t>).to </a:t>
            </a:r>
            <a:r>
              <a:rPr lang="en-US" dirty="0" err="1"/>
              <a:t>enable_service</a:t>
            </a:r>
            <a:r>
              <a:rPr lang="en-US" dirty="0" smtClean="0"/>
              <a:t>(’w3svc'</a:t>
            </a:r>
            <a:r>
              <a:rPr lang="en-US" dirty="0"/>
              <a:t>)</a:t>
            </a:r>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err="1" smtClean="0"/>
              <a:t>myiis</a:t>
            </a:r>
            <a:r>
              <a:rPr lang="en-US" dirty="0" smtClean="0"/>
              <a:t>/</a:t>
            </a:r>
            <a:r>
              <a:rPr lang="en-US" dirty="0"/>
              <a:t>spec/unit/recipes/</a:t>
            </a:r>
            <a:r>
              <a:rPr lang="en-US" dirty="0" err="1"/>
              <a:t>service_spec.rb</a:t>
            </a:r>
            <a:endParaRPr lang="en-US" dirty="0"/>
          </a:p>
        </p:txBody>
      </p:sp>
      <p:sp>
        <p:nvSpPr>
          <p:cNvPr id="6" name="Text Placeholder 5"/>
          <p:cNvSpPr>
            <a:spLocks noGrp="1"/>
          </p:cNvSpPr>
          <p:nvPr>
            <p:ph type="body" sz="quarter" idx="13"/>
          </p:nvPr>
        </p:nvSpPr>
        <p:spPr>
          <a:xfrm>
            <a:off x="1135042" y="3206750"/>
            <a:ext cx="14404273" cy="3683000"/>
          </a:xfrm>
        </p:spPr>
        <p:txBody>
          <a:bodyPr/>
          <a:lstStyle/>
          <a:p>
            <a:endParaRPr lang="en-US" dirty="0"/>
          </a:p>
        </p:txBody>
      </p:sp>
    </p:spTree>
    <p:extLst>
      <p:ext uri="{BB962C8B-B14F-4D97-AF65-F5344CB8AC3E}">
        <p14:creationId xmlns:p14="http://schemas.microsoft.com/office/powerpoint/2010/main" val="320531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0.6329 seconds (files took 1.85 seconds to load)</a:t>
            </a:r>
          </a:p>
          <a:p>
            <a:r>
              <a:rPr lang="en-US" dirty="0"/>
              <a:t>3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service_spec.rb</a:t>
            </a:r>
            <a:endParaRPr lang="en-US" dirty="0"/>
          </a:p>
        </p:txBody>
      </p:sp>
      <p:sp>
        <p:nvSpPr>
          <p:cNvPr id="4" name="Content Placeholder 3"/>
          <p:cNvSpPr>
            <a:spLocks noGrp="1"/>
          </p:cNvSpPr>
          <p:nvPr>
            <p:ph sz="quarter" idx="12"/>
          </p:nvPr>
        </p:nvSpPr>
        <p:spPr>
          <a:xfrm>
            <a:off x="1127883" y="3927015"/>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a:t>
            </a:r>
            <a:r>
              <a:rPr lang="en-US"/>
              <a:t>the Tests to </a:t>
            </a:r>
            <a:r>
              <a:rPr lang="en-US" dirty="0"/>
              <a:t>See it Pass</a:t>
            </a:r>
          </a:p>
        </p:txBody>
      </p:sp>
    </p:spTree>
    <p:extLst>
      <p:ext uri="{BB962C8B-B14F-4D97-AF65-F5344CB8AC3E}">
        <p14:creationId xmlns:p14="http://schemas.microsoft.com/office/powerpoint/2010/main" val="5370591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rspec</a:t>
            </a:r>
            <a:endParaRPr lang="en-US" dirty="0"/>
          </a:p>
        </p:txBody>
      </p:sp>
      <p:sp>
        <p:nvSpPr>
          <p:cNvPr id="3" name="Subtitle 2"/>
          <p:cNvSpPr>
            <a:spLocks noGrp="1"/>
          </p:cNvSpPr>
          <p:nvPr>
            <p:ph type="subTitle" idx="1"/>
          </p:nvPr>
        </p:nvSpPr>
        <p:spPr/>
        <p:txBody>
          <a:bodyPr/>
          <a:lstStyle/>
          <a:p>
            <a:r>
              <a:rPr lang="en-US" dirty="0"/>
              <a:t>When you run </a:t>
            </a:r>
            <a:r>
              <a:rPr lang="en-US" b="1" dirty="0" err="1">
                <a:latin typeface="Courier New"/>
                <a:cs typeface="Courier New"/>
              </a:rPr>
              <a:t>rspec</a:t>
            </a:r>
            <a:r>
              <a:rPr lang="en-US" dirty="0"/>
              <a:t> without any paths it will automatically find and execute all the </a:t>
            </a:r>
            <a:r>
              <a:rPr lang="en-US" i="1" dirty="0"/>
              <a:t>"_</a:t>
            </a:r>
            <a:r>
              <a:rPr lang="en-US" i="1" dirty="0" err="1"/>
              <a:t>spec.rb</a:t>
            </a:r>
            <a:r>
              <a:rPr lang="en-US" i="1" dirty="0"/>
              <a:t>"</a:t>
            </a:r>
            <a:r>
              <a:rPr lang="en-US" dirty="0"/>
              <a:t> files within the '</a:t>
            </a:r>
            <a:r>
              <a:rPr lang="en-US" i="1" dirty="0"/>
              <a:t>spec</a:t>
            </a:r>
            <a:r>
              <a:rPr lang="en-US" dirty="0"/>
              <a:t>' directory.</a:t>
            </a:r>
          </a:p>
        </p:txBody>
      </p:sp>
    </p:spTree>
    <p:extLst>
      <p:ext uri="{BB962C8B-B14F-4D97-AF65-F5344CB8AC3E}">
        <p14:creationId xmlns:p14="http://schemas.microsoft.com/office/powerpoint/2010/main" val="28371555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a:t>Finished in 2.27 seconds (files took 1.82 seconds to load) </a:t>
            </a:r>
          </a:p>
          <a:p>
            <a:r>
              <a:rPr lang="en-US"/>
              <a:t>11 </a:t>
            </a:r>
            <a:r>
              <a:rPr lang="en-US" dirty="0"/>
              <a:t>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7883" y="3884682"/>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Execute All the Tests in the </a:t>
            </a:r>
            <a:r>
              <a:rPr lang="en-US"/>
              <a:t>Spec Directory</a:t>
            </a:r>
          </a:p>
        </p:txBody>
      </p:sp>
    </p:spTree>
    <p:extLst>
      <p:ext uri="{BB962C8B-B14F-4D97-AF65-F5344CB8AC3E}">
        <p14:creationId xmlns:p14="http://schemas.microsoft.com/office/powerpoint/2010/main" val="33215082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False</a:t>
            </a:r>
          </a:p>
        </p:txBody>
      </p:sp>
      <p:sp>
        <p:nvSpPr>
          <p:cNvPr id="3" name="Title 2"/>
          <p:cNvSpPr>
            <a:spLocks noGrp="1"/>
          </p:cNvSpPr>
          <p:nvPr>
            <p:ph type="title"/>
          </p:nvPr>
        </p:nvSpPr>
        <p:spPr/>
        <p:txBody>
          <a:bodyPr/>
          <a:lstStyle/>
          <a:p>
            <a:r>
              <a:rPr lang="en-US" dirty="0"/>
              <a:t>Lab: Test that the File was Deleted</a:t>
            </a:r>
          </a:p>
        </p:txBody>
      </p:sp>
      <p:sp>
        <p:nvSpPr>
          <p:cNvPr id="4" name="Text Placeholder 3"/>
          <p:cNvSpPr>
            <a:spLocks noGrp="1"/>
          </p:cNvSpPr>
          <p:nvPr>
            <p:ph type="body" sz="quarter" idx="11"/>
          </p:nvPr>
        </p:nvSpPr>
        <p:spPr/>
        <p:txBody>
          <a:bodyPr/>
          <a:lstStyle/>
          <a:p>
            <a:r>
              <a:rPr lang="en-US" dirty="0"/>
              <a:t>&gt; Test-Path C:\</a:t>
            </a:r>
            <a:r>
              <a:rPr lang="en-US" dirty="0" err="1"/>
              <a:t>hello.txt</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67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value does it bring to validate that the resources take the appropriate action?</a:t>
            </a:r>
          </a:p>
        </p:txBody>
      </p:sp>
    </p:spTree>
    <p:extLst>
      <p:ext uri="{BB962C8B-B14F-4D97-AF65-F5344CB8AC3E}">
        <p14:creationId xmlns:p14="http://schemas.microsoft.com/office/powerpoint/2010/main" val="11889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61474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29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Testing While Refactoring to Attributes</a:t>
            </a:r>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24230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Refactor resources to use attributes</a:t>
            </a:r>
          </a:p>
          <a:p>
            <a:pPr marL="457200" indent="-457200">
              <a:buFont typeface="Wingdings" charset="2"/>
              <a:buChar char="Ø"/>
            </a:pPr>
            <a:r>
              <a:rPr lang="en-US" dirty="0"/>
              <a:t>Use Pry to explore the current state of execution</a:t>
            </a:r>
          </a:p>
          <a:p>
            <a:pPr marL="457200" indent="-457200">
              <a:buFont typeface="Wingdings" charset="2"/>
              <a:buChar char="Ø"/>
            </a:pPr>
            <a:r>
              <a:rPr lang="en-US" dirty="0"/>
              <a:t>Make changes to your recipes with confidence</a:t>
            </a:r>
          </a:p>
        </p:txBody>
      </p:sp>
    </p:spTree>
    <p:extLst>
      <p:ext uri="{BB962C8B-B14F-4D97-AF65-F5344CB8AC3E}">
        <p14:creationId xmlns:p14="http://schemas.microsoft.com/office/powerpoint/2010/main" val="7366051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Modular Cookbook Recipes</a:t>
            </a:r>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5" name="Group 54"/>
          <p:cNvGrpSpPr/>
          <p:nvPr/>
        </p:nvGrpSpPr>
        <p:grpSpPr>
          <a:xfrm>
            <a:off x="2549285" y="3147331"/>
            <a:ext cx="5152082" cy="4911788"/>
            <a:chOff x="1682671" y="3147332"/>
            <a:chExt cx="5152082" cy="4911788"/>
          </a:xfrm>
        </p:grpSpPr>
        <p:sp>
          <p:nvSpPr>
            <p:cNvPr id="53" name="Rectangle 52"/>
            <p:cNvSpPr/>
            <p:nvPr/>
          </p:nvSpPr>
          <p:spPr bwMode="auto">
            <a:xfrm>
              <a:off x="1682671" y="3147332"/>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a:solidFill>
                    <a:schemeClr val="accent3">
                      <a:lumMod val="50000"/>
                    </a:schemeClr>
                  </a:solidFill>
                </a:rPr>
                <a:t>apache</a:t>
              </a:r>
              <a:endParaRPr lang="en-US" sz="4400" b="1" dirty="0">
                <a:solidFill>
                  <a:schemeClr val="accent3">
                    <a:lumMod val="50000"/>
                  </a:schemeClr>
                </a:solidFill>
              </a:endParaRPr>
            </a:p>
          </p:txBody>
        </p:sp>
        <p:sp>
          <p:nvSpPr>
            <p:cNvPr id="6" name="Round Diagonal Corner Rectangle 5"/>
            <p:cNvSpPr/>
            <p:nvPr/>
          </p:nvSpPr>
          <p:spPr bwMode="auto">
            <a:xfrm>
              <a:off x="4185335"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7" name="Round Diagonal Corner Rectangle 6"/>
            <p:cNvSpPr/>
            <p:nvPr/>
          </p:nvSpPr>
          <p:spPr bwMode="auto">
            <a:xfrm>
              <a:off x="4185334"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8" name="Round Diagonal Corner Rectangle 7"/>
            <p:cNvSpPr/>
            <p:nvPr/>
          </p:nvSpPr>
          <p:spPr bwMode="auto">
            <a:xfrm>
              <a:off x="4185335"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4" name="Straight Connector 13"/>
            <p:cNvCxnSpPr>
              <a:stCxn id="4" idx="1"/>
            </p:cNvCxnSpPr>
            <p:nvPr/>
          </p:nvCxnSpPr>
          <p:spPr>
            <a:xfrm>
              <a:off x="2674600"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2690425"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1814588"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37" name="Straight Connector 36"/>
            <p:cNvCxnSpPr/>
            <p:nvPr/>
          </p:nvCxnSpPr>
          <p:spPr>
            <a:xfrm>
              <a:off x="1993001"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93001"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1993001"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4480099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Modular Cookbook Recipes</a:t>
            </a:r>
          </a:p>
        </p:txBody>
      </p:sp>
      <p:grpSp>
        <p:nvGrpSpPr>
          <p:cNvPr id="46" name="Group 45"/>
          <p:cNvGrpSpPr/>
          <p:nvPr/>
        </p:nvGrpSpPr>
        <p:grpSpPr>
          <a:xfrm>
            <a:off x="1089187" y="3488481"/>
            <a:ext cx="4337277" cy="4134986"/>
            <a:chOff x="1671637" y="3827865"/>
            <a:chExt cx="4337277" cy="4134986"/>
          </a:xfrm>
        </p:grpSpPr>
        <p:sp>
          <p:nvSpPr>
            <p:cNvPr id="47" name="Rectangle 46"/>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myiis</a:t>
              </a:r>
              <a:endParaRPr lang="en-US" sz="4400" b="1" dirty="0">
                <a:solidFill>
                  <a:schemeClr val="accent3">
                    <a:lumMod val="50000"/>
                  </a:schemeClr>
                </a:solidFill>
              </a:endParaRPr>
            </a:p>
          </p:txBody>
        </p:sp>
        <p:sp>
          <p:nvSpPr>
            <p:cNvPr id="48" name="Round Diagonal Corner Rectangle 47"/>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default</a:t>
              </a:r>
            </a:p>
          </p:txBody>
        </p:sp>
        <p:sp>
          <p:nvSpPr>
            <p:cNvPr id="49" name="Round Diagonal Corner Rectangle 48"/>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install</a:t>
              </a:r>
            </a:p>
          </p:txBody>
        </p:sp>
        <p:sp>
          <p:nvSpPr>
            <p:cNvPr id="50" name="Round Diagonal Corner Rectangle 49"/>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configuration</a:t>
              </a:r>
            </a:p>
          </p:txBody>
        </p:sp>
        <p:sp>
          <p:nvSpPr>
            <p:cNvPr id="51" name="Round Diagonal Corner Rectangle 50"/>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service</a:t>
              </a:r>
            </a:p>
          </p:txBody>
        </p:sp>
        <p:cxnSp>
          <p:nvCxnSpPr>
            <p:cNvPr id="52" name="Straight Connector 51"/>
            <p:cNvCxnSpPr>
              <a:stCxn id="58"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60" name="Diamond 5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7" name="Regular Pentagon 66"/>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8" name="Oval 67"/>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9" name="Left Bracket 68"/>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70" name="Content Placeholder 2"/>
          <p:cNvSpPr txBox="1">
            <a:spLocks/>
          </p:cNvSpPr>
          <p:nvPr/>
        </p:nvSpPr>
        <p:spPr>
          <a:xfrm>
            <a:off x="6378904" y="4265079"/>
            <a:ext cx="9106997" cy="3358388"/>
          </a:xfrm>
          <a:prstGeom prst="rect">
            <a:avLst/>
          </a:prstGeom>
          <a:ln>
            <a:solidFill>
              <a:schemeClr val="tx2"/>
            </a:solidFill>
            <a:prstDash val="dash"/>
          </a:ln>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b="1" dirty="0">
                <a:latin typeface="Courier New" charset="0"/>
                <a:ea typeface="Courier New" charset="0"/>
                <a:cs typeface="Courier New" charset="0"/>
              </a:rPr>
              <a:t>file </a:t>
            </a:r>
            <a:r>
              <a:rPr lang="en-US" sz="2400" b="1" dirty="0" smtClean="0">
                <a:latin typeface="Courier New" charset="0"/>
                <a:ea typeface="Courier New" charset="0"/>
                <a:cs typeface="Courier New" charset="0"/>
              </a:rPr>
              <a:t>’C:\</a:t>
            </a:r>
            <a:r>
              <a:rPr lang="en-US" sz="2400" b="1" dirty="0" err="1" smtClean="0">
                <a:latin typeface="Courier New" charset="0"/>
                <a:ea typeface="Courier New" charset="0"/>
                <a:cs typeface="Courier New" charset="0"/>
              </a:rPr>
              <a:t>inetpub</a:t>
            </a:r>
            <a:r>
              <a:rPr lang="en-US" sz="2400" b="1" dirty="0" smtClean="0">
                <a:latin typeface="Courier New" charset="0"/>
                <a:ea typeface="Courier New" charset="0"/>
                <a:cs typeface="Courier New" charset="0"/>
              </a:rPr>
              <a:t>\</a:t>
            </a:r>
            <a:r>
              <a:rPr lang="en-US" sz="2400" b="1" dirty="0" err="1" smtClean="0">
                <a:latin typeface="Courier New" charset="0"/>
                <a:ea typeface="Courier New" charset="0"/>
                <a:cs typeface="Courier New" charset="0"/>
              </a:rPr>
              <a:t>wwwroot</a:t>
            </a:r>
            <a:r>
              <a:rPr lang="en-US" sz="2400" b="1" dirty="0" smtClean="0">
                <a:latin typeface="Courier New" charset="0"/>
                <a:ea typeface="Courier New" charset="0"/>
                <a:cs typeface="Courier New" charset="0"/>
              </a:rPr>
              <a:t>\</a:t>
            </a:r>
            <a:r>
              <a:rPr lang="en-US" sz="2400" b="1" dirty="0" err="1" smtClean="0">
                <a:latin typeface="Courier New" charset="0"/>
                <a:ea typeface="Courier New" charset="0"/>
                <a:cs typeface="Courier New" charset="0"/>
              </a:rPr>
              <a:t>Defailt.htm</a:t>
            </a:r>
            <a:r>
              <a:rPr lang="en-US" sz="2400" b="1" dirty="0" smtClean="0">
                <a:latin typeface="Courier New" charset="0"/>
                <a:ea typeface="Courier New" charset="0"/>
                <a:cs typeface="Courier New" charset="0"/>
              </a:rPr>
              <a:t>' </a:t>
            </a:r>
            <a:r>
              <a:rPr lang="en-US" sz="2400" b="1" dirty="0">
                <a:latin typeface="Courier New" charset="0"/>
                <a:ea typeface="Courier New" charset="0"/>
                <a:cs typeface="Courier New" charset="0"/>
              </a:rPr>
              <a:t>do</a:t>
            </a:r>
          </a:p>
          <a:p>
            <a:r>
              <a:rPr lang="en-US" sz="2400" b="1" dirty="0">
                <a:latin typeface="Courier New" charset="0"/>
                <a:ea typeface="Courier New" charset="0"/>
                <a:cs typeface="Courier New" charset="0"/>
              </a:rPr>
              <a:t>  content '&lt;h1&gt;Welcome Home&lt;/h1&gt;'</a:t>
            </a:r>
          </a:p>
          <a:p>
            <a:r>
              <a:rPr lang="en-US" sz="2400" b="1" dirty="0">
                <a:latin typeface="Courier New" charset="0"/>
                <a:ea typeface="Courier New" charset="0"/>
                <a:cs typeface="Courier New" charset="0"/>
              </a:rPr>
              <a:t>end</a:t>
            </a:r>
          </a:p>
        </p:txBody>
      </p:sp>
      <p:sp>
        <p:nvSpPr>
          <p:cNvPr id="71" name="Text Placeholder 3"/>
          <p:cNvSpPr txBox="1">
            <a:spLocks/>
          </p:cNvSpPr>
          <p:nvPr/>
        </p:nvSpPr>
        <p:spPr>
          <a:xfrm>
            <a:off x="6378904" y="3488481"/>
            <a:ext cx="9106261" cy="566391"/>
          </a:xfrm>
          <a:prstGeom prst="rect">
            <a:avLst/>
          </a:prstGeom>
          <a:solidFill>
            <a:schemeClr val="bg1">
              <a:lumMod val="85000"/>
            </a:schemeClr>
          </a:solidFill>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err="1" smtClean="0">
                <a:latin typeface="Courier New" charset="0"/>
                <a:ea typeface="Courier New" charset="0"/>
                <a:cs typeface="Courier New" charset="0"/>
              </a:rPr>
              <a:t>myiis</a:t>
            </a:r>
            <a:r>
              <a:rPr lang="en-US" sz="2800" b="1" dirty="0" smtClean="0">
                <a:latin typeface="Courier New" charset="0"/>
                <a:ea typeface="Courier New" charset="0"/>
                <a:cs typeface="Courier New" charset="0"/>
              </a:rPr>
              <a:t>/</a:t>
            </a:r>
            <a:r>
              <a:rPr lang="en-US" sz="2800" b="1" dirty="0">
                <a:latin typeface="Courier New" charset="0"/>
                <a:ea typeface="Courier New" charset="0"/>
                <a:cs typeface="Courier New" charset="0"/>
              </a:rPr>
              <a:t>recipes/</a:t>
            </a:r>
            <a:r>
              <a:rPr lang="en-US" sz="2800" b="1" dirty="0" err="1">
                <a:latin typeface="Courier New" charset="0"/>
                <a:ea typeface="Courier New" charset="0"/>
                <a:cs typeface="Courier New" charset="0"/>
              </a:rPr>
              <a:t>configuration.rb</a:t>
            </a:r>
            <a:endParaRPr lang="en-US" sz="2800" b="1" dirty="0">
              <a:latin typeface="Courier New" charset="0"/>
              <a:ea typeface="Courier New" charset="0"/>
              <a:cs typeface="Courier New" charset="0"/>
            </a:endParaRPr>
          </a:p>
        </p:txBody>
      </p:sp>
      <p:cxnSp>
        <p:nvCxnSpPr>
          <p:cNvPr id="9" name="Elbow Connector 8"/>
          <p:cNvCxnSpPr>
            <a:stCxn id="50" idx="0"/>
            <a:endCxn id="3" idx="1"/>
          </p:cNvCxnSpPr>
          <p:nvPr/>
        </p:nvCxnSpPr>
        <p:spPr>
          <a:xfrm flipV="1">
            <a:off x="5282941" y="4957325"/>
            <a:ext cx="849501" cy="1079446"/>
          </a:xfrm>
          <a:prstGeom prst="bentConnector3">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3" name="Left Bracket 2"/>
          <p:cNvSpPr/>
          <p:nvPr/>
        </p:nvSpPr>
        <p:spPr>
          <a:xfrm>
            <a:off x="6132442" y="4265079"/>
            <a:ext cx="246461" cy="1384491"/>
          </a:xfrm>
          <a:prstGeom prst="leftBracket">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29180225"/>
      </p:ext>
    </p:extLst>
  </p:cSld>
  <p:clrMapOvr>
    <a:masterClrMapping/>
  </p:clrMapOvr>
  <p:transition xmlns:p14="http://schemas.microsoft.com/office/powerpoint/2010/main" spd="med">
    <p:fade/>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Node Object</a:t>
            </a:r>
          </a:p>
        </p:txBody>
      </p:sp>
      <p:sp>
        <p:nvSpPr>
          <p:cNvPr id="6" name="Snip Single Corner Rectangle 5"/>
          <p:cNvSpPr/>
          <p:nvPr/>
        </p:nvSpPr>
        <p:spPr bwMode="auto">
          <a:xfrm>
            <a:off x="1671638" y="3147331"/>
            <a:ext cx="2313953" cy="2713319"/>
          </a:xfrm>
          <a:prstGeom prst="snip1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lnSpc>
                <a:spcPct val="150000"/>
              </a:lnSpc>
            </a:pPr>
            <a:r>
              <a:rPr lang="en-US" dirty="0">
                <a:gradFill>
                  <a:gsLst>
                    <a:gs pos="0">
                      <a:srgbClr val="FFFFFF"/>
                    </a:gs>
                    <a:gs pos="100000">
                      <a:srgbClr val="FFFFFF"/>
                    </a:gs>
                  </a:gsLst>
                  <a:lin ang="5400000" scaled="0"/>
                </a:gradFill>
              </a:rPr>
              <a:t>node object</a:t>
            </a:r>
          </a:p>
          <a:p>
            <a:pPr algn="ctr" defTabSz="914099">
              <a:lnSpc>
                <a:spcPct val="150000"/>
              </a:lnSpc>
            </a:pPr>
            <a:r>
              <a:rPr lang="en-US" sz="5400" dirty="0">
                <a:gradFill>
                  <a:gsLst>
                    <a:gs pos="0">
                      <a:srgbClr val="FFFFFF"/>
                    </a:gs>
                    <a:gs pos="100000">
                      <a:srgbClr val="FFFFFF"/>
                    </a:gs>
                  </a:gsLst>
                  <a:lin ang="5400000" scaled="0"/>
                </a:gradFill>
              </a:rPr>
              <a:t>{}</a:t>
            </a:r>
          </a:p>
        </p:txBody>
      </p:sp>
      <p:sp>
        <p:nvSpPr>
          <p:cNvPr id="8" name="Rounded Rectangle 7"/>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Node (</a:t>
            </a:r>
            <a:r>
              <a:rPr lang="en-US" sz="2000" b="1" dirty="0" err="1">
                <a:gradFill>
                  <a:gsLst>
                    <a:gs pos="0">
                      <a:srgbClr val="FFFFFF"/>
                    </a:gs>
                    <a:gs pos="100000">
                      <a:srgbClr val="FFFFFF"/>
                    </a:gs>
                  </a:gsLst>
                  <a:lin ang="5400000" scaled="0"/>
                </a:gradFill>
              </a:rPr>
              <a:t>ohai</a:t>
            </a:r>
            <a:r>
              <a:rPr lang="en-US" sz="2000" b="1" dirty="0">
                <a:gradFill>
                  <a:gsLst>
                    <a:gs pos="0">
                      <a:srgbClr val="FFFFFF"/>
                    </a:gs>
                    <a:gs pos="100000">
                      <a:srgbClr val="FFFFFF"/>
                    </a:gs>
                  </a:gsLst>
                  <a:lin ang="5400000" scaled="0"/>
                </a:gradFill>
              </a:rPr>
              <a:t>)</a:t>
            </a:r>
          </a:p>
        </p:txBody>
      </p:sp>
      <p:sp>
        <p:nvSpPr>
          <p:cNvPr id="10" name="Rounded Rectangle 9"/>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Synchronize Cookbooks</a:t>
            </a:r>
          </a:p>
        </p:txBody>
      </p:sp>
      <p:sp>
        <p:nvSpPr>
          <p:cNvPr id="11" name="Rounded Rectangle 10"/>
          <p:cNvSpPr/>
          <p:nvPr/>
        </p:nvSpPr>
        <p:spPr bwMode="auto">
          <a:xfrm>
            <a:off x="12067901" y="600422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Resource Collection</a:t>
            </a:r>
          </a:p>
        </p:txBody>
      </p:sp>
      <p:sp>
        <p:nvSpPr>
          <p:cNvPr id="12" name="Rounded Rectangle 11"/>
          <p:cNvSpPr/>
          <p:nvPr/>
        </p:nvSpPr>
        <p:spPr bwMode="auto">
          <a:xfrm>
            <a:off x="12067901" y="6837338"/>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Converge</a:t>
            </a:r>
          </a:p>
        </p:txBody>
      </p:sp>
      <p:sp>
        <p:nvSpPr>
          <p:cNvPr id="18" name="Rounded Rectangle 17"/>
          <p:cNvSpPr/>
          <p:nvPr/>
        </p:nvSpPr>
        <p:spPr bwMode="auto">
          <a:xfrm>
            <a:off x="12067901" y="5171102"/>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Load Cookbooks</a:t>
            </a:r>
          </a:p>
        </p:txBody>
      </p:sp>
      <p:cxnSp>
        <p:nvCxnSpPr>
          <p:cNvPr id="20" name="Straight Connector 19"/>
          <p:cNvCxnSpPr>
            <a:stCxn id="9" idx="1"/>
          </p:cNvCxnSpPr>
          <p:nvPr/>
        </p:nvCxnSpPr>
        <p:spPr>
          <a:xfrm flipH="1">
            <a:off x="3985591" y="3774954"/>
            <a:ext cx="8082311" cy="0"/>
          </a:xfrm>
          <a:prstGeom prst="line">
            <a:avLst/>
          </a:prstGeom>
          <a:ln>
            <a:solidFill>
              <a:schemeClr val="accent5"/>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a:stCxn id="18" idx="1"/>
          </p:cNvCxnSpPr>
          <p:nvPr/>
        </p:nvCxnSpPr>
        <p:spPr>
          <a:xfrm flipH="1">
            <a:off x="3985591" y="5515876"/>
            <a:ext cx="8082310" cy="0"/>
          </a:xfrm>
          <a:prstGeom prst="line">
            <a:avLst/>
          </a:prstGeom>
          <a:ln>
            <a:solidFill>
              <a:schemeClr val="accent5"/>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23" name="Snip Single Corner Rectangle 22"/>
          <p:cNvSpPr/>
          <p:nvPr/>
        </p:nvSpPr>
        <p:spPr bwMode="auto">
          <a:xfrm>
            <a:off x="4581268" y="3303043"/>
            <a:ext cx="1718276"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gradFill>
                  <a:gsLst>
                    <a:gs pos="0">
                      <a:srgbClr val="FFFFFF"/>
                    </a:gs>
                    <a:gs pos="100000">
                      <a:srgbClr val="FFFFFF"/>
                    </a:gs>
                  </a:gsLst>
                  <a:lin ang="5400000" scaled="0"/>
                </a:gradFill>
              </a:rPr>
              <a:t>system attributes</a:t>
            </a:r>
          </a:p>
        </p:txBody>
      </p:sp>
      <p:sp>
        <p:nvSpPr>
          <p:cNvPr id="24" name="Snip Single Corner Rectangle 23"/>
          <p:cNvSpPr/>
          <p:nvPr/>
        </p:nvSpPr>
        <p:spPr bwMode="auto">
          <a:xfrm>
            <a:off x="8026745" y="4916828"/>
            <a:ext cx="2359645"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gradFill>
                  <a:gsLst>
                    <a:gs pos="0">
                      <a:srgbClr val="FFFFFF"/>
                    </a:gs>
                    <a:gs pos="100000">
                      <a:srgbClr val="FFFFFF"/>
                    </a:gs>
                  </a:gsLst>
                  <a:lin ang="5400000" scaled="0"/>
                </a:gradFill>
              </a:rPr>
              <a:t>cookbook defined attributes</a:t>
            </a:r>
          </a:p>
        </p:txBody>
      </p:sp>
      <p:sp>
        <p:nvSpPr>
          <p:cNvPr id="25" name="TextBox 24"/>
          <p:cNvSpPr txBox="1"/>
          <p:nvPr/>
        </p:nvSpPr>
        <p:spPr bwMode="white">
          <a:xfrm>
            <a:off x="4581268" y="4246864"/>
            <a:ext cx="1718276" cy="471911"/>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a:solidFill>
                  <a:schemeClr val="bg1"/>
                </a:solidFill>
              </a:rPr>
              <a:t>automatic</a:t>
            </a:r>
            <a:endParaRPr lang="en-US" sz="1800" dirty="0">
              <a:solidFill>
                <a:schemeClr val="bg1"/>
              </a:solidFill>
            </a:endParaRPr>
          </a:p>
        </p:txBody>
      </p:sp>
      <p:sp>
        <p:nvSpPr>
          <p:cNvPr id="26" name="TextBox 25"/>
          <p:cNvSpPr txBox="1"/>
          <p:nvPr/>
        </p:nvSpPr>
        <p:spPr bwMode="white">
          <a:xfrm>
            <a:off x="8026744" y="5860649"/>
            <a:ext cx="2359645" cy="1666234"/>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dirty="0">
                <a:solidFill>
                  <a:schemeClr val="bg1"/>
                </a:solidFill>
              </a:rPr>
              <a:t>default</a:t>
            </a:r>
          </a:p>
          <a:p>
            <a:pPr algn="ctr"/>
            <a:r>
              <a:rPr lang="en-US" sz="1800" dirty="0" err="1">
                <a:solidFill>
                  <a:schemeClr val="bg1"/>
                </a:solidFill>
              </a:rPr>
              <a:t>force_default</a:t>
            </a:r>
            <a:endParaRPr lang="en-US" sz="1800" dirty="0">
              <a:solidFill>
                <a:schemeClr val="bg1"/>
              </a:solidFill>
            </a:endParaRPr>
          </a:p>
          <a:p>
            <a:pPr algn="ctr"/>
            <a:r>
              <a:rPr lang="en-US" sz="1800" dirty="0">
                <a:solidFill>
                  <a:schemeClr val="bg1"/>
                </a:solidFill>
              </a:rPr>
              <a:t>normal</a:t>
            </a:r>
          </a:p>
          <a:p>
            <a:pPr algn="ctr"/>
            <a:r>
              <a:rPr lang="en-US" sz="1800" dirty="0">
                <a:solidFill>
                  <a:schemeClr val="bg1"/>
                </a:solidFill>
              </a:rPr>
              <a:t>override</a:t>
            </a:r>
          </a:p>
          <a:p>
            <a:pPr algn="ctr"/>
            <a:r>
              <a:rPr lang="en-US" sz="1800" dirty="0" err="1">
                <a:solidFill>
                  <a:schemeClr val="bg1"/>
                </a:solidFill>
              </a:rPr>
              <a:t>force_override</a:t>
            </a:r>
            <a:endParaRPr lang="en-US" sz="1800" dirty="0">
              <a:solidFill>
                <a:schemeClr val="bg1"/>
              </a:solidFill>
            </a:endParaRPr>
          </a:p>
        </p:txBody>
      </p:sp>
      <p:sp>
        <p:nvSpPr>
          <p:cNvPr id="29" name="Rectangle 28"/>
          <p:cNvSpPr/>
          <p:nvPr/>
        </p:nvSpPr>
        <p:spPr>
          <a:xfrm>
            <a:off x="4194872" y="7526886"/>
            <a:ext cx="7866256" cy="461665"/>
          </a:xfrm>
          <a:prstGeom prst="rect">
            <a:avLst/>
          </a:prstGeom>
        </p:spPr>
        <p:txBody>
          <a:bodyPr wrap="none">
            <a:spAutoFit/>
          </a:bodyPr>
          <a:lstStyle/>
          <a:p>
            <a:pPr algn="ctr"/>
            <a:r>
              <a:rPr lang="en-US" dirty="0">
                <a:hlinkClick r:id="rId3"/>
              </a:rPr>
              <a:t>https://docs.chef.io/attributes.html - attribute-precedence</a:t>
            </a:r>
            <a:endParaRPr lang="en-US" dirty="0"/>
          </a:p>
        </p:txBody>
      </p:sp>
    </p:spTree>
    <p:extLst>
      <p:ext uri="{BB962C8B-B14F-4D97-AF65-F5344CB8AC3E}">
        <p14:creationId xmlns:p14="http://schemas.microsoft.com/office/powerpoint/2010/main" val="576956934"/>
      </p:ext>
    </p:extLst>
  </p:cSld>
  <p:clrMapOvr>
    <a:masterClrMapping/>
  </p:clrMapOvr>
  <p:transition xmlns:p14="http://schemas.microsoft.com/office/powerpoint/2010/main" spd="med">
    <p:fade/>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Time to remove all the hard-coded values and make them attributes.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Refactor the Install recipe to use a Node attribute</a:t>
            </a:r>
          </a:p>
          <a:p>
            <a:pPr marL="342900" indent="-342900">
              <a:buFont typeface="Wingdings" charset="2"/>
              <a:buChar char="q"/>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176695113"/>
      </p:ext>
    </p:extLst>
  </p:cSld>
  <p:clrMapOvr>
    <a:masterClrMapping/>
  </p:clrMapOvr>
  <p:transition xmlns:p14="http://schemas.microsoft.com/office/powerpoint/2010/main" spd="med">
    <p:fade/>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the Value with a Node Attribute</a:t>
            </a:r>
          </a:p>
        </p:txBody>
      </p:sp>
      <p:sp>
        <p:nvSpPr>
          <p:cNvPr id="3" name="Content Placeholder 2"/>
          <p:cNvSpPr>
            <a:spLocks noGrp="1"/>
          </p:cNvSpPr>
          <p:nvPr>
            <p:ph sz="quarter" idx="10"/>
          </p:nvPr>
        </p:nvSpPr>
        <p:spPr/>
        <p:txBody>
          <a:bodyPr>
            <a:normAutofit fontScale="92500"/>
          </a:bodyPr>
          <a:lstStyle/>
          <a:p>
            <a:r>
              <a:rPr lang="en-US" dirty="0"/>
              <a:t>#</a:t>
            </a:r>
          </a:p>
          <a:p>
            <a:r>
              <a:rPr lang="en-US" dirty="0"/>
              <a:t># Cookbook:: </a:t>
            </a:r>
            <a:r>
              <a:rPr lang="en-US" dirty="0" err="1" smtClean="0"/>
              <a:t>myiis</a:t>
            </a:r>
            <a:endParaRPr lang="en-US" dirty="0"/>
          </a:p>
          <a:p>
            <a:r>
              <a:rPr lang="en-US" dirty="0"/>
              <a:t># Recipe:: install</a:t>
            </a:r>
          </a:p>
          <a:p>
            <a:r>
              <a:rPr lang="en-US" dirty="0"/>
              <a:t>#</a:t>
            </a:r>
          </a:p>
          <a:p>
            <a:r>
              <a:rPr lang="en-US" dirty="0"/>
              <a:t># Copyright:: 2018, The Authors, All Rights Reserved.</a:t>
            </a:r>
          </a:p>
          <a:p>
            <a:r>
              <a:rPr lang="en-US" dirty="0" err="1"/>
              <a:t>powershell_script</a:t>
            </a:r>
            <a:r>
              <a:rPr lang="en-US" dirty="0"/>
              <a:t> 'Install IIS' do</a:t>
            </a:r>
          </a:p>
          <a:p>
            <a:r>
              <a:rPr lang="en-US" dirty="0"/>
              <a:t>  code node</a:t>
            </a:r>
            <a:r>
              <a:rPr lang="en-US" dirty="0" smtClean="0"/>
              <a:t>[’</a:t>
            </a:r>
            <a:r>
              <a:rPr lang="en-US" dirty="0" err="1" smtClean="0"/>
              <a:t>myiis</a:t>
            </a:r>
            <a:r>
              <a:rPr lang="en-US" dirty="0" smtClean="0"/>
              <a:t>'</a:t>
            </a:r>
            <a:r>
              <a:rPr lang="en-US" dirty="0"/>
              <a:t>]['</a:t>
            </a:r>
            <a:r>
              <a:rPr lang="en-US" dirty="0" err="1"/>
              <a:t>package_name</a:t>
            </a:r>
            <a:r>
              <a:rPr lang="en-US" dirty="0"/>
              <a:t>']</a:t>
            </a:r>
          </a:p>
          <a:p>
            <a:r>
              <a:rPr lang="en-US" dirty="0" smtClean="0"/>
              <a:t>  </a:t>
            </a:r>
            <a:r>
              <a:rPr lang="en-US" dirty="0"/>
              <a:t>action :run</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myiis</a:t>
            </a:r>
            <a:r>
              <a:rPr lang="en-US" dirty="0" smtClean="0"/>
              <a:t>/</a:t>
            </a:r>
            <a:r>
              <a:rPr lang="en-US" dirty="0"/>
              <a:t>recipes/</a:t>
            </a:r>
            <a:r>
              <a:rPr lang="en-US" dirty="0" err="1"/>
              <a:t>install.rb</a:t>
            </a:r>
            <a:endParaRPr lang="en-US" dirty="0"/>
          </a:p>
        </p:txBody>
      </p:sp>
      <p:sp>
        <p:nvSpPr>
          <p:cNvPr id="6" name="Text Placeholder 5"/>
          <p:cNvSpPr>
            <a:spLocks noGrp="1"/>
          </p:cNvSpPr>
          <p:nvPr>
            <p:ph type="body" sz="quarter" idx="13"/>
          </p:nvPr>
        </p:nvSpPr>
        <p:spPr>
          <a:xfrm>
            <a:off x="1135042" y="4772132"/>
            <a:ext cx="14404273" cy="2212868"/>
          </a:xfrm>
        </p:spPr>
        <p:txBody>
          <a:bodyPr/>
          <a:lstStyle/>
          <a:p>
            <a:endParaRPr lang="en-US" dirty="0"/>
          </a:p>
        </p:txBody>
      </p:sp>
    </p:spTree>
    <p:extLst>
      <p:ext uri="{BB962C8B-B14F-4D97-AF65-F5344CB8AC3E}">
        <p14:creationId xmlns:p14="http://schemas.microsoft.com/office/powerpoint/2010/main" val="102780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GL: Disable Limited User Account</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Create a recipe that disables Limited User Account</a:t>
            </a:r>
          </a:p>
          <a:p>
            <a:pPr marL="342900" indent="-342900">
              <a:buFont typeface="Wingdings" charset="2"/>
              <a:buChar char="q"/>
            </a:pPr>
            <a:r>
              <a:rPr lang="en-US" dirty="0"/>
              <a:t>Apply that recipe</a:t>
            </a:r>
          </a:p>
        </p:txBody>
      </p:sp>
      <p:sp>
        <p:nvSpPr>
          <p:cNvPr id="4" name="Content Placeholder 3"/>
          <p:cNvSpPr>
            <a:spLocks noGrp="1"/>
          </p:cNvSpPr>
          <p:nvPr>
            <p:ph sz="quarter" idx="11"/>
          </p:nvPr>
        </p:nvSpPr>
        <p:spPr/>
        <p:txBody>
          <a:bodyPr/>
          <a:lstStyle/>
          <a:p>
            <a:r>
              <a:rPr lang="en-US" dirty="0"/>
              <a:t>Managing files is nice but what about Registry keys?</a:t>
            </a:r>
          </a:p>
        </p:txBody>
      </p:sp>
      <p:sp>
        <p:nvSpPr>
          <p:cNvPr id="5" name="Footer Placeholder 4"/>
          <p:cNvSpPr>
            <a:spLocks noGrp="1"/>
          </p:cNvSpPr>
          <p:nvPr>
            <p:ph type="ftr" sz="quarter" idx="429496729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4"/>
            <a:ext cx="3657600" cy="486833"/>
          </a:xfrm>
          <a:prstGeom prst="rect">
            <a:avLst/>
          </a:prstGeom>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3541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A change means a chance for us to run the tests!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q"/>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3056364342"/>
      </p:ext>
    </p:extLst>
  </p:cSld>
  <p:clrMapOvr>
    <a:masterClrMapping/>
  </p:clrMapOvr>
  <p:transition xmlns:p14="http://schemas.microsoft.com/office/powerpoint/2010/main" spd="med">
    <p:fade/>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..FFFFFF...</a:t>
            </a:r>
          </a:p>
          <a:p>
            <a:endParaRPr lang="en-US" dirty="0"/>
          </a:p>
          <a:p>
            <a:r>
              <a:rPr lang="en-US" dirty="0"/>
              <a:t>Failures:</a:t>
            </a:r>
          </a:p>
          <a:p>
            <a:endParaRPr lang="en-US" dirty="0"/>
          </a:p>
          <a:p>
            <a:r>
              <a:rPr lang="en-US" dirty="0"/>
              <a:t>  1) apache::default When all attributes are default, on an Centos 6.9 converges successfully</a:t>
            </a:r>
          </a:p>
          <a:p>
            <a:r>
              <a:rPr lang="en-US" dirty="0"/>
              <a:t>     Failure/Error: expect { </a:t>
            </a:r>
            <a:r>
              <a:rPr lang="en-US" dirty="0" err="1"/>
              <a:t>chef_run</a:t>
            </a:r>
            <a:r>
              <a:rPr lang="en-US" dirty="0"/>
              <a:t> }.</a:t>
            </a:r>
            <a:r>
              <a:rPr lang="en-US" dirty="0" err="1"/>
              <a:t>to_not</a:t>
            </a:r>
            <a:r>
              <a:rPr lang="en-US" dirty="0"/>
              <a:t> </a:t>
            </a:r>
            <a:r>
              <a:rPr lang="en-US" dirty="0" err="1"/>
              <a:t>raise_error</a:t>
            </a:r>
            <a:endParaRPr lang="en-US" dirty="0"/>
          </a:p>
          <a:p>
            <a:endParaRPr lang="en-US" dirty="0"/>
          </a:p>
          <a:p>
            <a:r>
              <a:rPr lang="en-US" dirty="0"/>
              <a:t>       expected no Exception, got #&lt;</a:t>
            </a:r>
            <a:r>
              <a:rPr lang="en-US" dirty="0" err="1"/>
              <a:t>NoMethodError</a:t>
            </a:r>
            <a:r>
              <a:rPr lang="en-US" dirty="0"/>
              <a:t>: undefined method `[]' for </a:t>
            </a:r>
            <a:r>
              <a:rPr lang="en-US" dirty="0" err="1"/>
              <a:t>nil:NilClass</a:t>
            </a:r>
            <a:r>
              <a:rPr lang="en-US" dirty="0"/>
              <a:t>&gt; with </a:t>
            </a:r>
            <a:r>
              <a:rPr lang="en-US" dirty="0" err="1"/>
              <a:t>backtrace</a:t>
            </a:r>
            <a:r>
              <a:rPr lang="en-US" dirty="0"/>
              <a:t>:</a:t>
            </a:r>
          </a:p>
          <a:p>
            <a:r>
              <a:rPr lang="en-US" dirty="0"/>
              <a:t>         # /</a:t>
            </a:r>
            <a:r>
              <a:rPr lang="en-US" dirty="0" err="1"/>
              <a:t>tmp</a:t>
            </a:r>
            <a:r>
              <a:rPr lang="en-US" dirty="0"/>
              <a:t>/chefspec20180313-21260-taxe6tfile_cache_path/cookbooks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1104" y="6419634"/>
            <a:ext cx="14420850" cy="1004818"/>
          </a:xfrm>
        </p:spPr>
        <p:txBody>
          <a:bodyPr/>
          <a:lstStyle/>
          <a:p>
            <a:endParaRPr lang="en-US" dirty="0"/>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1216712563"/>
      </p:ext>
    </p:extLst>
  </p:cSld>
  <p:clrMapOvr>
    <a:masterClrMapping/>
  </p:clrMapOvr>
  <p:transition xmlns:p14="http://schemas.microsoft.com/office/powerpoint/2010/main" spd="med">
    <p:fade/>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We definitely broke it! Now, let's fix it.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668883172"/>
      </p:ext>
    </p:extLst>
  </p:cSld>
  <p:clrMapOvr>
    <a:masterClrMapping/>
  </p:clrMapOvr>
  <p:transition xmlns:p14="http://schemas.microsoft.com/office/powerpoint/2010/main" spd="med">
    <p:fade/>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Usage: chef generate attribute [path/to/cookbook] NAME [options]</a:t>
            </a:r>
          </a:p>
          <a:p>
            <a:r>
              <a:rPr lang="en-US" dirty="0"/>
              <a:t>    -C, --copyright COPYRIGHT        Name of the copyright </a:t>
            </a:r>
            <a:r>
              <a:rPr lang="en-US" dirty="0" err="1"/>
              <a:t>hol</a:t>
            </a:r>
            <a:r>
              <a:rPr lang="en-US" dirty="0"/>
              <a:t>...</a:t>
            </a:r>
          </a:p>
          <a:p>
            <a:r>
              <a:rPr lang="en-US" dirty="0"/>
              <a:t>    -m, --email EMAIL                Email address of the auth...</a:t>
            </a:r>
          </a:p>
          <a:p>
            <a:r>
              <a:rPr lang="en-US" dirty="0"/>
              <a:t>    -a, --generator-</a:t>
            </a:r>
            <a:r>
              <a:rPr lang="en-US" dirty="0" err="1"/>
              <a:t>arg</a:t>
            </a:r>
            <a:r>
              <a:rPr lang="en-US" dirty="0"/>
              <a:t> KEY=VALUE    Use to set arbitrary     ...</a:t>
            </a:r>
          </a:p>
          <a:p>
            <a:r>
              <a:rPr lang="en-US" dirty="0"/>
              <a:t>    -I, --license LICENSE            </a:t>
            </a:r>
            <a:r>
              <a:rPr lang="en-US" dirty="0" err="1"/>
              <a:t>all_rights</a:t>
            </a:r>
            <a:r>
              <a:rPr lang="en-US" dirty="0"/>
              <a:t>, apache2, </a:t>
            </a:r>
            <a:r>
              <a:rPr lang="en-US" dirty="0" err="1"/>
              <a:t>mit</a:t>
            </a:r>
            <a:r>
              <a:rPr lang="en-US" dirty="0"/>
              <a:t>,...</a:t>
            </a:r>
          </a:p>
          <a:p>
            <a:r>
              <a:rPr lang="en-US" dirty="0"/>
              <a:t>    -g GENERATOR_COOKBOOK_PATH,      Use GENERATOR_COOKBOOK_PA...</a:t>
            </a:r>
          </a:p>
          <a:p>
            <a:r>
              <a:rPr lang="en-US" dirty="0"/>
              <a:t>        --generator-cookbook</a:t>
            </a:r>
          </a:p>
        </p:txBody>
      </p:sp>
      <p:sp>
        <p:nvSpPr>
          <p:cNvPr id="3" name="Text Placeholder 2"/>
          <p:cNvSpPr>
            <a:spLocks noGrp="1"/>
          </p:cNvSpPr>
          <p:nvPr>
            <p:ph type="body" sz="quarter" idx="11"/>
          </p:nvPr>
        </p:nvSpPr>
        <p:spPr/>
        <p:txBody>
          <a:bodyPr/>
          <a:lstStyle/>
          <a:p>
            <a:r>
              <a:rPr lang="en-US" dirty="0"/>
              <a:t>&gt; chef generate attribute --help</a:t>
            </a:r>
          </a:p>
        </p:txBody>
      </p:sp>
      <p:sp>
        <p:nvSpPr>
          <p:cNvPr id="4" name="Content Placeholder 3"/>
          <p:cNvSpPr>
            <a:spLocks noGrp="1"/>
          </p:cNvSpPr>
          <p:nvPr>
            <p:ph sz="quarter" idx="12"/>
          </p:nvPr>
        </p:nvSpPr>
        <p:spPr>
          <a:xfrm>
            <a:off x="1127883" y="2339515"/>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Ask Chef How to Generate an Attributes File</a:t>
            </a:r>
          </a:p>
        </p:txBody>
      </p:sp>
    </p:spTree>
    <p:extLst>
      <p:ext uri="{BB962C8B-B14F-4D97-AF65-F5344CB8AC3E}">
        <p14:creationId xmlns:p14="http://schemas.microsoft.com/office/powerpoint/2010/main" val="3790905871"/>
      </p:ext>
    </p:extLst>
  </p:cSld>
  <p:clrMapOvr>
    <a:masterClrMapping/>
  </p:clrMapOvr>
  <p:transition xmlns:p14="http://schemas.microsoft.com/office/powerpoint/2010/main" spd="med">
    <p:fade/>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::attribute</a:t>
            </a:r>
          </a:p>
          <a:p>
            <a:r>
              <a:rPr lang="en-US" dirty="0"/>
              <a:t>  * directory[</a:t>
            </a:r>
            <a:r>
              <a:rPr lang="en-US" dirty="0" smtClean="0"/>
              <a:t>/Users/Administrator/cookbooks/</a:t>
            </a:r>
            <a:r>
              <a:rPr lang="en-US" dirty="0" err="1" smtClean="0"/>
              <a:t>myiis</a:t>
            </a:r>
            <a:r>
              <a:rPr lang="en-US" dirty="0" smtClean="0"/>
              <a:t>/</a:t>
            </a:r>
            <a:r>
              <a:rPr lang="en-US" dirty="0"/>
              <a:t>attributes] action create</a:t>
            </a:r>
          </a:p>
          <a:p>
            <a:r>
              <a:rPr lang="en-US" dirty="0"/>
              <a:t>    - create new directory /Users/Administrator/cookbooks/</a:t>
            </a:r>
            <a:r>
              <a:rPr lang="en-US" dirty="0" err="1"/>
              <a:t>myiis</a:t>
            </a:r>
            <a:r>
              <a:rPr lang="en-US" dirty="0"/>
              <a:t>/</a:t>
            </a:r>
            <a:r>
              <a:rPr lang="en-US" dirty="0" smtClean="0"/>
              <a:t>attributes</a:t>
            </a:r>
          </a:p>
          <a:p>
            <a:r>
              <a:rPr lang="en-US" dirty="0" smtClean="0"/>
              <a:t>  </a:t>
            </a:r>
            <a:r>
              <a:rPr lang="en-US" dirty="0"/>
              <a:t>* template[/Users/Administrator/cookbooks/</a:t>
            </a:r>
            <a:r>
              <a:rPr lang="en-US" dirty="0" err="1"/>
              <a:t>myiis</a:t>
            </a:r>
            <a:r>
              <a:rPr lang="en-US" dirty="0"/>
              <a:t>/</a:t>
            </a:r>
            <a:r>
              <a:rPr lang="en-US" dirty="0" smtClean="0"/>
              <a:t>attributes/</a:t>
            </a:r>
            <a:r>
              <a:rPr lang="en-US" dirty="0" err="1" smtClean="0"/>
              <a:t>default.rb</a:t>
            </a:r>
            <a:r>
              <a:rPr lang="en-US" dirty="0"/>
              <a:t>] action create</a:t>
            </a:r>
          </a:p>
          <a:p>
            <a:r>
              <a:rPr lang="en-US" dirty="0"/>
              <a:t>    - create new file /Users/Administrator/cookbooks/</a:t>
            </a:r>
            <a:r>
              <a:rPr lang="en-US" dirty="0" err="1"/>
              <a:t>myiis</a:t>
            </a:r>
            <a:r>
              <a:rPr lang="en-US" dirty="0"/>
              <a:t>/attributes/</a:t>
            </a:r>
            <a:r>
              <a:rPr lang="en-US" dirty="0" err="1"/>
              <a:t>default.rb</a:t>
            </a:r>
            <a:endParaRPr lang="en-US" dirty="0"/>
          </a:p>
          <a:p>
            <a:r>
              <a:rPr lang="en-US" dirty="0"/>
              <a:t>    - update content in file /Users/Administrator/cookbooks/</a:t>
            </a:r>
            <a:r>
              <a:rPr lang="en-US" dirty="0" err="1"/>
              <a:t>myiis</a:t>
            </a:r>
            <a:r>
              <a:rPr lang="en-US" dirty="0"/>
              <a:t>/attributes/</a:t>
            </a:r>
            <a:r>
              <a:rPr lang="en-US" dirty="0" err="1"/>
              <a:t>default.rb</a:t>
            </a:r>
            <a:r>
              <a:rPr lang="en-US" dirty="0"/>
              <a:t> 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a:t>&gt; chef generate attribute default</a:t>
            </a:r>
          </a:p>
        </p:txBody>
      </p:sp>
      <p:sp>
        <p:nvSpPr>
          <p:cNvPr id="5" name="Title 4"/>
          <p:cNvSpPr>
            <a:spLocks noGrp="1"/>
          </p:cNvSpPr>
          <p:nvPr>
            <p:ph type="title"/>
          </p:nvPr>
        </p:nvSpPr>
        <p:spPr/>
        <p:txBody>
          <a:bodyPr>
            <a:normAutofit fontScale="90000"/>
          </a:bodyPr>
          <a:lstStyle/>
          <a:p>
            <a:r>
              <a:rPr lang="en-US" dirty="0"/>
              <a:t>Use Chef to Generate a Default Attributes File</a:t>
            </a:r>
          </a:p>
        </p:txBody>
      </p:sp>
    </p:spTree>
    <p:extLst>
      <p:ext uri="{BB962C8B-B14F-4D97-AF65-F5344CB8AC3E}">
        <p14:creationId xmlns:p14="http://schemas.microsoft.com/office/powerpoint/2010/main" val="4014138542"/>
      </p:ext>
    </p:extLst>
  </p:cSld>
  <p:clrMapOvr>
    <a:masterClrMapping/>
  </p:clrMapOvr>
  <p:transition xmlns:p14="http://schemas.microsoft.com/office/powerpoint/2010/main" spd="med">
    <p:fade/>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attributes</a:t>
            </a:r>
          </a:p>
          <a:p>
            <a:r>
              <a:rPr lang="en-US" dirty="0"/>
              <a:t>└── </a:t>
            </a:r>
            <a:r>
              <a:rPr lang="en-US" dirty="0" err="1"/>
              <a:t>default.rb</a:t>
            </a:r>
            <a:endParaRPr lang="en-US" dirty="0"/>
          </a:p>
          <a:p>
            <a:endParaRPr lang="en-US" dirty="0"/>
          </a:p>
          <a:p>
            <a:r>
              <a:rPr lang="en-US" dirty="0"/>
              <a:t>0 directories, 1 file</a:t>
            </a:r>
          </a:p>
        </p:txBody>
      </p:sp>
      <p:sp>
        <p:nvSpPr>
          <p:cNvPr id="3" name="Text Placeholder 2"/>
          <p:cNvSpPr>
            <a:spLocks noGrp="1"/>
          </p:cNvSpPr>
          <p:nvPr>
            <p:ph type="body" sz="quarter" idx="11"/>
          </p:nvPr>
        </p:nvSpPr>
        <p:spPr/>
        <p:txBody>
          <a:bodyPr/>
          <a:lstStyle/>
          <a:p>
            <a:r>
              <a:rPr lang="en-US" dirty="0"/>
              <a:t>&gt; tree attributes</a:t>
            </a:r>
          </a:p>
        </p:txBody>
      </p:sp>
      <p:sp>
        <p:nvSpPr>
          <p:cNvPr id="4" name="Content Placeholder 3"/>
          <p:cNvSpPr>
            <a:spLocks noGrp="1"/>
          </p:cNvSpPr>
          <p:nvPr>
            <p:ph sz="quarter" idx="12"/>
          </p:nvPr>
        </p:nvSpPr>
        <p:spPr>
          <a:xfrm>
            <a:off x="1127883" y="2836932"/>
            <a:ext cx="14420850" cy="557213"/>
          </a:xfrm>
        </p:spPr>
        <p:txBody>
          <a:bodyPr/>
          <a:lstStyle/>
          <a:p>
            <a:endParaRPr lang="en-US" dirty="0"/>
          </a:p>
        </p:txBody>
      </p:sp>
      <p:sp>
        <p:nvSpPr>
          <p:cNvPr id="5" name="Title 4"/>
          <p:cNvSpPr>
            <a:spLocks noGrp="1"/>
          </p:cNvSpPr>
          <p:nvPr>
            <p:ph type="title"/>
          </p:nvPr>
        </p:nvSpPr>
        <p:spPr/>
        <p:txBody>
          <a:bodyPr/>
          <a:lstStyle/>
          <a:p>
            <a:r>
              <a:rPr lang="en-US" dirty="0"/>
              <a:t>View the Attributes File Generated</a:t>
            </a:r>
          </a:p>
        </p:txBody>
      </p:sp>
    </p:spTree>
    <p:extLst>
      <p:ext uri="{BB962C8B-B14F-4D97-AF65-F5344CB8AC3E}">
        <p14:creationId xmlns:p14="http://schemas.microsoft.com/office/powerpoint/2010/main" val="2609601049"/>
      </p:ext>
    </p:extLst>
  </p:cSld>
  <p:clrMapOvr>
    <a:masterClrMapping/>
  </p:clrMapOvr>
  <p:transition xmlns:p14="http://schemas.microsoft.com/office/powerpoint/2010/main" spd="med">
    <p:fade/>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the Default Node Attribute</a:t>
            </a:r>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myiis</a:t>
            </a:r>
            <a:r>
              <a:rPr lang="en-US" dirty="0" smtClean="0"/>
              <a:t>'</a:t>
            </a:r>
            <a:r>
              <a:rPr lang="en-US" dirty="0"/>
              <a:t>]['</a:t>
            </a:r>
            <a:r>
              <a:rPr lang="en-US" dirty="0" err="1"/>
              <a:t>package_name</a:t>
            </a:r>
            <a:r>
              <a:rPr lang="en-US" dirty="0"/>
              <a:t>'] = 'Add</a:t>
            </a:r>
            <a:r>
              <a:rPr lang="en-US" dirty="0" smtClean="0"/>
              <a:t>-</a:t>
            </a:r>
            <a:r>
              <a:rPr lang="en-US" dirty="0" err="1" smtClean="0"/>
              <a:t>WindowsFeature</a:t>
            </a:r>
            <a:r>
              <a:rPr lang="en-US" dirty="0" smtClean="0"/>
              <a:t> Web-Server'</a:t>
            </a:r>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attributes/</a:t>
            </a:r>
            <a:r>
              <a:rPr lang="en-US" dirty="0" err="1"/>
              <a:t>default.rb</a:t>
            </a:r>
            <a:endParaRPr lang="en-US" dirty="0"/>
          </a:p>
        </p:txBody>
      </p:sp>
      <p:sp>
        <p:nvSpPr>
          <p:cNvPr id="6" name="Text Placeholder 5"/>
          <p:cNvSpPr>
            <a:spLocks noGrp="1"/>
          </p:cNvSpPr>
          <p:nvPr>
            <p:ph type="body" sz="quarter" idx="13"/>
          </p:nvPr>
        </p:nvSpPr>
        <p:spPr>
          <a:xfrm>
            <a:off x="1135042" y="2122065"/>
            <a:ext cx="14404273" cy="626533"/>
          </a:xfrm>
        </p:spPr>
        <p:txBody>
          <a:bodyPr/>
          <a:lstStyle/>
          <a:p>
            <a:endParaRPr lang="en-US" dirty="0"/>
          </a:p>
        </p:txBody>
      </p:sp>
    </p:spTree>
    <p:extLst>
      <p:ext uri="{BB962C8B-B14F-4D97-AF65-F5344CB8AC3E}">
        <p14:creationId xmlns:p14="http://schemas.microsoft.com/office/powerpoint/2010/main" val="72358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The work is done. Let's hope it's the right work. Run the tests!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428265248"/>
      </p:ext>
    </p:extLst>
  </p:cSld>
  <p:clrMapOvr>
    <a:masterClrMapping/>
  </p:clrMapOvr>
  <p:transition xmlns:p14="http://schemas.microsoft.com/office/powerpoint/2010/main" spd="med">
    <p:fade/>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4.07 seconds (files took 3.93 seconds to load)</a:t>
            </a:r>
          </a:p>
          <a:p>
            <a:r>
              <a:rPr lang="en-US" dirty="0"/>
              <a:t>11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7883" y="3884083"/>
            <a:ext cx="14420850" cy="539750"/>
          </a:xfrm>
        </p:spPr>
        <p:txBody>
          <a:bodyPr/>
          <a:lstStyle/>
          <a:p>
            <a:endParaRPr lang="en-US" dirty="0"/>
          </a:p>
        </p:txBody>
      </p:sp>
      <p:sp>
        <p:nvSpPr>
          <p:cNvPr id="5" name="Title 4"/>
          <p:cNvSpPr>
            <a:spLocks noGrp="1"/>
          </p:cNvSpPr>
          <p:nvPr>
            <p:ph type="title"/>
          </p:nvPr>
        </p:nvSpPr>
        <p:spPr/>
        <p:txBody>
          <a:bodyPr/>
          <a:lstStyle/>
          <a:p>
            <a:r>
              <a:rPr lang="en-US" dirty="0"/>
              <a:t>Execute the Tests to See it Pass</a:t>
            </a:r>
          </a:p>
        </p:txBody>
      </p:sp>
    </p:spTree>
    <p:extLst>
      <p:ext uri="{BB962C8B-B14F-4D97-AF65-F5344CB8AC3E}">
        <p14:creationId xmlns:p14="http://schemas.microsoft.com/office/powerpoint/2010/main" val="1821017857"/>
      </p:ext>
    </p:extLst>
  </p:cSld>
  <p:clrMapOvr>
    <a:masterClrMapping/>
  </p:clrMapOvr>
  <p:transition xmlns:p14="http://schemas.microsoft.com/office/powerpoint/2010/main" spd="med">
    <p:fade/>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We made a change and we know it works!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ü"/>
            </a:pPr>
            <a:r>
              <a:rPr lang="en-US" dirty="0"/>
              <a:t>Execute the tests and verify the tests pass</a:t>
            </a:r>
          </a:p>
        </p:txBody>
      </p:sp>
    </p:spTree>
    <p:extLst>
      <p:ext uri="{BB962C8B-B14F-4D97-AF65-F5344CB8AC3E}">
        <p14:creationId xmlns:p14="http://schemas.microsoft.com/office/powerpoint/2010/main" val="3554549544"/>
      </p:ext>
    </p:extLst>
  </p:cSld>
  <p:clrMapOvr>
    <a:masterClrMapping/>
  </p:clrMapOvr>
  <p:transition xmlns:p14="http://schemas.microsoft.com/office/powerpoint/2010/mai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fi-FI" dirty="0"/>
              <a:t>GL: </a:t>
            </a:r>
            <a:r>
              <a:rPr lang="en-US" dirty="0"/>
              <a:t>Disable the Limited User Account</a:t>
            </a:r>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a:t>system_policies</a:t>
            </a:r>
            <a:r>
              <a:rPr lang="en-US" sz="2200" dirty="0"/>
              <a:t> = 'HKLM\Software\Microsoft\Windows\</a:t>
            </a:r>
            <a:r>
              <a:rPr lang="en-US" sz="2200" dirty="0" err="1"/>
              <a:t>CurrentVersion</a:t>
            </a:r>
            <a:r>
              <a:rPr lang="en-US" sz="2200" dirty="0"/>
              <a:t>\Policies\System'</a:t>
            </a:r>
          </a:p>
          <a:p>
            <a:endParaRPr lang="en-US" sz="2200" dirty="0"/>
          </a:p>
          <a:p>
            <a:r>
              <a:rPr lang="en-US" sz="2200" dirty="0" err="1"/>
              <a:t>registry_key</a:t>
            </a:r>
            <a:r>
              <a:rPr lang="en-US" sz="2200" dirty="0"/>
              <a:t> </a:t>
            </a:r>
            <a:r>
              <a:rPr lang="en-US" sz="2200" dirty="0" err="1"/>
              <a:t>system_policies</a:t>
            </a:r>
            <a:r>
              <a:rPr lang="en-US" sz="2200" dirty="0"/>
              <a:t> do</a:t>
            </a:r>
          </a:p>
          <a:p>
            <a:r>
              <a:rPr lang="en-US" sz="2200" dirty="0"/>
              <a:t>  values [{</a:t>
            </a:r>
          </a:p>
          <a:p>
            <a:r>
              <a:rPr lang="en-US" sz="2200" dirty="0"/>
              <a:t>    :name =&gt; '</a:t>
            </a:r>
            <a:r>
              <a:rPr lang="en-US" sz="2200" dirty="0" err="1"/>
              <a:t>EnableLUA</a:t>
            </a:r>
            <a:r>
              <a:rPr lang="en-US" sz="2200" dirty="0"/>
              <a:t>',</a:t>
            </a:r>
          </a:p>
          <a:p>
            <a:r>
              <a:rPr lang="en-US" sz="2200" dirty="0"/>
              <a:t>    :type =&gt; :</a:t>
            </a:r>
            <a:r>
              <a:rPr lang="en-US" sz="2200" dirty="0" err="1"/>
              <a:t>dword</a:t>
            </a:r>
            <a:r>
              <a:rPr lang="en-US" sz="2200" dirty="0"/>
              <a:t>,</a:t>
            </a:r>
          </a:p>
          <a:p>
            <a:r>
              <a:rPr lang="en-US" sz="2200" dirty="0"/>
              <a:t>    :data =&gt; 0</a:t>
            </a:r>
          </a:p>
          <a:p>
            <a:r>
              <a:rPr lang="en-US" sz="2200" dirty="0"/>
              <a:t>  }]</a:t>
            </a:r>
          </a:p>
          <a:p>
            <a:r>
              <a:rPr lang="en-US" sz="2200"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~\disable-</a:t>
            </a:r>
            <a:r>
              <a:rPr lang="en-US" sz="3700" b="1" dirty="0" err="1"/>
              <a:t>uac.rb</a:t>
            </a:r>
            <a:endParaRPr lang="en-US" sz="3700" b="1" dirty="0"/>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58</a:t>
            </a:fld>
            <a:endParaRPr lang="en-US" dirty="0"/>
          </a:p>
        </p:txBody>
      </p:sp>
      <p:sp>
        <p:nvSpPr>
          <p:cNvPr id="8" name="Rectangle 7"/>
          <p:cNvSpPr/>
          <p:nvPr/>
        </p:nvSpPr>
        <p:spPr bwMode="auto">
          <a:xfrm>
            <a:off x="1121104" y="2112371"/>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3303068" y="2920267"/>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949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What if We Made a Typo?</a:t>
            </a:r>
          </a:p>
        </p:txBody>
      </p:sp>
      <p:sp>
        <p:nvSpPr>
          <p:cNvPr id="3" name="Subtitle 2"/>
          <p:cNvSpPr>
            <a:spLocks noGrp="1"/>
          </p:cNvSpPr>
          <p:nvPr>
            <p:ph type="subTitle" idx="1"/>
          </p:nvPr>
        </p:nvSpPr>
        <p:spPr/>
        <p:txBody>
          <a:bodyPr/>
          <a:lstStyle/>
          <a:p>
            <a:r>
              <a:rPr lang="en-US" dirty="0"/>
              <a:t>While implementing the node attribute what if made </a:t>
            </a:r>
            <a:r>
              <a:rPr lang="en-US"/>
              <a:t>a mistake?</a:t>
            </a:r>
            <a:endParaRPr lang="en-US" dirty="0"/>
          </a:p>
        </p:txBody>
      </p:sp>
    </p:spTree>
    <p:extLst>
      <p:ext uri="{BB962C8B-B14F-4D97-AF65-F5344CB8AC3E}">
        <p14:creationId xmlns:p14="http://schemas.microsoft.com/office/powerpoint/2010/main" val="403767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Typos Like This One Will Waste Time</a:t>
            </a:r>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myis</a:t>
            </a:r>
            <a:r>
              <a:rPr lang="en-US" dirty="0" smtClean="0"/>
              <a:t>'</a:t>
            </a:r>
            <a:r>
              <a:rPr lang="en-US" dirty="0"/>
              <a:t>]['</a:t>
            </a:r>
            <a:r>
              <a:rPr lang="en-US" dirty="0" err="1"/>
              <a:t>package_name</a:t>
            </a:r>
            <a:r>
              <a:rPr lang="en-US" dirty="0"/>
              <a:t>'] = 'Add</a:t>
            </a:r>
            <a:r>
              <a:rPr lang="en-US" dirty="0" smtClean="0"/>
              <a:t>-</a:t>
            </a:r>
            <a:r>
              <a:rPr lang="en-US" dirty="0" err="1" smtClean="0"/>
              <a:t>WindowsFeature</a:t>
            </a:r>
            <a:r>
              <a:rPr lang="en-US" dirty="0" smtClean="0"/>
              <a:t> Web-Server'</a:t>
            </a:r>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attributes/</a:t>
            </a:r>
            <a:r>
              <a:rPr lang="en-US" dirty="0" err="1"/>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467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Mental Model vs Actual Model</a:t>
            </a:r>
          </a:p>
        </p:txBody>
      </p:sp>
      <p:sp>
        <p:nvSpPr>
          <p:cNvPr id="3" name="Subtitle 2"/>
          <p:cNvSpPr>
            <a:spLocks noGrp="1"/>
          </p:cNvSpPr>
          <p:nvPr>
            <p:ph type="subTitle" idx="1"/>
          </p:nvPr>
        </p:nvSpPr>
        <p:spPr/>
        <p:txBody>
          <a:bodyPr/>
          <a:lstStyle/>
          <a:p>
            <a:r>
              <a:rPr lang="en-US" dirty="0"/>
              <a:t>Faster feedback helps us build a greater mental model of the actual execution model. Tests that we define help strengthen it. However, tests are not very interactive as they are more like experiments. What we want is the ability to pause execution and look around.</a:t>
            </a:r>
          </a:p>
        </p:txBody>
      </p:sp>
    </p:spTree>
    <p:extLst>
      <p:ext uri="{BB962C8B-B14F-4D97-AF65-F5344CB8AC3E}">
        <p14:creationId xmlns:p14="http://schemas.microsoft.com/office/powerpoint/2010/main" val="3998004313"/>
      </p:ext>
    </p:extLst>
  </p:cSld>
  <p:clrMapOvr>
    <a:masterClrMapping/>
  </p:clrMapOvr>
  <p:transition xmlns:p14="http://schemas.microsoft.com/office/powerpoint/2010/main" spd="med">
    <p:fade/>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Pry a Debugger</a:t>
            </a:r>
          </a:p>
        </p:txBody>
      </p:sp>
      <p:sp>
        <p:nvSpPr>
          <p:cNvPr id="3" name="Subtitle 2"/>
          <p:cNvSpPr>
            <a:spLocks noGrp="1"/>
          </p:cNvSpPr>
          <p:nvPr>
            <p:ph type="subTitle" idx="1"/>
          </p:nvPr>
        </p:nvSpPr>
        <p:spPr/>
        <p:txBody>
          <a:bodyPr/>
          <a:lstStyle/>
          <a:p>
            <a:r>
              <a:rPr lang="en-US" dirty="0"/>
              <a:t>Pry is a Ruby debugger that allows you to define break points. These breakpoints allow you to pause operation and interact with the current process being able to interrogate the current state of the system.</a:t>
            </a:r>
          </a:p>
        </p:txBody>
      </p:sp>
      <p:sp>
        <p:nvSpPr>
          <p:cNvPr id="4" name="Rectangle 3"/>
          <p:cNvSpPr/>
          <p:nvPr/>
        </p:nvSpPr>
        <p:spPr>
          <a:xfrm>
            <a:off x="6872688" y="7486302"/>
            <a:ext cx="2510624" cy="461665"/>
          </a:xfrm>
          <a:prstGeom prst="rect">
            <a:avLst/>
          </a:prstGeom>
        </p:spPr>
        <p:txBody>
          <a:bodyPr wrap="none">
            <a:spAutoFit/>
          </a:bodyPr>
          <a:lstStyle/>
          <a:p>
            <a:pPr algn="r"/>
            <a:r>
              <a:rPr lang="en-US" dirty="0">
                <a:hlinkClick r:id="rId3"/>
              </a:rPr>
              <a:t>http://</a:t>
            </a:r>
            <a:r>
              <a:rPr lang="en-US" dirty="0" err="1">
                <a:hlinkClick r:id="rId3"/>
              </a:rPr>
              <a:t>pryrepl.org</a:t>
            </a:r>
            <a:endParaRPr lang="en-US" dirty="0"/>
          </a:p>
        </p:txBody>
      </p:sp>
    </p:spTree>
    <p:extLst>
      <p:ext uri="{BB962C8B-B14F-4D97-AF65-F5344CB8AC3E}">
        <p14:creationId xmlns:p14="http://schemas.microsoft.com/office/powerpoint/2010/main" val="535487195"/>
      </p:ext>
    </p:extLst>
  </p:cSld>
  <p:clrMapOvr>
    <a:masterClrMapping/>
  </p:clrMapOvr>
  <p:transition xmlns:p14="http://schemas.microsoft.com/office/powerpoint/2010/main" spd="med">
    <p:fade/>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Setup a Break Point</a:t>
            </a:r>
          </a:p>
        </p:txBody>
      </p:sp>
      <p:sp>
        <p:nvSpPr>
          <p:cNvPr id="3" name="Content Placeholder 2"/>
          <p:cNvSpPr>
            <a:spLocks noGrp="1"/>
          </p:cNvSpPr>
          <p:nvPr>
            <p:ph sz="quarter" idx="11"/>
          </p:nvPr>
        </p:nvSpPr>
        <p:spPr/>
        <p:txBody>
          <a:bodyPr/>
          <a:lstStyle/>
          <a:p>
            <a:r>
              <a:rPr lang="en-US" dirty="0"/>
              <a:t>Time to make trouble for ourselves.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Mutate the code and add the breakpoint</a:t>
            </a:r>
          </a:p>
          <a:p>
            <a:pPr marL="342900" indent="-342900">
              <a:buFont typeface="Wingdings" charset="2"/>
              <a:buChar char="q"/>
            </a:pPr>
            <a:r>
              <a:rPr lang="en-US" dirty="0"/>
              <a:t>Execute the tests to cause the breakpoint to trigger</a:t>
            </a:r>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2147875815"/>
      </p:ext>
    </p:extLst>
  </p:cSld>
  <p:clrMapOvr>
    <a:masterClrMapping/>
  </p:clrMapOvr>
  <p:transition xmlns:p14="http://schemas.microsoft.com/office/powerpoint/2010/main" spd="med">
    <p:fade/>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Typo in the Defined Attribute</a:t>
            </a:r>
          </a:p>
        </p:txBody>
      </p:sp>
      <p:sp>
        <p:nvSpPr>
          <p:cNvPr id="3" name="Content Placeholder 2"/>
          <p:cNvSpPr>
            <a:spLocks noGrp="1"/>
          </p:cNvSpPr>
          <p:nvPr>
            <p:ph sz="quarter" idx="10"/>
          </p:nvPr>
        </p:nvSpPr>
        <p:spPr/>
        <p:txBody>
          <a:bodyPr/>
          <a:lstStyle/>
          <a:p>
            <a:r>
              <a:rPr lang="en-US" dirty="0"/>
              <a:t>default[’</a:t>
            </a:r>
            <a:r>
              <a:rPr lang="en-US" dirty="0" err="1"/>
              <a:t>myis</a:t>
            </a:r>
            <a:r>
              <a:rPr lang="en-US" dirty="0"/>
              <a:t>']['</a:t>
            </a:r>
            <a:r>
              <a:rPr lang="en-US" dirty="0" err="1"/>
              <a:t>package_name</a:t>
            </a:r>
            <a:r>
              <a:rPr lang="en-US" dirty="0"/>
              <a:t>'] = 'Add-</a:t>
            </a:r>
            <a:r>
              <a:rPr lang="en-US" dirty="0" err="1"/>
              <a:t>WindowsFeature</a:t>
            </a:r>
            <a:r>
              <a:rPr lang="en-US" dirty="0"/>
              <a:t> Web-Server'</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attributes/</a:t>
            </a:r>
            <a:r>
              <a:rPr lang="en-US" dirty="0" err="1"/>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68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Break Point in the Recipe</a:t>
            </a:r>
          </a:p>
        </p:txBody>
      </p:sp>
      <p:sp>
        <p:nvSpPr>
          <p:cNvPr id="3" name="Content Placeholder 2"/>
          <p:cNvSpPr>
            <a:spLocks noGrp="1"/>
          </p:cNvSpPr>
          <p:nvPr>
            <p:ph sz="quarter" idx="10"/>
          </p:nvPr>
        </p:nvSpPr>
        <p:spPr/>
        <p:txBody>
          <a:bodyPr>
            <a:normAutofit lnSpcReduction="10000"/>
          </a:bodyPr>
          <a:lstStyle/>
          <a:p>
            <a:r>
              <a:rPr lang="en-US" dirty="0"/>
              <a:t>#</a:t>
            </a:r>
          </a:p>
          <a:p>
            <a:r>
              <a:rPr lang="en-US" dirty="0"/>
              <a:t># Cookbook:: </a:t>
            </a:r>
            <a:r>
              <a:rPr lang="en-US" dirty="0" err="1" smtClean="0"/>
              <a:t>myiis</a:t>
            </a:r>
            <a:endParaRPr lang="en-US" dirty="0"/>
          </a:p>
          <a:p>
            <a:r>
              <a:rPr lang="en-US" dirty="0"/>
              <a:t># Recipe:: install</a:t>
            </a:r>
          </a:p>
          <a:p>
            <a:r>
              <a:rPr lang="en-US" dirty="0"/>
              <a:t>#</a:t>
            </a:r>
          </a:p>
          <a:p>
            <a:r>
              <a:rPr lang="en-US" dirty="0"/>
              <a:t># Copyright:: 2018, The Authors, All Rights Reserved.</a:t>
            </a:r>
          </a:p>
          <a:p>
            <a:r>
              <a:rPr lang="en-US" dirty="0"/>
              <a:t>require 'pry'</a:t>
            </a:r>
          </a:p>
          <a:p>
            <a:r>
              <a:rPr lang="en-US" dirty="0" err="1"/>
              <a:t>binding.pry</a:t>
            </a:r>
            <a:endParaRPr lang="en-US" dirty="0"/>
          </a:p>
          <a:p>
            <a:endParaRPr lang="en-US" dirty="0"/>
          </a:p>
          <a:p>
            <a:r>
              <a:rPr lang="en-US" dirty="0" err="1" smtClean="0"/>
              <a:t>powershell_script</a:t>
            </a:r>
            <a:r>
              <a:rPr lang="en-US" dirty="0" smtClean="0"/>
              <a:t> </a:t>
            </a:r>
            <a:r>
              <a:rPr lang="en-US" dirty="0"/>
              <a:t>'Install IIS' do</a:t>
            </a:r>
          </a:p>
          <a:p>
            <a:r>
              <a:rPr lang="en-US" dirty="0" smtClean="0"/>
              <a:t>  code node[</a:t>
            </a:r>
            <a:r>
              <a:rPr lang="en-US" dirty="0"/>
              <a:t>'</a:t>
            </a:r>
            <a:r>
              <a:rPr lang="en-US" dirty="0" err="1" smtClean="0"/>
              <a:t>myiis</a:t>
            </a:r>
            <a:r>
              <a:rPr lang="en-US" dirty="0"/>
              <a:t>'</a:t>
            </a:r>
            <a:r>
              <a:rPr lang="en-US" dirty="0" smtClean="0"/>
              <a:t>][</a:t>
            </a:r>
            <a:r>
              <a:rPr lang="en-US" dirty="0"/>
              <a:t>'</a:t>
            </a:r>
            <a:r>
              <a:rPr lang="en-US" dirty="0" err="1" smtClean="0"/>
              <a:t>package_name</a:t>
            </a:r>
            <a:r>
              <a:rPr lang="en-US" dirty="0"/>
              <a:t>'</a:t>
            </a:r>
            <a:r>
              <a:rPr lang="en-US" dirty="0" smtClean="0"/>
              <a:t>]</a:t>
            </a:r>
            <a:endParaRPr lang="en-US" dirty="0"/>
          </a:p>
          <a:p>
            <a:r>
              <a:rPr lang="en-US" dirty="0" smtClean="0"/>
              <a:t>  action </a:t>
            </a:r>
            <a:r>
              <a:rPr lang="en-US" dirty="0"/>
              <a:t>:run</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install.rb</a:t>
            </a:r>
            <a:endParaRPr lang="en-US" dirty="0"/>
          </a:p>
        </p:txBody>
      </p:sp>
      <p:sp>
        <p:nvSpPr>
          <p:cNvPr id="6" name="Text Placeholder 5"/>
          <p:cNvSpPr>
            <a:spLocks noGrp="1"/>
          </p:cNvSpPr>
          <p:nvPr>
            <p:ph type="body" sz="quarter" idx="13"/>
          </p:nvPr>
        </p:nvSpPr>
        <p:spPr>
          <a:xfrm>
            <a:off x="1135042" y="4655715"/>
            <a:ext cx="14404273" cy="1059285"/>
          </a:xfrm>
        </p:spPr>
        <p:txBody>
          <a:bodyPr/>
          <a:lstStyle/>
          <a:p>
            <a:r>
              <a:rPr lang="en-US" dirty="0"/>
              <a:t>+</a:t>
            </a:r>
          </a:p>
        </p:txBody>
      </p:sp>
    </p:spTree>
    <p:extLst>
      <p:ext uri="{BB962C8B-B14F-4D97-AF65-F5344CB8AC3E}">
        <p14:creationId xmlns:p14="http://schemas.microsoft.com/office/powerpoint/2010/main" val="292489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Setup a Break Point</a:t>
            </a:r>
          </a:p>
        </p:txBody>
      </p:sp>
      <p:sp>
        <p:nvSpPr>
          <p:cNvPr id="3" name="Content Placeholder 2"/>
          <p:cNvSpPr>
            <a:spLocks noGrp="1"/>
          </p:cNvSpPr>
          <p:nvPr>
            <p:ph sz="quarter" idx="11"/>
          </p:nvPr>
        </p:nvSpPr>
        <p:spPr/>
        <p:txBody>
          <a:bodyPr/>
          <a:lstStyle/>
          <a:p>
            <a:r>
              <a:rPr lang="en-US" dirty="0"/>
              <a:t>Time to pry into the code and see what it is going on.</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q"/>
            </a:pPr>
            <a:r>
              <a:rPr lang="en-US" dirty="0"/>
              <a:t>Execute the tests to cause the breakpoint to trigger</a:t>
            </a:r>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3462808858"/>
      </p:ext>
    </p:extLst>
  </p:cSld>
  <p:clrMapOvr>
    <a:masterClrMapping/>
  </p:clrMapOvr>
  <p:transition xmlns:p14="http://schemas.microsoft.com/office/powerpoint/2010/main" spd="med">
    <p:fade/>
  </p:transitio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smtClean="0"/>
              <a:t>From</a:t>
            </a:r>
            <a:r>
              <a:rPr lang="en-US" sz="2400" dirty="0"/>
              <a:t>: C:/Users/Administrator/</a:t>
            </a:r>
            <a:r>
              <a:rPr lang="en-US" sz="2400" dirty="0" err="1"/>
              <a:t>AppData</a:t>
            </a:r>
            <a:r>
              <a:rPr lang="en-US" sz="2400" dirty="0"/>
              <a:t>/Local/Temp/2/d20181203-10224-48zz61/cookbooks/</a:t>
            </a:r>
            <a:r>
              <a:rPr lang="en-US" sz="2400" dirty="0" err="1"/>
              <a:t>myiis</a:t>
            </a:r>
            <a:r>
              <a:rPr lang="en-US" sz="2400" dirty="0"/>
              <a:t>/recipes/</a:t>
            </a:r>
            <a:r>
              <a:rPr lang="en-US" sz="2400" dirty="0" err="1"/>
              <a:t>install.rb</a:t>
            </a:r>
            <a:r>
              <a:rPr lang="en-US" sz="2400" dirty="0"/>
              <a:t> @ line 9 Chef::</a:t>
            </a:r>
            <a:r>
              <a:rPr lang="en-US" sz="2400" dirty="0" err="1"/>
              <a:t>Mixin</a:t>
            </a:r>
            <a:r>
              <a:rPr lang="en-US" sz="2400" dirty="0"/>
              <a:t>::</a:t>
            </a:r>
            <a:r>
              <a:rPr lang="en-US" sz="2400" dirty="0" err="1"/>
              <a:t>FromFile#from_file</a:t>
            </a:r>
            <a:r>
              <a:rPr lang="en-US" sz="2400" dirty="0" smtClean="0"/>
              <a:t>:</a:t>
            </a:r>
            <a:endParaRPr lang="en-US" sz="2400" dirty="0"/>
          </a:p>
          <a:p>
            <a:r>
              <a:rPr lang="en-US" sz="2400" dirty="0"/>
              <a:t>     4: #</a:t>
            </a:r>
          </a:p>
          <a:p>
            <a:r>
              <a:rPr lang="en-US" sz="2400" dirty="0"/>
              <a:t>     5: # Copyright:: 2018, The Authors, All Rights Reserved.</a:t>
            </a:r>
          </a:p>
          <a:p>
            <a:r>
              <a:rPr lang="en-US" sz="2400" dirty="0"/>
              <a:t>     6: require 'pry'</a:t>
            </a:r>
          </a:p>
          <a:p>
            <a:r>
              <a:rPr lang="en-US" sz="2400" dirty="0"/>
              <a:t>     7: </a:t>
            </a:r>
            <a:r>
              <a:rPr lang="en-US" sz="2400" dirty="0" err="1"/>
              <a:t>binding.pry</a:t>
            </a:r>
            <a:endParaRPr lang="en-US" sz="2400" dirty="0"/>
          </a:p>
          <a:p>
            <a:r>
              <a:rPr lang="en-US" sz="2400" dirty="0"/>
              <a:t>     8:</a:t>
            </a:r>
          </a:p>
          <a:p>
            <a:r>
              <a:rPr lang="en-US" sz="2400" dirty="0"/>
              <a:t> =&gt;  9: </a:t>
            </a:r>
            <a:r>
              <a:rPr lang="en-US" sz="2400" dirty="0" err="1"/>
              <a:t>powershell_script</a:t>
            </a:r>
            <a:r>
              <a:rPr lang="en-US" sz="2400" dirty="0"/>
              <a:t> 'Install IIS' do</a:t>
            </a:r>
          </a:p>
          <a:p>
            <a:r>
              <a:rPr lang="en-US" sz="2400" dirty="0"/>
              <a:t>    10:   code node['</a:t>
            </a:r>
            <a:r>
              <a:rPr lang="en-US" sz="2400" dirty="0" err="1"/>
              <a:t>myiis</a:t>
            </a:r>
            <a:r>
              <a:rPr lang="en-US" sz="2400" dirty="0"/>
              <a:t>']['</a:t>
            </a:r>
            <a:r>
              <a:rPr lang="en-US" sz="2400" dirty="0" err="1"/>
              <a:t>package_name</a:t>
            </a:r>
            <a:r>
              <a:rPr lang="en-US" sz="2400" dirty="0"/>
              <a:t>']</a:t>
            </a:r>
          </a:p>
          <a:p>
            <a:r>
              <a:rPr lang="en-US" sz="2400" dirty="0"/>
              <a:t>    # ... </a:t>
            </a:r>
            <a:r>
              <a:rPr lang="en-US" sz="2400" dirty="0" smtClean="0"/>
              <a:t>CONTINUED </a:t>
            </a:r>
            <a:r>
              <a:rPr lang="en-US" sz="2400" dirty="0"/>
              <a:t>ON THE NEXT SLIDE ...</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5" name="Title 4"/>
          <p:cNvSpPr>
            <a:spLocks noGrp="1"/>
          </p:cNvSpPr>
          <p:nvPr>
            <p:ph type="title"/>
          </p:nvPr>
        </p:nvSpPr>
        <p:spPr/>
        <p:txBody>
          <a:bodyPr/>
          <a:lstStyle/>
          <a:p>
            <a:r>
              <a:rPr lang="en-US" dirty="0"/>
              <a:t>Execute the Test to Initiate Pry</a:t>
            </a:r>
          </a:p>
        </p:txBody>
      </p:sp>
    </p:spTree>
    <p:extLst>
      <p:ext uri="{BB962C8B-B14F-4D97-AF65-F5344CB8AC3E}">
        <p14:creationId xmlns:p14="http://schemas.microsoft.com/office/powerpoint/2010/main" val="457833685"/>
      </p:ext>
    </p:extLst>
  </p:cSld>
  <p:clrMapOvr>
    <a:masterClrMapping/>
  </p:clrMapOvr>
  <p:transition xmlns:p14="http://schemas.microsoft.com/office/powerpoint/2010/main" spd="med">
    <p:fade/>
  </p:transitio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580480"/>
          </a:xfrm>
        </p:spPr>
        <p:txBody>
          <a:bodyPr/>
          <a:lstStyle/>
          <a:p>
            <a:r>
              <a:rPr lang="en-US" sz="2400" dirty="0" smtClean="0"/>
              <a:t>=</a:t>
            </a:r>
            <a:r>
              <a:rPr lang="en-US" sz="2400" dirty="0"/>
              <a:t>&gt;  9: </a:t>
            </a:r>
            <a:r>
              <a:rPr lang="en-US" sz="2400" dirty="0" err="1"/>
              <a:t>powershell_script</a:t>
            </a:r>
            <a:r>
              <a:rPr lang="en-US" sz="2400" dirty="0"/>
              <a:t> 'Install IIS' do</a:t>
            </a:r>
          </a:p>
          <a:p>
            <a:r>
              <a:rPr lang="en-US" sz="2400" dirty="0"/>
              <a:t>    10:   code node['</a:t>
            </a:r>
            <a:r>
              <a:rPr lang="en-US" sz="2400" dirty="0" err="1"/>
              <a:t>myiis</a:t>
            </a:r>
            <a:r>
              <a:rPr lang="en-US" sz="2400" dirty="0"/>
              <a:t>']['</a:t>
            </a:r>
            <a:r>
              <a:rPr lang="en-US" sz="2400" dirty="0" err="1"/>
              <a:t>package_name</a:t>
            </a:r>
            <a:r>
              <a:rPr lang="en-US" sz="2400" dirty="0"/>
              <a:t>']</a:t>
            </a:r>
          </a:p>
          <a:p>
            <a:r>
              <a:rPr lang="en-US" sz="2400" dirty="0"/>
              <a:t>    11:   action :run</a:t>
            </a:r>
          </a:p>
          <a:p>
            <a:r>
              <a:rPr lang="en-US" sz="2400" dirty="0"/>
              <a:t>    12: end</a:t>
            </a:r>
          </a:p>
          <a:p>
            <a:r>
              <a:rPr lang="en-US" sz="2400" dirty="0"/>
              <a:t>[1] pry(#&lt;Chef::Recipe&gt;)&gt;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4" name="Content Placeholder 3"/>
          <p:cNvSpPr>
            <a:spLocks noGrp="1"/>
          </p:cNvSpPr>
          <p:nvPr>
            <p:ph sz="quarter" idx="12"/>
          </p:nvPr>
        </p:nvSpPr>
        <p:spPr>
          <a:xfrm>
            <a:off x="1122782" y="6034076"/>
            <a:ext cx="14420850" cy="557213"/>
          </a:xfrm>
        </p:spPr>
        <p:txBody>
          <a:bodyPr/>
          <a:lstStyle/>
          <a:p>
            <a:endParaRPr lang="en-US" dirty="0"/>
          </a:p>
        </p:txBody>
      </p:sp>
      <p:sp>
        <p:nvSpPr>
          <p:cNvPr id="5" name="Title 4"/>
          <p:cNvSpPr>
            <a:spLocks noGrp="1"/>
          </p:cNvSpPr>
          <p:nvPr>
            <p:ph type="title"/>
          </p:nvPr>
        </p:nvSpPr>
        <p:spPr/>
        <p:txBody>
          <a:bodyPr/>
          <a:lstStyle/>
          <a:p>
            <a:r>
              <a:rPr lang="en-US" dirty="0"/>
              <a:t>Pry Provides an Interactive Prompt</a:t>
            </a:r>
          </a:p>
        </p:txBody>
      </p:sp>
    </p:spTree>
    <p:extLst>
      <p:ext uri="{BB962C8B-B14F-4D97-AF65-F5344CB8AC3E}">
        <p14:creationId xmlns:p14="http://schemas.microsoft.com/office/powerpoint/2010/main" val="1483263143"/>
      </p:ext>
    </p:extLst>
  </p:cSld>
  <p:clrMapOvr>
    <a:masterClrMapping/>
  </p:clrMapOvr>
  <p:transition xmlns:p14="http://schemas.microsoft.com/office/powerpoint/2010/mai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GL: Disable Limited User Account</a:t>
            </a:r>
          </a:p>
        </p:txBody>
      </p:sp>
      <p:sp>
        <p:nvSpPr>
          <p:cNvPr id="3" name="Text Placeholder 2"/>
          <p:cNvSpPr>
            <a:spLocks noGrp="1"/>
          </p:cNvSpPr>
          <p:nvPr>
            <p:ph type="body" sz="quarter" idx="10"/>
          </p:nvPr>
        </p:nvSpPr>
        <p:spPr>
          <a:xfrm>
            <a:off x="2324425" y="5989431"/>
            <a:ext cx="13611068" cy="1854956"/>
          </a:xfrm>
        </p:spPr>
        <p:txBody>
          <a:bodyPr>
            <a:normAutofit fontScale="77500" lnSpcReduction="20000"/>
          </a:bodyPr>
          <a:lstStyle/>
          <a:p>
            <a:pPr marL="342900" indent="-342900">
              <a:buFont typeface="Wingdings" charset="2"/>
              <a:buChar char="ü"/>
            </a:pPr>
            <a:r>
              <a:rPr lang="en-US" dirty="0"/>
              <a:t>Create a recipe that disables Limited User Account</a:t>
            </a:r>
          </a:p>
          <a:p>
            <a:pPr marL="342900" indent="-342900">
              <a:buFont typeface="Wingdings" charset="2"/>
              <a:buChar char="q"/>
            </a:pPr>
            <a:r>
              <a:rPr lang="en-US" dirty="0"/>
              <a:t>Apply that </a:t>
            </a:r>
            <a:r>
              <a:rPr lang="en-US" dirty="0" smtClean="0"/>
              <a:t>recipe</a:t>
            </a:r>
          </a:p>
          <a:p>
            <a:pPr marL="342900" indent="-342900">
              <a:buFont typeface="Wingdings" charset="2"/>
              <a:buChar char="q"/>
            </a:pPr>
            <a:endParaRPr lang="en-US" dirty="0"/>
          </a:p>
          <a:p>
            <a:r>
              <a:rPr lang="en-US" sz="3600" b="1" dirty="0" smtClean="0"/>
              <a:t>		NOTE: PLEASE DO </a:t>
            </a:r>
            <a:r>
              <a:rPr lang="en-US" sz="3600" b="1" dirty="0" smtClean="0">
                <a:solidFill>
                  <a:srgbClr val="FF0000"/>
                </a:solidFill>
              </a:rPr>
              <a:t>NOT</a:t>
            </a:r>
            <a:r>
              <a:rPr lang="en-US" sz="3600" b="1" dirty="0" smtClean="0"/>
              <a:t> RESTART YOUR </a:t>
            </a:r>
          </a:p>
          <a:p>
            <a:r>
              <a:rPr lang="en-US" sz="3600" b="1" dirty="0"/>
              <a:t> </a:t>
            </a:r>
            <a:r>
              <a:rPr lang="en-US" sz="3600" b="1" dirty="0" smtClean="0"/>
              <a:t>     			 COMPUTER WHEN PROMPTED!</a:t>
            </a:r>
            <a:endParaRPr lang="en-US" sz="3600" b="1" dirty="0"/>
          </a:p>
        </p:txBody>
      </p:sp>
      <p:sp>
        <p:nvSpPr>
          <p:cNvPr id="4" name="Content Placeholder 3"/>
          <p:cNvSpPr>
            <a:spLocks noGrp="1"/>
          </p:cNvSpPr>
          <p:nvPr>
            <p:ph sz="quarter" idx="11"/>
          </p:nvPr>
        </p:nvSpPr>
        <p:spPr/>
        <p:txBody>
          <a:bodyPr/>
          <a:lstStyle/>
          <a:p>
            <a:r>
              <a:rPr lang="en-US" dirty="0"/>
              <a:t>Managing files is nice but what about Registry keys?</a:t>
            </a:r>
          </a:p>
        </p:txBody>
      </p:sp>
      <p:sp>
        <p:nvSpPr>
          <p:cNvPr id="5" name="Footer Placeholder 4"/>
          <p:cNvSpPr>
            <a:spLocks noGrp="1"/>
          </p:cNvSpPr>
          <p:nvPr>
            <p:ph type="ftr" sz="quarter" idx="429496729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4294967295"/>
          </p:nvPr>
        </p:nvSpPr>
        <p:spPr>
          <a:xfrm>
            <a:off x="6299200" y="8579664"/>
            <a:ext cx="3657600" cy="486833"/>
          </a:xfrm>
          <a:prstGeom prst="rect">
            <a:avLst/>
          </a:prstGeom>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47605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315963"/>
            <a:ext cx="14423693" cy="5580480"/>
          </a:xfrm>
        </p:spPr>
        <p:txBody>
          <a:bodyPr/>
          <a:lstStyle/>
          <a:p>
            <a:r>
              <a:rPr lang="en-US" sz="2000" dirty="0"/>
              <a:t>Help</a:t>
            </a:r>
          </a:p>
          <a:p>
            <a:r>
              <a:rPr lang="en-US" sz="2000" dirty="0"/>
              <a:t>  help               Show a list of commands or information about a specific command.</a:t>
            </a:r>
          </a:p>
          <a:p>
            <a:endParaRPr lang="en-US" sz="2000" dirty="0"/>
          </a:p>
          <a:p>
            <a:r>
              <a:rPr lang="en-US" sz="2000" dirty="0"/>
              <a:t>Context</a:t>
            </a:r>
          </a:p>
          <a:p>
            <a:r>
              <a:rPr lang="en-US" sz="2000" dirty="0"/>
              <a:t>  cd                 Move into a new context (object or scope).</a:t>
            </a:r>
          </a:p>
          <a:p>
            <a:r>
              <a:rPr lang="en-US" sz="2000" dirty="0"/>
              <a:t>  find-method        Recursively search for a method within a class/module or the </a:t>
            </a:r>
            <a:r>
              <a:rPr lang="en-US" sz="2000" dirty="0" err="1"/>
              <a:t>curr</a:t>
            </a:r>
            <a:r>
              <a:rPr lang="en-US" sz="2000" dirty="0"/>
              <a:t>...</a:t>
            </a:r>
          </a:p>
          <a:p>
            <a:r>
              <a:rPr lang="en-US" sz="2000" dirty="0"/>
              <a:t>  </a:t>
            </a:r>
            <a:r>
              <a:rPr lang="en-US" sz="2000" dirty="0" err="1"/>
              <a:t>ls</a:t>
            </a:r>
            <a:r>
              <a:rPr lang="en-US" sz="2000" dirty="0"/>
              <a:t>                 Show the list of </a:t>
            </a:r>
            <a:r>
              <a:rPr lang="en-US" sz="2000" dirty="0" err="1"/>
              <a:t>vars</a:t>
            </a:r>
            <a:r>
              <a:rPr lang="en-US" sz="2000" dirty="0"/>
              <a:t> and methods in the current scope.</a:t>
            </a:r>
          </a:p>
          <a:p>
            <a:r>
              <a:rPr lang="en-US" sz="2000" dirty="0"/>
              <a:t>  pry-</a:t>
            </a:r>
            <a:r>
              <a:rPr lang="en-US" sz="2000" dirty="0" err="1"/>
              <a:t>backtrace</a:t>
            </a:r>
            <a:r>
              <a:rPr lang="en-US" sz="2000" dirty="0"/>
              <a:t>      Show the </a:t>
            </a:r>
            <a:r>
              <a:rPr lang="en-US" sz="2000" dirty="0" err="1"/>
              <a:t>backtrace</a:t>
            </a:r>
            <a:r>
              <a:rPr lang="en-US" sz="2000" dirty="0"/>
              <a:t> for the pry session.</a:t>
            </a:r>
          </a:p>
          <a:p>
            <a:r>
              <a:rPr lang="en-US" sz="2000" dirty="0"/>
              <a:t>  raise-up           Raise an exception out of the current pry instance.</a:t>
            </a:r>
          </a:p>
          <a:p>
            <a:r>
              <a:rPr lang="en-US" sz="2000" dirty="0"/>
              <a:t>  reset              Reset the </a:t>
            </a:r>
            <a:r>
              <a:rPr lang="en-US" sz="2000" dirty="0" err="1"/>
              <a:t>repl</a:t>
            </a:r>
            <a:r>
              <a:rPr lang="en-US" sz="2000" dirty="0"/>
              <a:t> to a clean state.</a:t>
            </a:r>
          </a:p>
        </p:txBody>
      </p:sp>
      <p:sp>
        <p:nvSpPr>
          <p:cNvPr id="3" name="Text Placeholder 2"/>
          <p:cNvSpPr>
            <a:spLocks noGrp="1"/>
          </p:cNvSpPr>
          <p:nvPr>
            <p:ph type="body" sz="quarter" idx="11"/>
          </p:nvPr>
        </p:nvSpPr>
        <p:spPr/>
        <p:txBody>
          <a:bodyPr/>
          <a:lstStyle/>
          <a:p>
            <a:r>
              <a:rPr lang="en-US" dirty="0"/>
              <a:t>[1] pry(#&lt;Chef::Recipe&gt;)&gt; help</a:t>
            </a:r>
          </a:p>
        </p:txBody>
      </p:sp>
      <p:sp>
        <p:nvSpPr>
          <p:cNvPr id="5" name="Title 4"/>
          <p:cNvSpPr>
            <a:spLocks noGrp="1"/>
          </p:cNvSpPr>
          <p:nvPr>
            <p:ph type="title"/>
          </p:nvPr>
        </p:nvSpPr>
        <p:spPr/>
        <p:txBody>
          <a:bodyPr/>
          <a:lstStyle/>
          <a:p>
            <a:r>
              <a:rPr lang="en-US" dirty="0"/>
              <a:t>Ask Pry for Help</a:t>
            </a:r>
          </a:p>
        </p:txBody>
      </p:sp>
      <p:sp>
        <p:nvSpPr>
          <p:cNvPr id="4" name="TextBox 3"/>
          <p:cNvSpPr txBox="1"/>
          <p:nvPr/>
        </p:nvSpPr>
        <p:spPr bwMode="white">
          <a:xfrm>
            <a:off x="1351722" y="7195930"/>
            <a:ext cx="5844207" cy="526774"/>
          </a:xfrm>
          <a:prstGeom prst="rect">
            <a:avLst/>
          </a:prstGeom>
          <a:solidFill>
            <a:srgbClr val="C00000"/>
          </a:solidFill>
          <a:effectLst>
            <a:outerShdw blurRad="50800" dist="38100" dir="2700000" algn="tl" rotWithShape="0">
              <a:prstClr val="black">
                <a:alpha val="40000"/>
              </a:prstClr>
            </a:outerShdw>
          </a:effectLst>
        </p:spPr>
        <p:txBody>
          <a:bodyPr vert="horz" wrap="square" lIns="91440" tIns="91440" rIns="91440" bIns="91440" rtlCol="0" anchor="ctr">
            <a:noAutofit/>
          </a:bodyPr>
          <a:lstStyle/>
          <a:p>
            <a:r>
              <a:rPr lang="en-US" sz="2800" dirty="0">
                <a:solidFill>
                  <a:schemeClr val="bg1">
                    <a:lumMod val="85000"/>
                  </a:schemeClr>
                </a:solidFill>
              </a:rPr>
              <a:t>To escape the help menu, type in</a:t>
            </a:r>
            <a:r>
              <a:rPr lang="en-US" sz="2800" dirty="0">
                <a:solidFill>
                  <a:schemeClr val="bg1"/>
                </a:solidFill>
              </a:rPr>
              <a:t> q</a:t>
            </a:r>
          </a:p>
        </p:txBody>
      </p:sp>
    </p:spTree>
    <p:extLst>
      <p:ext uri="{BB962C8B-B14F-4D97-AF65-F5344CB8AC3E}">
        <p14:creationId xmlns:p14="http://schemas.microsoft.com/office/powerpoint/2010/main" val="3683682323"/>
      </p:ext>
    </p:extLst>
  </p:cSld>
  <p:clrMapOvr>
    <a:masterClrMapping/>
  </p:clrMapOvr>
  <p:transition xmlns:p14="http://schemas.microsoft.com/office/powerpoint/2010/main" spd="med">
    <p:fade/>
  </p:transitio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=&gt; nil</a:t>
            </a:r>
          </a:p>
        </p:txBody>
      </p:sp>
      <p:sp>
        <p:nvSpPr>
          <p:cNvPr id="3" name="Text Placeholder 2"/>
          <p:cNvSpPr>
            <a:spLocks noGrp="1"/>
          </p:cNvSpPr>
          <p:nvPr>
            <p:ph type="body" sz="quarter" idx="11"/>
          </p:nvPr>
        </p:nvSpPr>
        <p:spPr/>
        <p:txBody>
          <a:bodyPr/>
          <a:lstStyle/>
          <a:p>
            <a:r>
              <a:rPr lang="en-US" dirty="0"/>
              <a:t>[2] pry(#&lt;Chef::Recipe&gt;)&gt; node</a:t>
            </a:r>
            <a:r>
              <a:rPr lang="en-US" dirty="0" smtClean="0"/>
              <a:t>[’</a:t>
            </a:r>
            <a:r>
              <a:rPr lang="en-US" dirty="0" err="1" smtClean="0"/>
              <a:t>myiis</a:t>
            </a:r>
            <a:r>
              <a:rPr lang="en-US" dirty="0" smtClean="0"/>
              <a:t>'</a:t>
            </a:r>
            <a:r>
              <a:rPr lang="en-US" dirty="0"/>
              <a:t>]</a:t>
            </a:r>
          </a:p>
        </p:txBody>
      </p:sp>
      <p:sp>
        <p:nvSpPr>
          <p:cNvPr id="5" name="Title 4"/>
          <p:cNvSpPr>
            <a:spLocks noGrp="1"/>
          </p:cNvSpPr>
          <p:nvPr>
            <p:ph type="title"/>
          </p:nvPr>
        </p:nvSpPr>
        <p:spPr/>
        <p:txBody>
          <a:bodyPr>
            <a:normAutofit fontScale="90000"/>
          </a:bodyPr>
          <a:lstStyle/>
          <a:p>
            <a:r>
              <a:rPr lang="en-US" dirty="0"/>
              <a:t>Execute Any Code As You Would in a Recipe</a:t>
            </a:r>
          </a:p>
        </p:txBody>
      </p:sp>
    </p:spTree>
    <p:extLst>
      <p:ext uri="{BB962C8B-B14F-4D97-AF65-F5344CB8AC3E}">
        <p14:creationId xmlns:p14="http://schemas.microsoft.com/office/powerpoint/2010/main" val="4141951686"/>
      </p:ext>
    </p:extLst>
  </p:cSld>
  <p:clrMapOvr>
    <a:masterClrMapping/>
  </p:clrMapOvr>
  <p:transition xmlns:p14="http://schemas.microsoft.com/office/powerpoint/2010/main" spd="med">
    <p:fade/>
  </p:transitio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=&gt; {"</a:t>
            </a:r>
            <a:r>
              <a:rPr lang="en-US" sz="2000" dirty="0" err="1"/>
              <a:t>package_name</a:t>
            </a:r>
            <a:r>
              <a:rPr lang="en-US" sz="2000" dirty="0"/>
              <a:t>"=&gt;"Add-</a:t>
            </a:r>
            <a:r>
              <a:rPr lang="en-US" sz="2000" dirty="0" err="1"/>
              <a:t>WindowsFeature</a:t>
            </a:r>
            <a:r>
              <a:rPr lang="en-US" sz="2000" dirty="0"/>
              <a:t> Web-Server"}</a:t>
            </a:r>
          </a:p>
        </p:txBody>
      </p:sp>
      <p:sp>
        <p:nvSpPr>
          <p:cNvPr id="3" name="Text Placeholder 2"/>
          <p:cNvSpPr>
            <a:spLocks noGrp="1"/>
          </p:cNvSpPr>
          <p:nvPr>
            <p:ph type="body" sz="quarter" idx="11"/>
          </p:nvPr>
        </p:nvSpPr>
        <p:spPr/>
        <p:txBody>
          <a:bodyPr/>
          <a:lstStyle/>
          <a:p>
            <a:r>
              <a:rPr lang="en-US" dirty="0"/>
              <a:t>[3] pry(#&lt;Chef::Recipe&gt;)&gt; node</a:t>
            </a:r>
            <a:r>
              <a:rPr lang="en-US" dirty="0" smtClean="0"/>
              <a:t>[’</a:t>
            </a:r>
            <a:r>
              <a:rPr lang="en-US" dirty="0" err="1" smtClean="0"/>
              <a:t>myis</a:t>
            </a:r>
            <a:r>
              <a:rPr lang="en-US" dirty="0" smtClean="0"/>
              <a:t>'</a:t>
            </a:r>
            <a:r>
              <a:rPr lang="en-US" dirty="0"/>
              <a:t>]</a:t>
            </a:r>
          </a:p>
        </p:txBody>
      </p:sp>
      <p:sp>
        <p:nvSpPr>
          <p:cNvPr id="5" name="Title 4"/>
          <p:cNvSpPr>
            <a:spLocks noGrp="1"/>
          </p:cNvSpPr>
          <p:nvPr>
            <p:ph type="title"/>
          </p:nvPr>
        </p:nvSpPr>
        <p:spPr/>
        <p:txBody>
          <a:bodyPr/>
          <a:lstStyle/>
          <a:p>
            <a:r>
              <a:rPr lang="en-US" dirty="0"/>
              <a:t>Explore the Different Node Attributes</a:t>
            </a:r>
          </a:p>
        </p:txBody>
      </p:sp>
    </p:spTree>
    <p:extLst>
      <p:ext uri="{BB962C8B-B14F-4D97-AF65-F5344CB8AC3E}">
        <p14:creationId xmlns:p14="http://schemas.microsoft.com/office/powerpoint/2010/main" val="2656838054"/>
      </p:ext>
    </p:extLst>
  </p:cSld>
  <p:clrMapOvr>
    <a:masterClrMapping/>
  </p:clrMapOvr>
  <p:transition xmlns:p14="http://schemas.microsoft.com/office/powerpoint/2010/main" spd="med">
    <p:fade/>
  </p:transitio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sz="2000" dirty="0"/>
          </a:p>
        </p:txBody>
      </p:sp>
      <p:sp>
        <p:nvSpPr>
          <p:cNvPr id="3" name="Text Placeholder 2"/>
          <p:cNvSpPr>
            <a:spLocks noGrp="1"/>
          </p:cNvSpPr>
          <p:nvPr>
            <p:ph type="body" sz="quarter" idx="11"/>
          </p:nvPr>
        </p:nvSpPr>
        <p:spPr/>
        <p:txBody>
          <a:bodyPr/>
          <a:lstStyle/>
          <a:p>
            <a:r>
              <a:rPr lang="en-US" dirty="0"/>
              <a:t>[4] pry(#&lt;Chef::Recipe&gt;)&gt; exit!</a:t>
            </a:r>
          </a:p>
        </p:txBody>
      </p:sp>
      <p:sp>
        <p:nvSpPr>
          <p:cNvPr id="5" name="Title 4"/>
          <p:cNvSpPr>
            <a:spLocks noGrp="1"/>
          </p:cNvSpPr>
          <p:nvPr>
            <p:ph type="title"/>
          </p:nvPr>
        </p:nvSpPr>
        <p:spPr/>
        <p:txBody>
          <a:bodyPr/>
          <a:lstStyle/>
          <a:p>
            <a:r>
              <a:rPr lang="en-US" dirty="0"/>
              <a:t>Halt the Execution of the Test Immediately</a:t>
            </a:r>
          </a:p>
        </p:txBody>
      </p:sp>
    </p:spTree>
    <p:extLst>
      <p:ext uri="{BB962C8B-B14F-4D97-AF65-F5344CB8AC3E}">
        <p14:creationId xmlns:p14="http://schemas.microsoft.com/office/powerpoint/2010/main" val="2772472081"/>
      </p:ext>
    </p:extLst>
  </p:cSld>
  <p:clrMapOvr>
    <a:masterClrMapping/>
  </p:clrMapOvr>
  <p:transition xmlns:p14="http://schemas.microsoft.com/office/powerpoint/2010/main" spd="med">
    <p:fade/>
  </p:transitio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Setup a Break Point</a:t>
            </a:r>
          </a:p>
        </p:txBody>
      </p:sp>
      <p:sp>
        <p:nvSpPr>
          <p:cNvPr id="3" name="Content Placeholder 2"/>
          <p:cNvSpPr>
            <a:spLocks noGrp="1"/>
          </p:cNvSpPr>
          <p:nvPr>
            <p:ph sz="quarter" idx="11"/>
          </p:nvPr>
        </p:nvSpPr>
        <p:spPr/>
        <p:txBody>
          <a:bodyPr/>
          <a:lstStyle/>
          <a:p>
            <a:r>
              <a:rPr lang="en-US" dirty="0"/>
              <a:t>Time to pry into the code and see what it is going on.</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ü"/>
            </a:pPr>
            <a:r>
              <a:rPr lang="en-US" dirty="0"/>
              <a:t>Execute the tests to cause the breakpoint to trigger</a:t>
            </a:r>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2034464834"/>
      </p:ext>
    </p:extLst>
  </p:cSld>
  <p:clrMapOvr>
    <a:masterClrMapping/>
  </p:clrMapOvr>
  <p:transition xmlns:p14="http://schemas.microsoft.com/office/powerpoint/2010/main" spd="med">
    <p:fade/>
  </p:transitio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Break Point from the Recipe</a:t>
            </a:r>
          </a:p>
        </p:txBody>
      </p:sp>
      <p:sp>
        <p:nvSpPr>
          <p:cNvPr id="3" name="Content Placeholder 2"/>
          <p:cNvSpPr>
            <a:spLocks noGrp="1"/>
          </p:cNvSpPr>
          <p:nvPr>
            <p:ph sz="quarter" idx="10"/>
          </p:nvPr>
        </p:nvSpPr>
        <p:spPr/>
        <p:txBody>
          <a:bodyPr>
            <a:normAutofit lnSpcReduction="10000"/>
          </a:bodyPr>
          <a:lstStyle/>
          <a:p>
            <a:r>
              <a:rPr lang="en-US" dirty="0"/>
              <a:t>#</a:t>
            </a:r>
          </a:p>
          <a:p>
            <a:r>
              <a:rPr lang="en-US" dirty="0"/>
              <a:t># Cookbook:: </a:t>
            </a:r>
            <a:r>
              <a:rPr lang="en-US" dirty="0" err="1" smtClean="0"/>
              <a:t>myiis</a:t>
            </a:r>
            <a:endParaRPr lang="en-US" dirty="0"/>
          </a:p>
          <a:p>
            <a:r>
              <a:rPr lang="en-US" dirty="0"/>
              <a:t># Recipe:: install</a:t>
            </a:r>
          </a:p>
          <a:p>
            <a:r>
              <a:rPr lang="en-US" dirty="0"/>
              <a:t>#</a:t>
            </a:r>
          </a:p>
          <a:p>
            <a:r>
              <a:rPr lang="en-US" dirty="0"/>
              <a:t># Copyright:: 2018, The Authors, All Rights Reserved.</a:t>
            </a:r>
          </a:p>
          <a:p>
            <a:r>
              <a:rPr lang="en-US" dirty="0"/>
              <a:t>require 'pry'</a:t>
            </a:r>
          </a:p>
          <a:p>
            <a:r>
              <a:rPr lang="en-US" dirty="0" err="1"/>
              <a:t>binding.pry</a:t>
            </a:r>
            <a:endParaRPr lang="en-US" dirty="0"/>
          </a:p>
          <a:p>
            <a:endParaRPr lang="en-US" dirty="0"/>
          </a:p>
          <a:p>
            <a:r>
              <a:rPr lang="en-US" dirty="0" err="1"/>
              <a:t>powershell_script</a:t>
            </a:r>
            <a:r>
              <a:rPr lang="en-US" dirty="0"/>
              <a:t> 'Install IIS' do</a:t>
            </a:r>
          </a:p>
          <a:p>
            <a:r>
              <a:rPr lang="en-US" dirty="0"/>
              <a:t>  code node['</a:t>
            </a:r>
            <a:r>
              <a:rPr lang="en-US" dirty="0" err="1"/>
              <a:t>myiis</a:t>
            </a:r>
            <a:r>
              <a:rPr lang="en-US" dirty="0"/>
              <a:t>']['</a:t>
            </a:r>
            <a:r>
              <a:rPr lang="en-US" dirty="0" err="1"/>
              <a:t>package_name</a:t>
            </a:r>
            <a:r>
              <a:rPr lang="en-US" dirty="0"/>
              <a:t>']</a:t>
            </a:r>
          </a:p>
          <a:p>
            <a:r>
              <a:rPr lang="en-US" dirty="0"/>
              <a:t>  action :run</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install.rb</a:t>
            </a:r>
            <a:endParaRPr lang="en-US" dirty="0"/>
          </a:p>
        </p:txBody>
      </p:sp>
      <p:sp>
        <p:nvSpPr>
          <p:cNvPr id="5" name="Text Placeholder 4"/>
          <p:cNvSpPr>
            <a:spLocks noGrp="1"/>
          </p:cNvSpPr>
          <p:nvPr>
            <p:ph type="body" sz="quarter" idx="4294967295"/>
          </p:nvPr>
        </p:nvSpPr>
        <p:spPr>
          <a:xfrm>
            <a:off x="1124446" y="4639469"/>
            <a:ext cx="14404273" cy="1126331"/>
          </a:xfrm>
          <a:prstGeom prst="rect">
            <a:avLst/>
          </a:prstGeom>
        </p:spPr>
        <p:txBody>
          <a:bodyPr/>
          <a:lstStyle/>
          <a:p>
            <a:r>
              <a:rPr lang="en-US" dirty="0"/>
              <a:t>-</a:t>
            </a:r>
          </a:p>
        </p:txBody>
      </p:sp>
    </p:spTree>
    <p:extLst>
      <p:ext uri="{BB962C8B-B14F-4D97-AF65-F5344CB8AC3E}">
        <p14:creationId xmlns:p14="http://schemas.microsoft.com/office/powerpoint/2010/main" val="336645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 the Change in the Attributes</a:t>
            </a:r>
          </a:p>
        </p:txBody>
      </p:sp>
      <p:sp>
        <p:nvSpPr>
          <p:cNvPr id="3" name="Content Placeholder 2"/>
          <p:cNvSpPr>
            <a:spLocks noGrp="1"/>
          </p:cNvSpPr>
          <p:nvPr>
            <p:ph sz="quarter" idx="10"/>
          </p:nvPr>
        </p:nvSpPr>
        <p:spPr/>
        <p:txBody>
          <a:bodyPr/>
          <a:lstStyle/>
          <a:p>
            <a:r>
              <a:rPr lang="en-US" dirty="0" smtClean="0"/>
              <a:t>default[’</a:t>
            </a:r>
            <a:r>
              <a:rPr lang="en-US" dirty="0" err="1" smtClean="0"/>
              <a:t>myiis</a:t>
            </a:r>
            <a:r>
              <a:rPr lang="en-US" dirty="0" smtClean="0"/>
              <a:t>']['</a:t>
            </a:r>
            <a:r>
              <a:rPr lang="en-US" dirty="0" err="1" smtClean="0"/>
              <a:t>package_name</a:t>
            </a:r>
            <a:r>
              <a:rPr lang="en-US" dirty="0" smtClean="0"/>
              <a:t>'] </a:t>
            </a:r>
            <a:r>
              <a:rPr lang="en-US" dirty="0"/>
              <a:t>= 'Add-</a:t>
            </a:r>
            <a:r>
              <a:rPr lang="en-US" dirty="0" err="1"/>
              <a:t>WindowsFeature</a:t>
            </a:r>
            <a:r>
              <a:rPr lang="en-US" dirty="0"/>
              <a:t> Web-Server'</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attributes/</a:t>
            </a:r>
            <a:r>
              <a:rPr lang="en-US" dirty="0" err="1"/>
              <a:t>default.rb</a:t>
            </a:r>
            <a:endParaRPr lang="en-US" dirty="0"/>
          </a:p>
        </p:txBody>
      </p:sp>
      <p:sp>
        <p:nvSpPr>
          <p:cNvPr id="6" name="Text Placeholder 5"/>
          <p:cNvSpPr>
            <a:spLocks noGrp="1"/>
          </p:cNvSpPr>
          <p:nvPr>
            <p:ph type="body" sz="quarter" idx="13"/>
          </p:nvPr>
        </p:nvSpPr>
        <p:spPr>
          <a:xfrm>
            <a:off x="1135042" y="2108314"/>
            <a:ext cx="14404273" cy="505677"/>
          </a:xfrm>
        </p:spPr>
        <p:txBody>
          <a:bodyPr/>
          <a:lstStyle/>
          <a:p>
            <a:r>
              <a:rPr lang="en-US" dirty="0"/>
              <a:t>+</a:t>
            </a:r>
          </a:p>
        </p:txBody>
      </p:sp>
    </p:spTree>
    <p:extLst>
      <p:ext uri="{BB962C8B-B14F-4D97-AF65-F5344CB8AC3E}">
        <p14:creationId xmlns:p14="http://schemas.microsoft.com/office/powerpoint/2010/main" val="4539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Remaining Resources</a:t>
            </a:r>
          </a:p>
        </p:txBody>
      </p:sp>
      <p:sp>
        <p:nvSpPr>
          <p:cNvPr id="3" name="Subtitle 2"/>
          <p:cNvSpPr>
            <a:spLocks noGrp="1"/>
          </p:cNvSpPr>
          <p:nvPr>
            <p:ph type="subTitle" idx="1"/>
          </p:nvPr>
        </p:nvSpPr>
        <p:spPr/>
        <p:txBody>
          <a:bodyPr/>
          <a:lstStyle/>
          <a:p>
            <a:r>
              <a:rPr lang="en-US" dirty="0"/>
              <a:t>Refactor the resource to use a Node attribute</a:t>
            </a:r>
          </a:p>
          <a:p>
            <a:r>
              <a:rPr lang="en-US" dirty="0"/>
              <a:t>Execute the tests and verify the tests fail</a:t>
            </a:r>
          </a:p>
          <a:p>
            <a:r>
              <a:rPr lang="en-US" dirty="0"/>
              <a:t>Add the new Node attribute</a:t>
            </a:r>
          </a:p>
          <a:p>
            <a:r>
              <a:rPr lang="en-US" dirty="0"/>
              <a:t>Execute the tests and verify the tests pass</a:t>
            </a:r>
          </a:p>
          <a:p>
            <a:pPr marL="0" indent="0">
              <a:buNone/>
            </a:pPr>
            <a:endParaRPr lang="en-US" dirty="0"/>
          </a:p>
          <a:p>
            <a:pPr marL="0" indent="0">
              <a:buNone/>
            </a:pPr>
            <a:endParaRPr lang="en-US" dirty="0"/>
          </a:p>
          <a:p>
            <a:pPr marL="0" indent="0">
              <a:buNone/>
            </a:pPr>
            <a:r>
              <a:rPr lang="en-US" i="1" dirty="0"/>
              <a:t>BONUS: Use pry to verify that the attribute has been set.</a:t>
            </a:r>
          </a:p>
        </p:txBody>
      </p:sp>
      <p:sp>
        <p:nvSpPr>
          <p:cNvPr id="4" name="TextBox 3"/>
          <p:cNvSpPr txBox="1"/>
          <p:nvPr/>
        </p:nvSpPr>
        <p:spPr bwMode="white">
          <a:xfrm>
            <a:off x="1671638" y="7282069"/>
            <a:ext cx="12330113" cy="675861"/>
          </a:xfrm>
          <a:prstGeom prst="rect">
            <a:avLst/>
          </a:prstGeom>
          <a:solidFill>
            <a:schemeClr val="bg2">
              <a:lumMod val="85000"/>
            </a:schemeClr>
          </a:solidFill>
        </p:spPr>
        <p:txBody>
          <a:bodyPr vert="horz" wrap="square" lIns="91440" tIns="91440" rIns="91440" bIns="91440" rtlCol="0">
            <a:normAutofit/>
          </a:bodyPr>
          <a:lstStyle/>
          <a:p>
            <a:pPr marL="342900" indent="-342900" algn="ctr">
              <a:buFont typeface="Wingdings" charset="2"/>
              <a:buChar char="v"/>
            </a:pPr>
            <a:r>
              <a:rPr lang="en-US" b="1" dirty="0"/>
              <a:t>Repeat this series of steps for the configuration recipe and service recipe</a:t>
            </a:r>
          </a:p>
        </p:txBody>
      </p:sp>
    </p:spTree>
    <p:extLst>
      <p:ext uri="{BB962C8B-B14F-4D97-AF65-F5344CB8AC3E}">
        <p14:creationId xmlns:p14="http://schemas.microsoft.com/office/powerpoint/2010/main" val="727950279"/>
      </p:ext>
    </p:extLst>
  </p:cSld>
  <p:clrMapOvr>
    <a:masterClrMapping/>
  </p:clrMapOvr>
  <p:transition xmlns:p14="http://schemas.microsoft.com/office/powerpoint/2010/main" spd="med">
    <p:fade/>
  </p:transition>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Update the Recipe to use the Node Attribute</a:t>
            </a:r>
          </a:p>
        </p:txBody>
      </p:sp>
      <p:sp>
        <p:nvSpPr>
          <p:cNvPr id="3" name="Content Placeholder 2"/>
          <p:cNvSpPr>
            <a:spLocks noGrp="1"/>
          </p:cNvSpPr>
          <p:nvPr>
            <p:ph sz="quarter" idx="10"/>
          </p:nvPr>
        </p:nvSpPr>
        <p:spPr/>
        <p:txBody>
          <a:bodyPr/>
          <a:lstStyle/>
          <a:p>
            <a:r>
              <a:rPr lang="en-US" dirty="0"/>
              <a:t>#</a:t>
            </a:r>
          </a:p>
          <a:p>
            <a:r>
              <a:rPr lang="en-US" dirty="0"/>
              <a:t># Cookbook:: </a:t>
            </a:r>
            <a:r>
              <a:rPr lang="en-US" dirty="0" err="1" smtClean="0"/>
              <a:t>myiis</a:t>
            </a:r>
            <a:endParaRPr lang="en-US" dirty="0"/>
          </a:p>
          <a:p>
            <a:r>
              <a:rPr lang="en-US" dirty="0"/>
              <a:t># Recipe:: service</a:t>
            </a:r>
          </a:p>
          <a:p>
            <a:r>
              <a:rPr lang="en-US" dirty="0"/>
              <a:t>#</a:t>
            </a:r>
          </a:p>
          <a:p>
            <a:r>
              <a:rPr lang="en-US" dirty="0"/>
              <a:t># Copyright:: 2018, The Authors, All Rights Reserved.</a:t>
            </a:r>
          </a:p>
          <a:p>
            <a:r>
              <a:rPr lang="en-US" dirty="0"/>
              <a:t>service node</a:t>
            </a:r>
            <a:r>
              <a:rPr lang="en-US" dirty="0" smtClean="0"/>
              <a:t>[’</a:t>
            </a:r>
            <a:r>
              <a:rPr lang="en-US" dirty="0" err="1" smtClean="0"/>
              <a:t>myiis</a:t>
            </a:r>
            <a:r>
              <a:rPr lang="en-US" dirty="0" smtClean="0"/>
              <a:t>'</a:t>
            </a:r>
            <a:r>
              <a:rPr lang="en-US" dirty="0"/>
              <a:t>]['</a:t>
            </a:r>
            <a:r>
              <a:rPr lang="en-US" dirty="0" err="1"/>
              <a:t>service_name</a:t>
            </a:r>
            <a:r>
              <a:rPr lang="en-US" dirty="0"/>
              <a:t>'] do</a:t>
            </a:r>
          </a:p>
          <a:p>
            <a:r>
              <a:rPr lang="en-US" dirty="0"/>
              <a:t>  action [:enable, :start]</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service.rb</a:t>
            </a:r>
            <a:endParaRPr lang="en-US" dirty="0"/>
          </a:p>
        </p:txBody>
      </p:sp>
      <p:sp>
        <p:nvSpPr>
          <p:cNvPr id="6" name="Text Placeholder 5"/>
          <p:cNvSpPr>
            <a:spLocks noGrp="1"/>
          </p:cNvSpPr>
          <p:nvPr>
            <p:ph type="body" sz="quarter" idx="13"/>
          </p:nvPr>
        </p:nvSpPr>
        <p:spPr>
          <a:xfrm>
            <a:off x="1135042" y="4757314"/>
            <a:ext cx="14404273" cy="626533"/>
          </a:xfrm>
        </p:spPr>
        <p:txBody>
          <a:bodyPr/>
          <a:lstStyle/>
          <a:p>
            <a:r>
              <a:rPr lang="en-US" dirty="0"/>
              <a:t>+</a:t>
            </a:r>
          </a:p>
        </p:txBody>
      </p:sp>
    </p:spTree>
    <p:extLst>
      <p:ext uri="{BB962C8B-B14F-4D97-AF65-F5344CB8AC3E}">
        <p14:creationId xmlns:p14="http://schemas.microsoft.com/office/powerpoint/2010/main" val="157249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FFF</a:t>
            </a:r>
          </a:p>
          <a:p>
            <a:endParaRPr lang="en-US" sz="2400" dirty="0"/>
          </a:p>
          <a:p>
            <a:r>
              <a:rPr lang="en-US" sz="2400" dirty="0"/>
              <a:t>Failures:</a:t>
            </a:r>
          </a:p>
          <a:p>
            <a:endParaRPr lang="en-US" sz="2400" dirty="0"/>
          </a:p>
          <a:p>
            <a:r>
              <a:rPr lang="en-US" sz="2400" dirty="0"/>
              <a:t>  1) </a:t>
            </a:r>
            <a:r>
              <a:rPr lang="en-US" sz="2400" dirty="0" err="1" smtClean="0"/>
              <a:t>myiis</a:t>
            </a:r>
            <a:r>
              <a:rPr lang="en-US" sz="2400" dirty="0" smtClean="0"/>
              <a:t>:</a:t>
            </a:r>
            <a:r>
              <a:rPr lang="en-US" sz="2400" dirty="0"/>
              <a:t>:service When all attributes are default, on an </a:t>
            </a:r>
            <a:r>
              <a:rPr lang="en-US" sz="2400" dirty="0" smtClean="0"/>
              <a:t>Windows 2012R2 </a:t>
            </a:r>
            <a:r>
              <a:rPr lang="en-US" sz="2400" dirty="0"/>
              <a:t>converges successfully</a:t>
            </a:r>
          </a:p>
          <a:p>
            <a:r>
              <a:rPr lang="en-US" sz="2400" dirty="0"/>
              <a:t>     Failure/Error: expect { </a:t>
            </a:r>
            <a:r>
              <a:rPr lang="en-US" sz="2400" dirty="0" err="1"/>
              <a:t>chef_run</a:t>
            </a:r>
            <a:r>
              <a:rPr lang="en-US" sz="2400" dirty="0"/>
              <a:t> }.</a:t>
            </a:r>
            <a:r>
              <a:rPr lang="en-US" sz="2400" dirty="0" err="1"/>
              <a:t>to_not</a:t>
            </a:r>
            <a:r>
              <a:rPr lang="en-US" sz="2400" dirty="0"/>
              <a:t> </a:t>
            </a:r>
            <a:r>
              <a:rPr lang="en-US" sz="2400" dirty="0" err="1"/>
              <a:t>raise_error</a:t>
            </a:r>
            <a:endParaRPr lang="en-US" sz="2400" dirty="0"/>
          </a:p>
          <a:p>
            <a:endParaRPr lang="en-US" sz="2400" dirty="0"/>
          </a:p>
          <a:p>
            <a:r>
              <a:rPr lang="en-US" sz="2400" dirty="0"/>
              <a:t>       expected no Exception, got #&lt;</a:t>
            </a:r>
            <a:r>
              <a:rPr lang="en-US" sz="2400" dirty="0" err="1"/>
              <a:t>ArgumentError</a:t>
            </a:r>
            <a:r>
              <a:rPr lang="en-US" sz="2400" dirty="0"/>
              <a:t>: You must supply a name when declaring a service resource&gt; with </a:t>
            </a:r>
            <a:r>
              <a:rPr lang="en-US" sz="2400" dirty="0" err="1"/>
              <a:t>backtrace</a:t>
            </a:r>
            <a:r>
              <a:rPr lang="en-US" sz="2400" dirty="0"/>
              <a:t>:</a:t>
            </a:r>
          </a:p>
          <a:p>
            <a:r>
              <a:rPr lang="en-US" sz="2400" dirty="0"/>
              <a:t>         # /</a:t>
            </a:r>
            <a:r>
              <a:rPr lang="en-US" sz="2400" dirty="0" err="1"/>
              <a:t>tmp</a:t>
            </a:r>
            <a:r>
              <a:rPr lang="en-US" sz="2400" dirty="0"/>
              <a:t>/chefspec20180313-17746-14gwtwpfile_cache_path/cookbooks</a:t>
            </a:r>
            <a:r>
              <a:rPr lang="en-US" sz="2400" dirty="0" smtClean="0"/>
              <a:t>/</a:t>
            </a:r>
            <a:r>
              <a:rPr lang="en-US" sz="2400" dirty="0" err="1" smtClean="0"/>
              <a:t>myiis</a:t>
            </a:r>
            <a:r>
              <a:rPr lang="en-US" sz="2400" dirty="0" smtClean="0"/>
              <a:t>/</a:t>
            </a:r>
            <a:r>
              <a:rPr lang="en-US" sz="2400" dirty="0"/>
              <a:t>recipes/service.rb:6:in `</a:t>
            </a:r>
            <a:r>
              <a:rPr lang="en-US" sz="2400" dirty="0" err="1"/>
              <a:t>from_file</a:t>
            </a:r>
            <a:r>
              <a:rPr lang="en-US" sz="2400" dirty="0"/>
              <a: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service_spec.rb</a:t>
            </a:r>
            <a:endParaRPr lang="en-US" dirty="0"/>
          </a:p>
        </p:txBody>
      </p:sp>
      <p:sp>
        <p:nvSpPr>
          <p:cNvPr id="4" name="Content Placeholder 3"/>
          <p:cNvSpPr>
            <a:spLocks noGrp="1"/>
          </p:cNvSpPr>
          <p:nvPr>
            <p:ph sz="quarter" idx="12"/>
          </p:nvPr>
        </p:nvSpPr>
        <p:spPr>
          <a:xfrm>
            <a:off x="1127883" y="4995932"/>
            <a:ext cx="14420850" cy="1803453"/>
          </a:xfrm>
        </p:spPr>
        <p:txBody>
          <a:bodyPr/>
          <a:lstStyle/>
          <a:p>
            <a:endParaRPr lang="en-US" dirty="0"/>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1722567263"/>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Chef</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856198"/>
            <a:ext cx="143320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Chef can automate how you build, deploy, and manage your infrastructure.</a:t>
            </a:r>
          </a:p>
          <a:p>
            <a:endParaRPr lang="en-US" sz="3200" dirty="0"/>
          </a:p>
          <a:p>
            <a:r>
              <a:rPr lang="en-US" sz="3200" dirty="0"/>
              <a:t>Chef can integrate with cloud-based platforms such as Rackspace and Amazon Elastic Compute Cloud to automatically provision and configure new machines.</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418384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Starting Chef Client, version 13.3.42</a:t>
            </a:r>
          </a:p>
          <a:p>
            <a:r>
              <a:rPr lang="en-US" sz="2300" dirty="0"/>
              <a:t>resolving cookbooks for run list: []</a:t>
            </a:r>
          </a:p>
          <a:p>
            <a:r>
              <a:rPr lang="en-US" sz="2300" dirty="0"/>
              <a:t>…</a:t>
            </a:r>
          </a:p>
          <a:p>
            <a:r>
              <a:rPr lang="en-US" sz="2300" dirty="0"/>
              <a:t>Converging 1 resources</a:t>
            </a:r>
          </a:p>
          <a:p>
            <a:r>
              <a:rPr lang="en-US" sz="2300" dirty="0"/>
              <a:t>Recipe: @</a:t>
            </a:r>
            <a:r>
              <a:rPr lang="en-US" sz="2300" dirty="0" err="1"/>
              <a:t>recipe_files</a:t>
            </a:r>
            <a:r>
              <a:rPr lang="en-US" sz="2300" dirty="0"/>
              <a:t>::C:/Users/Administrator/disable-uac.rb</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a:t>
            </a:r>
          </a:p>
          <a:p>
            <a:r>
              <a:rPr lang="en-US" sz="2300" dirty="0"/>
              <a:t>    - set value {:name=&gt;"</a:t>
            </a:r>
            <a:r>
              <a:rPr lang="en-US" sz="2300" dirty="0" err="1"/>
              <a:t>EnableLUA</a:t>
            </a:r>
            <a:r>
              <a:rPr lang="en-US" sz="2300" dirty="0"/>
              <a:t>", :type=&gt;:</a:t>
            </a:r>
            <a:r>
              <a:rPr lang="en-US" sz="2300" dirty="0" err="1"/>
              <a:t>dword</a:t>
            </a:r>
            <a:r>
              <a:rPr lang="en-US" sz="2300" dirty="0"/>
              <a:t>, :data=&gt;0}</a:t>
            </a:r>
          </a:p>
          <a:p>
            <a:r>
              <a:rPr lang="en-US" sz="2300" dirty="0"/>
              <a:t>…</a:t>
            </a:r>
          </a:p>
          <a:p>
            <a:r>
              <a:rPr lang="en-US" sz="2300" dirty="0"/>
              <a:t>Running handlers complete</a:t>
            </a:r>
          </a:p>
          <a:p>
            <a:r>
              <a:rPr lang="en-US" sz="2300" dirty="0"/>
              <a:t>Chef Client finished, 1/1 resources updated in 04 seconds</a:t>
            </a:r>
          </a:p>
          <a:p>
            <a:r>
              <a:rPr lang="en-US" sz="2300" dirty="0"/>
              <a:t>[2018-09-08T19:54:40+00:00] WARN: No config file found or specified on command line, using command line</a:t>
            </a:r>
          </a:p>
          <a:p>
            <a:r>
              <a:rPr lang="en-US" sz="2300" dirty="0"/>
              <a:t>options.</a:t>
            </a:r>
          </a:p>
        </p:txBody>
      </p:sp>
      <p:sp>
        <p:nvSpPr>
          <p:cNvPr id="3" name="Title 2"/>
          <p:cNvSpPr>
            <a:spLocks noGrp="1"/>
          </p:cNvSpPr>
          <p:nvPr>
            <p:ph type="title"/>
          </p:nvPr>
        </p:nvSpPr>
        <p:spPr/>
        <p:txBody>
          <a:bodyPr/>
          <a:lstStyle/>
          <a:p>
            <a:r>
              <a:rPr lang="fi-FI" dirty="0"/>
              <a:t>GL: </a:t>
            </a:r>
            <a:r>
              <a:rPr lang="en-US" dirty="0"/>
              <a:t>Apply a Recipe File</a:t>
            </a:r>
          </a:p>
        </p:txBody>
      </p:sp>
      <p:sp>
        <p:nvSpPr>
          <p:cNvPr id="4" name="Text Placeholder 3"/>
          <p:cNvSpPr>
            <a:spLocks noGrp="1"/>
          </p:cNvSpPr>
          <p:nvPr>
            <p:ph type="body" sz="quarter" idx="11"/>
          </p:nvPr>
        </p:nvSpPr>
        <p:spPr/>
        <p:txBody>
          <a:bodyPr/>
          <a:lstStyle/>
          <a:p>
            <a:r>
              <a:rPr lang="en-US" dirty="0"/>
              <a:t>&gt; chef-client --local-mode disable-</a:t>
            </a:r>
            <a:r>
              <a:rPr lang="en-US" dirty="0" err="1"/>
              <a:t>uac.rb</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2716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 the Change in the Attributes</a:t>
            </a:r>
          </a:p>
        </p:txBody>
      </p:sp>
      <p:sp>
        <p:nvSpPr>
          <p:cNvPr id="3" name="Content Placeholder 2"/>
          <p:cNvSpPr>
            <a:spLocks noGrp="1"/>
          </p:cNvSpPr>
          <p:nvPr>
            <p:ph sz="quarter" idx="10"/>
          </p:nvPr>
        </p:nvSpPr>
        <p:spPr/>
        <p:txBody>
          <a:bodyPr/>
          <a:lstStyle/>
          <a:p>
            <a:r>
              <a:rPr lang="en-US" dirty="0" smtClean="0"/>
              <a:t>default[’</a:t>
            </a:r>
            <a:r>
              <a:rPr lang="en-US" dirty="0" err="1" smtClean="0"/>
              <a:t>myiis</a:t>
            </a:r>
            <a:r>
              <a:rPr lang="en-US" dirty="0" smtClean="0"/>
              <a:t>']['</a:t>
            </a:r>
            <a:r>
              <a:rPr lang="en-US" dirty="0" err="1" smtClean="0"/>
              <a:t>package_name</a:t>
            </a:r>
            <a:r>
              <a:rPr lang="en-US" dirty="0" smtClean="0"/>
              <a:t>'] </a:t>
            </a:r>
            <a:r>
              <a:rPr lang="en-US" dirty="0"/>
              <a:t>= 'Add-</a:t>
            </a:r>
            <a:r>
              <a:rPr lang="en-US" dirty="0" err="1"/>
              <a:t>WindowsFeature</a:t>
            </a:r>
            <a:r>
              <a:rPr lang="en-US" dirty="0"/>
              <a:t> Web-</a:t>
            </a:r>
            <a:r>
              <a:rPr lang="en-US" dirty="0" smtClean="0"/>
              <a:t>Server’</a:t>
            </a:r>
          </a:p>
          <a:p>
            <a:r>
              <a:rPr lang="en-US" dirty="0"/>
              <a:t>default[’</a:t>
            </a:r>
            <a:r>
              <a:rPr lang="en-US" dirty="0" err="1"/>
              <a:t>myiis</a:t>
            </a:r>
            <a:r>
              <a:rPr lang="en-US" dirty="0"/>
              <a:t>']</a:t>
            </a:r>
            <a:r>
              <a:rPr lang="en-US" dirty="0" smtClean="0"/>
              <a:t>[</a:t>
            </a:r>
            <a:r>
              <a:rPr lang="en-US" dirty="0"/>
              <a:t>'</a:t>
            </a:r>
            <a:r>
              <a:rPr lang="en-US" dirty="0" err="1" smtClean="0"/>
              <a:t>service_name</a:t>
            </a:r>
            <a:r>
              <a:rPr lang="en-US" dirty="0"/>
              <a:t>'] = '</a:t>
            </a:r>
            <a:r>
              <a:rPr lang="en-US" dirty="0" smtClean="0"/>
              <a:t>w3svc'</a:t>
            </a:r>
            <a:endParaRPr lang="en-US" dirty="0"/>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attributes/</a:t>
            </a:r>
            <a:r>
              <a:rPr lang="en-US" dirty="0" err="1"/>
              <a:t>default.rb</a:t>
            </a:r>
            <a:endParaRPr lang="en-US" dirty="0"/>
          </a:p>
        </p:txBody>
      </p:sp>
      <p:sp>
        <p:nvSpPr>
          <p:cNvPr id="6" name="Text Placeholder 5"/>
          <p:cNvSpPr>
            <a:spLocks noGrp="1"/>
          </p:cNvSpPr>
          <p:nvPr>
            <p:ph type="body" sz="quarter" idx="13"/>
          </p:nvPr>
        </p:nvSpPr>
        <p:spPr>
          <a:xfrm>
            <a:off x="1109642" y="2692514"/>
            <a:ext cx="14404273" cy="505677"/>
          </a:xfrm>
        </p:spPr>
        <p:txBody>
          <a:bodyPr/>
          <a:lstStyle/>
          <a:p>
            <a:r>
              <a:rPr lang="en-US" dirty="0"/>
              <a:t>+</a:t>
            </a:r>
          </a:p>
        </p:txBody>
      </p:sp>
    </p:spTree>
    <p:extLst>
      <p:ext uri="{BB962C8B-B14F-4D97-AF65-F5344CB8AC3E}">
        <p14:creationId xmlns:p14="http://schemas.microsoft.com/office/powerpoint/2010/main" val="209375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a:t>
            </a:r>
          </a:p>
          <a:p>
            <a:endParaRPr lang="en-US" sz="2400" dirty="0"/>
          </a:p>
          <a:p>
            <a:r>
              <a:rPr lang="en-US" sz="2400" dirty="0"/>
              <a:t>Finished in 1.06 seconds (files took 4.33 seconds to load)</a:t>
            </a:r>
          </a:p>
          <a:p>
            <a:r>
              <a:rPr lang="en-US" sz="2400" dirty="0"/>
              <a:t>3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service_spec.rb</a:t>
            </a:r>
            <a:endParaRPr lang="en-US" dirty="0"/>
          </a:p>
        </p:txBody>
      </p:sp>
      <p:sp>
        <p:nvSpPr>
          <p:cNvPr id="4" name="Content Placeholder 3"/>
          <p:cNvSpPr>
            <a:spLocks noGrp="1"/>
          </p:cNvSpPr>
          <p:nvPr>
            <p:ph sz="quarter" idx="12"/>
          </p:nvPr>
        </p:nvSpPr>
        <p:spPr>
          <a:xfrm>
            <a:off x="1127883" y="3683600"/>
            <a:ext cx="14420850" cy="496818"/>
          </a:xfrm>
        </p:spPr>
        <p:txBody>
          <a:bodyPr/>
          <a:lstStyle/>
          <a:p>
            <a:endParaRPr lang="en-US" dirty="0"/>
          </a:p>
        </p:txBody>
      </p:sp>
      <p:sp>
        <p:nvSpPr>
          <p:cNvPr id="5" name="Title 4"/>
          <p:cNvSpPr>
            <a:spLocks noGrp="1"/>
          </p:cNvSpPr>
          <p:nvPr>
            <p:ph type="title"/>
          </p:nvPr>
        </p:nvSpPr>
        <p:spPr/>
        <p:txBody>
          <a:bodyPr/>
          <a:lstStyle/>
          <a:p>
            <a:r>
              <a:rPr lang="en-US" dirty="0"/>
              <a:t>Execute the Tests to See </a:t>
            </a:r>
            <a:r>
              <a:rPr lang="en-US"/>
              <a:t>it Pass</a:t>
            </a:r>
            <a:endParaRPr lang="en-US" dirty="0"/>
          </a:p>
        </p:txBody>
      </p:sp>
    </p:spTree>
    <p:extLst>
      <p:ext uri="{BB962C8B-B14F-4D97-AF65-F5344CB8AC3E}">
        <p14:creationId xmlns:p14="http://schemas.microsoft.com/office/powerpoint/2010/main" val="537074951"/>
      </p:ext>
    </p:extLst>
  </p:cSld>
  <p:clrMapOvr>
    <a:masterClrMapping/>
  </p:clrMapOvr>
  <p:transition xmlns:p14="http://schemas.microsoft.com/office/powerpoint/2010/main" spd="med">
    <p:fade/>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Update the Recipe to use the Node Attribute</a:t>
            </a:r>
          </a:p>
        </p:txBody>
      </p:sp>
      <p:sp>
        <p:nvSpPr>
          <p:cNvPr id="3" name="Content Placeholder 2"/>
          <p:cNvSpPr>
            <a:spLocks noGrp="1"/>
          </p:cNvSpPr>
          <p:nvPr>
            <p:ph sz="quarter" idx="10"/>
          </p:nvPr>
        </p:nvSpPr>
        <p:spPr/>
        <p:txBody>
          <a:bodyPr/>
          <a:lstStyle/>
          <a:p>
            <a:r>
              <a:rPr lang="en-US" dirty="0"/>
              <a:t>#</a:t>
            </a:r>
          </a:p>
          <a:p>
            <a:r>
              <a:rPr lang="en-US" dirty="0"/>
              <a:t># Cookbook:: </a:t>
            </a:r>
            <a:r>
              <a:rPr lang="en-US" dirty="0" err="1" smtClean="0"/>
              <a:t>myiis</a:t>
            </a:r>
            <a:endParaRPr lang="en-US" dirty="0"/>
          </a:p>
          <a:p>
            <a:r>
              <a:rPr lang="en-US" dirty="0"/>
              <a:t># Recipe:: configuration</a:t>
            </a:r>
          </a:p>
          <a:p>
            <a:r>
              <a:rPr lang="en-US" dirty="0"/>
              <a:t>#</a:t>
            </a:r>
          </a:p>
          <a:p>
            <a:r>
              <a:rPr lang="en-US" dirty="0"/>
              <a:t># Copyright:: 2018, The </a:t>
            </a:r>
            <a:r>
              <a:rPr lang="en-US" dirty="0" smtClean="0"/>
              <a:t>Authors</a:t>
            </a:r>
            <a:r>
              <a:rPr lang="en-US" dirty="0"/>
              <a:t>, All Rights Reserved.</a:t>
            </a:r>
          </a:p>
          <a:p>
            <a:r>
              <a:rPr lang="en-US" dirty="0"/>
              <a:t>file node</a:t>
            </a:r>
            <a:r>
              <a:rPr lang="en-US" dirty="0" smtClean="0"/>
              <a:t>[’</a:t>
            </a:r>
            <a:r>
              <a:rPr lang="en-US" dirty="0" err="1" smtClean="0"/>
              <a:t>myiis</a:t>
            </a:r>
            <a:r>
              <a:rPr lang="en-US" dirty="0" smtClean="0"/>
              <a:t>'</a:t>
            </a:r>
            <a:r>
              <a:rPr lang="en-US" dirty="0"/>
              <a:t>]['</a:t>
            </a:r>
            <a:r>
              <a:rPr lang="en-US" dirty="0" err="1" smtClean="0"/>
              <a:t>default_index_htm</a:t>
            </a:r>
            <a:r>
              <a:rPr lang="en-US" dirty="0" smtClean="0"/>
              <a:t>'</a:t>
            </a:r>
            <a:r>
              <a:rPr lang="en-US" dirty="0"/>
              <a:t>] do</a:t>
            </a:r>
          </a:p>
          <a:p>
            <a:r>
              <a:rPr lang="en-US" dirty="0"/>
              <a:t>  content '&lt;h1&gt;Welcome Home!&lt;/h1&gt;'</a:t>
            </a:r>
          </a:p>
          <a:p>
            <a:r>
              <a:rPr lang="en-US" dirty="0"/>
              <a:t>end</a:t>
            </a:r>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recipes/</a:t>
            </a:r>
            <a:r>
              <a:rPr lang="en-US" dirty="0" err="1"/>
              <a:t>configuration.rb</a:t>
            </a:r>
            <a:endParaRPr lang="en-US" dirty="0"/>
          </a:p>
        </p:txBody>
      </p:sp>
      <p:sp>
        <p:nvSpPr>
          <p:cNvPr id="6" name="Text Placeholder 5"/>
          <p:cNvSpPr>
            <a:spLocks noGrp="1"/>
          </p:cNvSpPr>
          <p:nvPr>
            <p:ph type="body" sz="quarter" idx="13"/>
          </p:nvPr>
        </p:nvSpPr>
        <p:spPr>
          <a:xfrm>
            <a:off x="1135042" y="4757314"/>
            <a:ext cx="14404273" cy="626533"/>
          </a:xfrm>
        </p:spPr>
        <p:txBody>
          <a:bodyPr/>
          <a:lstStyle/>
          <a:p>
            <a:r>
              <a:rPr lang="en-US" dirty="0"/>
              <a:t>+</a:t>
            </a:r>
          </a:p>
        </p:txBody>
      </p:sp>
    </p:spTree>
    <p:extLst>
      <p:ext uri="{BB962C8B-B14F-4D97-AF65-F5344CB8AC3E}">
        <p14:creationId xmlns:p14="http://schemas.microsoft.com/office/powerpoint/2010/main" val="28444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FF</a:t>
            </a:r>
          </a:p>
          <a:p>
            <a:endParaRPr lang="en-US" sz="2400" dirty="0"/>
          </a:p>
          <a:p>
            <a:r>
              <a:rPr lang="en-US" sz="2400" dirty="0"/>
              <a:t>Failures:</a:t>
            </a:r>
          </a:p>
          <a:p>
            <a:endParaRPr lang="en-US" sz="2400" dirty="0"/>
          </a:p>
          <a:p>
            <a:r>
              <a:rPr lang="en-US" sz="2400" dirty="0"/>
              <a:t>  1) </a:t>
            </a:r>
            <a:r>
              <a:rPr lang="en-US" sz="2400" dirty="0" err="1" smtClean="0"/>
              <a:t>myiis</a:t>
            </a:r>
            <a:r>
              <a:rPr lang="en-US" sz="2400" dirty="0" smtClean="0"/>
              <a:t>:</a:t>
            </a:r>
            <a:r>
              <a:rPr lang="en-US" sz="2400" dirty="0"/>
              <a:t>:configuration When all attributes are default, on an </a:t>
            </a:r>
            <a:r>
              <a:rPr lang="en-US" sz="2400" dirty="0" smtClean="0"/>
              <a:t>Windows 2012R2 </a:t>
            </a:r>
            <a:r>
              <a:rPr lang="en-US" sz="2400" dirty="0" err="1"/>
              <a:t>conve</a:t>
            </a:r>
            <a:endParaRPr lang="en-US" sz="2400" dirty="0"/>
          </a:p>
          <a:p>
            <a:r>
              <a:rPr lang="en-US" sz="2400" dirty="0"/>
              <a:t>     Failure/Error: expect { </a:t>
            </a:r>
            <a:r>
              <a:rPr lang="en-US" sz="2400" dirty="0" err="1"/>
              <a:t>chef_run</a:t>
            </a:r>
            <a:r>
              <a:rPr lang="en-US" sz="2400" dirty="0"/>
              <a:t> }.</a:t>
            </a:r>
            <a:r>
              <a:rPr lang="en-US" sz="2400" dirty="0" err="1"/>
              <a:t>to_not</a:t>
            </a:r>
            <a:r>
              <a:rPr lang="en-US" sz="2400" dirty="0"/>
              <a:t> </a:t>
            </a:r>
            <a:r>
              <a:rPr lang="en-US" sz="2400" dirty="0" err="1"/>
              <a:t>raise_error</a:t>
            </a:r>
            <a:endParaRPr lang="en-US" sz="2400" dirty="0"/>
          </a:p>
          <a:p>
            <a:endParaRPr lang="en-US" sz="2400" dirty="0"/>
          </a:p>
          <a:p>
            <a:r>
              <a:rPr lang="en-US" sz="2400" dirty="0"/>
              <a:t>       expected no Exception, got #&lt;</a:t>
            </a:r>
            <a:r>
              <a:rPr lang="en-US" sz="2400" dirty="0" err="1"/>
              <a:t>ArgumentError</a:t>
            </a:r>
            <a:r>
              <a:rPr lang="en-US" sz="2400" dirty="0"/>
              <a:t>: You must supply a name when </a:t>
            </a:r>
            <a:r>
              <a:rPr lang="en-US" sz="2400" dirty="0" err="1"/>
              <a:t>decurce</a:t>
            </a:r>
            <a:r>
              <a:rPr lang="en-US" sz="2400" dirty="0"/>
              <a:t>&gt; with </a:t>
            </a:r>
            <a:r>
              <a:rPr lang="en-US" sz="2400" dirty="0" err="1"/>
              <a:t>backtrace</a:t>
            </a:r>
            <a:r>
              <a:rPr lang="en-US" sz="2400" dirty="0"/>
              <a: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configuration_spec.rb</a:t>
            </a:r>
            <a:endParaRPr lang="en-US" dirty="0"/>
          </a:p>
        </p:txBody>
      </p:sp>
      <p:sp>
        <p:nvSpPr>
          <p:cNvPr id="4" name="Content Placeholder 3"/>
          <p:cNvSpPr>
            <a:spLocks noGrp="1"/>
          </p:cNvSpPr>
          <p:nvPr>
            <p:ph sz="quarter" idx="12"/>
          </p:nvPr>
        </p:nvSpPr>
        <p:spPr>
          <a:xfrm>
            <a:off x="1127883" y="4995932"/>
            <a:ext cx="14420850" cy="1826899"/>
          </a:xfrm>
        </p:spPr>
        <p:txBody>
          <a:bodyPr/>
          <a:lstStyle/>
          <a:p>
            <a:endParaRPr lang="en-US" dirty="0"/>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2622474879"/>
      </p:ext>
    </p:extLst>
  </p:cSld>
  <p:clrMapOvr>
    <a:masterClrMapping/>
  </p:clrMapOvr>
  <p:transition xmlns:p14="http://schemas.microsoft.com/office/powerpoint/2010/main" spd="med">
    <p:fade/>
  </p:transition>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 the Change in the Attributes</a:t>
            </a:r>
          </a:p>
        </p:txBody>
      </p:sp>
      <p:sp>
        <p:nvSpPr>
          <p:cNvPr id="3" name="Content Placeholder 2"/>
          <p:cNvSpPr>
            <a:spLocks noGrp="1"/>
          </p:cNvSpPr>
          <p:nvPr>
            <p:ph sz="quarter" idx="10"/>
          </p:nvPr>
        </p:nvSpPr>
        <p:spPr>
          <a:xfrm>
            <a:off x="355600" y="2113747"/>
            <a:ext cx="15544800" cy="5951611"/>
          </a:xfrm>
        </p:spPr>
        <p:txBody>
          <a:bodyPr/>
          <a:lstStyle/>
          <a:p>
            <a:r>
              <a:rPr lang="en-US" dirty="0" smtClean="0"/>
              <a:t>default[’</a:t>
            </a:r>
            <a:r>
              <a:rPr lang="en-US" dirty="0" err="1" smtClean="0"/>
              <a:t>myiis</a:t>
            </a:r>
            <a:r>
              <a:rPr lang="en-US" dirty="0" smtClean="0"/>
              <a:t>']['</a:t>
            </a:r>
            <a:r>
              <a:rPr lang="en-US" dirty="0" err="1" smtClean="0"/>
              <a:t>package_name</a:t>
            </a:r>
            <a:r>
              <a:rPr lang="en-US" dirty="0" smtClean="0"/>
              <a:t>'] </a:t>
            </a:r>
            <a:r>
              <a:rPr lang="en-US" dirty="0"/>
              <a:t>= 'Add-</a:t>
            </a:r>
            <a:r>
              <a:rPr lang="en-US" dirty="0" err="1"/>
              <a:t>WindowsFeature</a:t>
            </a:r>
            <a:r>
              <a:rPr lang="en-US" dirty="0"/>
              <a:t> Web-</a:t>
            </a:r>
            <a:r>
              <a:rPr lang="en-US" dirty="0" smtClean="0"/>
              <a:t>Server’</a:t>
            </a:r>
          </a:p>
          <a:p>
            <a:r>
              <a:rPr lang="en-US" dirty="0"/>
              <a:t>default[’</a:t>
            </a:r>
            <a:r>
              <a:rPr lang="en-US" dirty="0" err="1"/>
              <a:t>myiis</a:t>
            </a:r>
            <a:r>
              <a:rPr lang="en-US" dirty="0"/>
              <a:t>']</a:t>
            </a:r>
            <a:r>
              <a:rPr lang="en-US" dirty="0" smtClean="0"/>
              <a:t>[</a:t>
            </a:r>
            <a:r>
              <a:rPr lang="en-US" dirty="0"/>
              <a:t>'</a:t>
            </a:r>
            <a:r>
              <a:rPr lang="en-US" dirty="0" err="1" smtClean="0"/>
              <a:t>service_name</a:t>
            </a:r>
            <a:r>
              <a:rPr lang="en-US" dirty="0"/>
              <a:t>'] = '</a:t>
            </a:r>
            <a:r>
              <a:rPr lang="en-US" dirty="0" smtClean="0"/>
              <a:t>w3svc'</a:t>
            </a:r>
            <a:endParaRPr lang="en-US" dirty="0"/>
          </a:p>
          <a:p>
            <a:r>
              <a:rPr lang="en-US" dirty="0"/>
              <a:t>default[’</a:t>
            </a:r>
            <a:r>
              <a:rPr lang="en-US" dirty="0" err="1"/>
              <a:t>myiis</a:t>
            </a:r>
            <a:r>
              <a:rPr lang="en-US" dirty="0"/>
              <a:t>'][</a:t>
            </a:r>
            <a:r>
              <a:rPr lang="en-US" dirty="0" smtClean="0"/>
              <a:t>'</a:t>
            </a:r>
            <a:r>
              <a:rPr lang="en-US" dirty="0" err="1"/>
              <a:t>default_index_htm</a:t>
            </a:r>
            <a:r>
              <a:rPr lang="en-US" dirty="0" smtClean="0"/>
              <a:t>'</a:t>
            </a:r>
            <a:r>
              <a:rPr lang="en-US" dirty="0"/>
              <a:t>] = '</a:t>
            </a:r>
            <a:r>
              <a:rPr lang="en-US" dirty="0" smtClean="0"/>
              <a:t>C:\</a:t>
            </a:r>
            <a:r>
              <a:rPr lang="en-US" dirty="0" err="1" smtClean="0"/>
              <a:t>inetpub</a:t>
            </a:r>
            <a:r>
              <a:rPr lang="en-US" dirty="0" smtClean="0"/>
              <a:t>\</a:t>
            </a:r>
            <a:r>
              <a:rPr lang="en-US" dirty="0" err="1" smtClean="0"/>
              <a:t>wwwroot</a:t>
            </a:r>
            <a:r>
              <a:rPr lang="en-US" dirty="0" smtClean="0"/>
              <a:t>\</a:t>
            </a:r>
            <a:r>
              <a:rPr lang="en-US" dirty="0" err="1" smtClean="0"/>
              <a:t>Default.htm</a:t>
            </a:r>
            <a:r>
              <a:rPr lang="en-US" dirty="0"/>
              <a:t>'</a:t>
            </a:r>
          </a:p>
          <a:p>
            <a:endParaRPr lang="en-US" dirty="0"/>
          </a:p>
        </p:txBody>
      </p:sp>
      <p:sp>
        <p:nvSpPr>
          <p:cNvPr id="4" name="Text Placeholder 3"/>
          <p:cNvSpPr>
            <a:spLocks noGrp="1"/>
          </p:cNvSpPr>
          <p:nvPr>
            <p:ph type="body" sz="quarter" idx="11"/>
          </p:nvPr>
        </p:nvSpPr>
        <p:spPr/>
        <p:txBody>
          <a:bodyPr/>
          <a:lstStyle/>
          <a:p>
            <a:r>
              <a:rPr lang="en-US" dirty="0" err="1" smtClean="0"/>
              <a:t>myiis</a:t>
            </a:r>
            <a:r>
              <a:rPr lang="en-US" dirty="0" smtClean="0"/>
              <a:t>/</a:t>
            </a:r>
            <a:r>
              <a:rPr lang="en-US" dirty="0"/>
              <a:t>attributes/</a:t>
            </a:r>
            <a:r>
              <a:rPr lang="en-US" dirty="0" err="1"/>
              <a:t>default.rb</a:t>
            </a:r>
            <a:endParaRPr lang="en-US" dirty="0"/>
          </a:p>
        </p:txBody>
      </p:sp>
      <p:sp>
        <p:nvSpPr>
          <p:cNvPr id="6" name="Text Placeholder 5"/>
          <p:cNvSpPr>
            <a:spLocks noGrp="1"/>
          </p:cNvSpPr>
          <p:nvPr>
            <p:ph type="body" sz="quarter" idx="13"/>
          </p:nvPr>
        </p:nvSpPr>
        <p:spPr>
          <a:xfrm>
            <a:off x="423842" y="3175000"/>
            <a:ext cx="15374958" cy="607391"/>
          </a:xfrm>
        </p:spPr>
        <p:txBody>
          <a:bodyPr/>
          <a:lstStyle/>
          <a:p>
            <a:endParaRPr lang="en-US" dirty="0"/>
          </a:p>
        </p:txBody>
      </p:sp>
    </p:spTree>
    <p:extLst>
      <p:ext uri="{BB962C8B-B14F-4D97-AF65-F5344CB8AC3E}">
        <p14:creationId xmlns:p14="http://schemas.microsoft.com/office/powerpoint/2010/main" val="16593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a:t>
            </a:r>
          </a:p>
          <a:p>
            <a:endParaRPr lang="en-US" sz="2400" dirty="0"/>
          </a:p>
          <a:p>
            <a:r>
              <a:rPr lang="en-US" sz="2400"/>
              <a:t>Finished in 2.27 seconds (files took 1.82 seconds to load) </a:t>
            </a:r>
          </a:p>
          <a:p>
            <a:r>
              <a:rPr lang="en-US" sz="2400"/>
              <a:t>2 </a:t>
            </a:r>
            <a:r>
              <a:rPr lang="en-US" sz="2400" dirty="0"/>
              <a:t>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configuration_spec.rb</a:t>
            </a:r>
            <a:endParaRPr lang="en-US" dirty="0"/>
          </a:p>
        </p:txBody>
      </p:sp>
      <p:sp>
        <p:nvSpPr>
          <p:cNvPr id="4" name="Content Placeholder 3"/>
          <p:cNvSpPr>
            <a:spLocks noGrp="1"/>
          </p:cNvSpPr>
          <p:nvPr>
            <p:ph sz="quarter" idx="12"/>
          </p:nvPr>
        </p:nvSpPr>
        <p:spPr>
          <a:xfrm>
            <a:off x="1127883" y="3683600"/>
            <a:ext cx="14420850" cy="496818"/>
          </a:xfrm>
        </p:spPr>
        <p:txBody>
          <a:bodyPr/>
          <a:lstStyle/>
          <a:p>
            <a:endParaRPr lang="en-US" dirty="0"/>
          </a:p>
        </p:txBody>
      </p:sp>
      <p:sp>
        <p:nvSpPr>
          <p:cNvPr id="5" name="Title 4"/>
          <p:cNvSpPr>
            <a:spLocks noGrp="1"/>
          </p:cNvSpPr>
          <p:nvPr>
            <p:ph type="title"/>
          </p:nvPr>
        </p:nvSpPr>
        <p:spPr/>
        <p:txBody>
          <a:bodyPr/>
          <a:lstStyle/>
          <a:p>
            <a:r>
              <a:rPr lang="en-US" dirty="0"/>
              <a:t>Execute the Tests to See </a:t>
            </a:r>
            <a:r>
              <a:rPr lang="en-US"/>
              <a:t>it Pass</a:t>
            </a:r>
            <a:endParaRPr lang="en-US" dirty="0"/>
          </a:p>
        </p:txBody>
      </p:sp>
    </p:spTree>
    <p:extLst>
      <p:ext uri="{BB962C8B-B14F-4D97-AF65-F5344CB8AC3E}">
        <p14:creationId xmlns:p14="http://schemas.microsoft.com/office/powerpoint/2010/main" val="2179473307"/>
      </p:ext>
    </p:extLst>
  </p:cSld>
  <p:clrMapOvr>
    <a:masterClrMapping/>
  </p:clrMapOvr>
  <p:transition xmlns:p14="http://schemas.microsoft.com/office/powerpoint/2010/main" spd="med">
    <p:fade/>
  </p:transition>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a:t>
            </a:r>
            <a:r>
              <a:rPr lang="en-US"/>
              <a:t>Remaining Resources</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a:t>Refactor the resource to use a Node attribute</a:t>
            </a:r>
          </a:p>
          <a:p>
            <a:pPr>
              <a:buFont typeface="Wingdings" charset="2"/>
              <a:buChar char="ü"/>
            </a:pPr>
            <a:r>
              <a:rPr lang="en-US" dirty="0"/>
              <a:t>Execute the tests and verify the tests fail</a:t>
            </a:r>
          </a:p>
          <a:p>
            <a:pPr>
              <a:buFont typeface="Wingdings" charset="2"/>
              <a:buChar char="ü"/>
            </a:pPr>
            <a:r>
              <a:rPr lang="en-US" dirty="0"/>
              <a:t>Add the new Node attribute</a:t>
            </a:r>
          </a:p>
          <a:p>
            <a:pPr>
              <a:buFont typeface="Wingdings" charset="2"/>
              <a:buChar char="ü"/>
            </a:pPr>
            <a:r>
              <a:rPr lang="en-US" dirty="0"/>
              <a:t>Execute the tests and verify the tests pass</a:t>
            </a:r>
          </a:p>
          <a:p>
            <a:pPr marL="0" indent="0">
              <a:buNone/>
            </a:pPr>
            <a:endParaRPr lang="en-US" dirty="0"/>
          </a:p>
          <a:p>
            <a:pPr marL="0" indent="0">
              <a:buNone/>
            </a:pPr>
            <a:endParaRPr lang="en-US" dirty="0"/>
          </a:p>
          <a:p>
            <a:pPr marL="0" indent="0">
              <a:buNone/>
            </a:pPr>
            <a:r>
              <a:rPr lang="en-US" i="1" dirty="0"/>
              <a:t>BONUS: Use pry to verify that the attribute has been set.</a:t>
            </a:r>
          </a:p>
        </p:txBody>
      </p:sp>
      <p:sp>
        <p:nvSpPr>
          <p:cNvPr id="4" name="TextBox 3"/>
          <p:cNvSpPr txBox="1"/>
          <p:nvPr/>
        </p:nvSpPr>
        <p:spPr bwMode="white">
          <a:xfrm>
            <a:off x="1671638" y="7282069"/>
            <a:ext cx="12330113" cy="675861"/>
          </a:xfrm>
          <a:prstGeom prst="rect">
            <a:avLst/>
          </a:prstGeom>
          <a:solidFill>
            <a:schemeClr val="bg2">
              <a:lumMod val="85000"/>
            </a:schemeClr>
          </a:solidFill>
        </p:spPr>
        <p:txBody>
          <a:bodyPr vert="horz" wrap="square" lIns="91440" tIns="91440" rIns="91440" bIns="91440" rtlCol="0">
            <a:normAutofit/>
          </a:bodyPr>
          <a:lstStyle/>
          <a:p>
            <a:pPr marL="342900" indent="-342900" algn="ctr">
              <a:buFont typeface="Wingdings" charset="2"/>
              <a:buChar char="v"/>
            </a:pPr>
            <a:r>
              <a:rPr lang="en-US" b="1" dirty="0"/>
              <a:t>Repeat this series of steps for the configuration recipe and service recipe</a:t>
            </a:r>
          </a:p>
        </p:txBody>
      </p:sp>
    </p:spTree>
    <p:extLst>
      <p:ext uri="{BB962C8B-B14F-4D97-AF65-F5344CB8AC3E}">
        <p14:creationId xmlns:p14="http://schemas.microsoft.com/office/powerpoint/2010/main" val="1851314047"/>
      </p:ext>
    </p:extLst>
  </p:cSld>
  <p:clrMapOvr>
    <a:masterClrMapping/>
  </p:clrMapOvr>
  <p:transition xmlns:p14="http://schemas.microsoft.com/office/powerpoint/2010/main" spd="med">
    <p:fade/>
  </p:transition>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are the benefits of providing the package name and service name as node attributes?</a:t>
            </a:r>
          </a:p>
          <a:p>
            <a:endParaRPr lang="en-US" dirty="0"/>
          </a:p>
          <a:p>
            <a:r>
              <a:rPr lang="en-US" dirty="0"/>
              <a:t>What value does Pry provide to you as a </a:t>
            </a:r>
            <a:r>
              <a:rPr lang="en-US"/>
              <a:t>Cookbook Developer?</a:t>
            </a:r>
            <a:endParaRPr lang="en-US" dirty="0"/>
          </a:p>
        </p:txBody>
      </p:sp>
    </p:spTree>
    <p:extLst>
      <p:ext uri="{BB962C8B-B14F-4D97-AF65-F5344CB8AC3E}">
        <p14:creationId xmlns:p14="http://schemas.microsoft.com/office/powerpoint/2010/main" val="124275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342744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99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0656" y="2496327"/>
            <a:ext cx="10972800" cy="852712"/>
          </a:xfrm>
        </p:spPr>
        <p:txBody>
          <a:bodyPr>
            <a:normAutofit fontScale="90000"/>
          </a:bodyPr>
          <a:lstStyle/>
          <a:p>
            <a:r>
              <a:rPr lang="en-US" dirty="0"/>
              <a:t>Lab: Disable Consent Prompt</a:t>
            </a:r>
          </a:p>
        </p:txBody>
      </p:sp>
      <p:sp>
        <p:nvSpPr>
          <p:cNvPr id="3" name="Subtitle 2"/>
          <p:cNvSpPr>
            <a:spLocks noGrp="1"/>
          </p:cNvSpPr>
          <p:nvPr>
            <p:ph type="subTitle" idx="1"/>
          </p:nvPr>
        </p:nvSpPr>
        <p:spPr>
          <a:xfrm>
            <a:off x="1080656" y="3506118"/>
            <a:ext cx="14119760" cy="4422295"/>
          </a:xfrm>
        </p:spPr>
        <p:txBody>
          <a:bodyPr>
            <a:noAutofit/>
          </a:bodyPr>
          <a:lstStyle/>
          <a:p>
            <a:pPr marL="457200" indent="-457200">
              <a:buFont typeface="Wingdings" charset="2"/>
              <a:buChar char="q"/>
            </a:pPr>
            <a:r>
              <a:rPr lang="en-US" sz="3200" dirty="0"/>
              <a:t>Update the recipe file named </a:t>
            </a:r>
            <a:r>
              <a:rPr lang="en-US" sz="3200" dirty="0">
                <a:latin typeface="Courier New" panose="02070309020205020404" pitchFamily="49" charset="0"/>
                <a:cs typeface="Courier New" panose="02070309020205020404" pitchFamily="49" charset="0"/>
              </a:rPr>
              <a:t>"</a:t>
            </a:r>
            <a:r>
              <a:rPr lang="en-US" sz="3200" dirty="0">
                <a:latin typeface="+mj-lt"/>
                <a:cs typeface="Courier New" panose="02070309020205020404" pitchFamily="49" charset="0"/>
              </a:rPr>
              <a:t>disable-</a:t>
            </a:r>
            <a:r>
              <a:rPr lang="en-US" sz="3200" dirty="0" err="1">
                <a:latin typeface="+mj-lt"/>
                <a:cs typeface="Courier New" panose="02070309020205020404" pitchFamily="49" charset="0"/>
              </a:rPr>
              <a:t>uac.rb</a:t>
            </a:r>
            <a:r>
              <a:rPr lang="en-US" sz="3200" dirty="0">
                <a:latin typeface="Courier New" panose="02070309020205020404" pitchFamily="49" charset="0"/>
                <a:cs typeface="Courier New" panose="02070309020205020404" pitchFamily="49" charset="0"/>
              </a:rPr>
              <a:t>"</a:t>
            </a:r>
            <a:r>
              <a:rPr lang="en-US" sz="3200" dirty="0"/>
              <a:t> to also define: </a:t>
            </a:r>
          </a:p>
          <a:p>
            <a:endParaRPr lang="en-US" sz="3200" dirty="0"/>
          </a:p>
          <a:p>
            <a:pPr marL="609560" lvl="1" algn="l"/>
            <a:r>
              <a:rPr lang="en-US" sz="2700" dirty="0">
                <a:solidFill>
                  <a:srgbClr val="3E4346"/>
                </a:solidFill>
              </a:rPr>
              <a:t>The </a:t>
            </a:r>
            <a:r>
              <a:rPr lang="en-US" sz="2700" dirty="0" err="1">
                <a:solidFill>
                  <a:srgbClr val="3E4346"/>
                </a:solidFill>
              </a:rPr>
              <a:t>registry_key</a:t>
            </a:r>
            <a:r>
              <a:rPr lang="en-US" sz="2700" dirty="0">
                <a:solidFill>
                  <a:srgbClr val="3E4346"/>
                </a:solidFill>
              </a:rPr>
              <a:t> named 'HKLM\SOFTWARE\Microsoft\Windows\</a:t>
            </a:r>
            <a:r>
              <a:rPr lang="en-US" sz="2700" dirty="0" err="1">
                <a:solidFill>
                  <a:srgbClr val="3E4346"/>
                </a:solidFill>
              </a:rPr>
              <a:t>CurrentVersion</a:t>
            </a:r>
            <a:r>
              <a:rPr lang="en-US" sz="2700" dirty="0">
                <a:solidFill>
                  <a:srgbClr val="3E4346"/>
                </a:solidFill>
              </a:rPr>
              <a:t>\Policies\System' has the values:</a:t>
            </a:r>
          </a:p>
          <a:p>
            <a:pPr marL="1219104" lvl="2" algn="l"/>
            <a:r>
              <a:rPr lang="en-US" sz="2800" dirty="0">
                <a:solidFill>
                  <a:srgbClr val="3E4346"/>
                </a:solidFill>
              </a:rPr>
              <a:t>[ { </a:t>
            </a:r>
            <a:r>
              <a:rPr lang="en-US" sz="2400" dirty="0">
                <a:solidFill>
                  <a:schemeClr val="tx1"/>
                </a:solidFill>
              </a:rPr>
              <a:t>:name =&gt; '</a:t>
            </a:r>
            <a:r>
              <a:rPr lang="en-US" sz="2400" dirty="0" err="1">
                <a:solidFill>
                  <a:schemeClr val="tx1"/>
                </a:solidFill>
              </a:rPr>
              <a:t>ConsentPromptBehaviorAdmin</a:t>
            </a:r>
            <a:r>
              <a:rPr lang="en-US" sz="2400" dirty="0">
                <a:solidFill>
                  <a:schemeClr val="tx1"/>
                </a:solidFill>
              </a:rPr>
              <a:t>', :type =&gt; :</a:t>
            </a:r>
            <a:r>
              <a:rPr lang="en-US" sz="2400" dirty="0" err="1">
                <a:solidFill>
                  <a:schemeClr val="tx1"/>
                </a:solidFill>
              </a:rPr>
              <a:t>dword</a:t>
            </a:r>
            <a:r>
              <a:rPr lang="en-US" sz="2400" dirty="0">
                <a:solidFill>
                  <a:schemeClr val="tx1"/>
                </a:solidFill>
              </a:rPr>
              <a:t>, :data =&gt; 0 } ]</a:t>
            </a:r>
          </a:p>
          <a:p>
            <a:pPr marL="1219104" lvl="2" algn="l"/>
            <a:endParaRPr lang="en-US" sz="1900" dirty="0">
              <a:solidFill>
                <a:schemeClr val="tx1"/>
              </a:solidFill>
            </a:endParaRPr>
          </a:p>
          <a:p>
            <a:pPr marL="457200" indent="-457200">
              <a:buFont typeface="Wingdings" charset="2"/>
              <a:buChar char="q"/>
            </a:pPr>
            <a:r>
              <a:rPr lang="en-US" sz="3200" dirty="0"/>
              <a:t>Use </a:t>
            </a:r>
            <a:r>
              <a:rPr lang="en-US" sz="3200" b="1" dirty="0">
                <a:latin typeface="+mj-lt"/>
                <a:cs typeface="Courier New" panose="02070309020205020404" pitchFamily="49" charset="0"/>
              </a:rPr>
              <a:t>chef-client</a:t>
            </a:r>
            <a:r>
              <a:rPr lang="en-US" sz="3200" dirty="0">
                <a:latin typeface="+mj-lt"/>
                <a:cs typeface="Courier New" panose="02070309020205020404" pitchFamily="49" charset="0"/>
              </a:rPr>
              <a:t> </a:t>
            </a:r>
            <a:r>
              <a:rPr lang="en-US" sz="3200" dirty="0"/>
              <a:t>to apply the recipe file named </a:t>
            </a:r>
            <a:r>
              <a:rPr lang="en-US" sz="3200" dirty="0">
                <a:latin typeface="+mj-lt"/>
              </a:rPr>
              <a:t>"disable-</a:t>
            </a:r>
            <a:r>
              <a:rPr lang="en-US" sz="3200" dirty="0" err="1">
                <a:latin typeface="+mj-lt"/>
              </a:rPr>
              <a:t>uac.rb</a:t>
            </a:r>
            <a:r>
              <a:rPr lang="en-US" sz="3200" dirty="0"/>
              <a:t>"</a:t>
            </a:r>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95952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fi-FI" dirty="0"/>
              <a:t>GL: </a:t>
            </a:r>
            <a:r>
              <a:rPr lang="en-US" dirty="0"/>
              <a:t>Disable the Limited User Account</a:t>
            </a:r>
          </a:p>
        </p:txBody>
      </p:sp>
      <p:sp>
        <p:nvSpPr>
          <p:cNvPr id="3" name="Content Placeholder 2"/>
          <p:cNvSpPr>
            <a:spLocks noGrp="1"/>
          </p:cNvSpPr>
          <p:nvPr>
            <p:ph sz="quarter" idx="10"/>
          </p:nvPr>
        </p:nvSpPr>
        <p:spPr>
          <a:xfrm>
            <a:off x="1121106" y="2113747"/>
            <a:ext cx="14422526" cy="5944404"/>
          </a:xfrm>
        </p:spPr>
        <p:txBody>
          <a:bodyPr>
            <a:noAutofit/>
          </a:bodyPr>
          <a:lstStyle/>
          <a:p>
            <a:r>
              <a:rPr lang="en-US" sz="2200" dirty="0" err="1"/>
              <a:t>system_policies</a:t>
            </a:r>
            <a:r>
              <a:rPr lang="en-US" sz="2200" dirty="0"/>
              <a:t> = 'HKLM\Software\Microsoft\Windows\</a:t>
            </a:r>
            <a:r>
              <a:rPr lang="en-US" sz="2200" dirty="0" err="1"/>
              <a:t>CurrentVersion</a:t>
            </a:r>
            <a:r>
              <a:rPr lang="en-US" sz="2200" dirty="0"/>
              <a:t>\Policies\System'</a:t>
            </a:r>
          </a:p>
          <a:p>
            <a:endParaRPr lang="en-US" sz="2200" dirty="0"/>
          </a:p>
          <a:p>
            <a:r>
              <a:rPr lang="en-US" sz="2200" dirty="0" err="1"/>
              <a:t>registry_key</a:t>
            </a:r>
            <a:r>
              <a:rPr lang="en-US" sz="2200" dirty="0"/>
              <a:t> </a:t>
            </a:r>
            <a:r>
              <a:rPr lang="en-US" sz="2200" dirty="0" err="1"/>
              <a:t>system_policies</a:t>
            </a:r>
            <a:r>
              <a:rPr lang="en-US" sz="2200" dirty="0"/>
              <a:t> do</a:t>
            </a:r>
          </a:p>
          <a:p>
            <a:r>
              <a:rPr lang="en-US" sz="2200" dirty="0"/>
              <a:t>  # ... ENABLE LUA VALUES (NOT </a:t>
            </a:r>
            <a:r>
              <a:rPr lang="en-US" sz="2200"/>
              <a:t>SHOWN ON </a:t>
            </a:r>
            <a:r>
              <a:rPr lang="en-US" sz="2200" dirty="0"/>
              <a:t>THIS SLIDE TO CONSERVE SPACE)</a:t>
            </a:r>
          </a:p>
          <a:p>
            <a:r>
              <a:rPr lang="en-US" sz="2200" dirty="0"/>
              <a:t>end</a:t>
            </a:r>
          </a:p>
          <a:p>
            <a:endParaRPr lang="en-US" sz="2200" dirty="0"/>
          </a:p>
          <a:p>
            <a:r>
              <a:rPr lang="en-US" sz="2200" dirty="0" err="1"/>
              <a:t>registry_key</a:t>
            </a:r>
            <a:r>
              <a:rPr lang="en-US" sz="2200" dirty="0"/>
              <a:t> </a:t>
            </a:r>
            <a:r>
              <a:rPr lang="en-US" sz="2200" dirty="0" err="1"/>
              <a:t>system_policies</a:t>
            </a:r>
            <a:r>
              <a:rPr lang="en-US" sz="2200" dirty="0"/>
              <a:t> do</a:t>
            </a:r>
          </a:p>
          <a:p>
            <a:r>
              <a:rPr lang="en-US" sz="2200" dirty="0"/>
              <a:t>  values [{</a:t>
            </a:r>
          </a:p>
          <a:p>
            <a:r>
              <a:rPr lang="en-US" sz="2200" dirty="0"/>
              <a:t>    :name =&gt; '</a:t>
            </a:r>
            <a:r>
              <a:rPr lang="en-US" sz="2200" dirty="0" err="1"/>
              <a:t>ConsentPromptBehaviorAdmin</a:t>
            </a:r>
            <a:r>
              <a:rPr lang="en-US" sz="2200" dirty="0"/>
              <a:t>',</a:t>
            </a:r>
          </a:p>
          <a:p>
            <a:r>
              <a:rPr lang="en-US" sz="2200" dirty="0"/>
              <a:t>    :type =&gt; :</a:t>
            </a:r>
            <a:r>
              <a:rPr lang="en-US" sz="2200" dirty="0" err="1"/>
              <a:t>dword</a:t>
            </a:r>
            <a:r>
              <a:rPr lang="en-US" sz="2200" dirty="0"/>
              <a:t>,</a:t>
            </a:r>
          </a:p>
          <a:p>
            <a:r>
              <a:rPr lang="en-US" sz="2200" dirty="0"/>
              <a:t>    :data =&gt; 0</a:t>
            </a:r>
          </a:p>
          <a:p>
            <a:r>
              <a:rPr lang="en-US" sz="2200" dirty="0"/>
              <a:t>  }]</a:t>
            </a:r>
          </a:p>
          <a:p>
            <a:r>
              <a:rPr lang="en-US" sz="2200" dirty="0"/>
              <a:t>end</a:t>
            </a:r>
          </a:p>
          <a:p>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a:t>~\disable-</a:t>
            </a:r>
            <a:r>
              <a:rPr lang="en-US" sz="3700" b="1" dirty="0" err="1"/>
              <a:t>uac.rb</a:t>
            </a:r>
            <a:endParaRPr lang="en-US" sz="3700" b="1" dirty="0"/>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62</a:t>
            </a:fld>
            <a:endParaRPr lang="en-US" dirty="0"/>
          </a:p>
        </p:txBody>
      </p:sp>
      <p:sp>
        <p:nvSpPr>
          <p:cNvPr id="8" name="Text Placeholder 6"/>
          <p:cNvSpPr>
            <a:spLocks noGrp="1"/>
          </p:cNvSpPr>
          <p:nvPr>
            <p:ph type="body" sz="quarter" idx="14"/>
          </p:nvPr>
        </p:nvSpPr>
        <p:spPr>
          <a:xfrm>
            <a:off x="1121084" y="4762006"/>
            <a:ext cx="14422548" cy="2934926"/>
          </a:xfrm>
        </p:spPr>
        <p:txBody>
          <a:bodyPr/>
          <a:lstStyle/>
          <a:p>
            <a:endParaRPr lang="en-US" dirty="0"/>
          </a:p>
          <a:p>
            <a:endParaRPr lang="en-US" dirty="0"/>
          </a:p>
          <a:p>
            <a:r>
              <a:rPr lang="en-US" dirty="0"/>
              <a:t> </a:t>
            </a:r>
          </a:p>
        </p:txBody>
      </p:sp>
    </p:spTree>
    <p:extLst>
      <p:ext uri="{BB962C8B-B14F-4D97-AF65-F5344CB8AC3E}">
        <p14:creationId xmlns:p14="http://schemas.microsoft.com/office/powerpoint/2010/main" val="173888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000" dirty="0"/>
              <a:t>Starting Chef Client, version 13.3.42</a:t>
            </a:r>
          </a:p>
          <a:p>
            <a:r>
              <a:rPr lang="en-US" sz="2000" dirty="0"/>
              <a:t>resolving cookbooks for run list: []</a:t>
            </a:r>
          </a:p>
          <a:p>
            <a:r>
              <a:rPr lang="en-US" sz="2000" dirty="0"/>
              <a:t>Synchronizing Cookbooks:</a:t>
            </a:r>
          </a:p>
          <a:p>
            <a:r>
              <a:rPr lang="en-US" sz="2000" dirty="0"/>
              <a:t>Installing Cookbook Gems:</a:t>
            </a:r>
          </a:p>
          <a:p>
            <a:r>
              <a:rPr lang="en-US" sz="2000" dirty="0"/>
              <a:t>Compiling Cookbooks...</a:t>
            </a:r>
          </a:p>
          <a:p>
            <a:r>
              <a:rPr lang="en-US" sz="2000" dirty="0"/>
              <a:t>[2018-09-08T20:41:05+00:00] WARN: Node WIN-VBVUUIACREJ.ec2.internal has an empty run list.</a:t>
            </a:r>
          </a:p>
          <a:p>
            <a:r>
              <a:rPr lang="en-US" sz="2000" dirty="0"/>
              <a:t>Converging 2 resources</a:t>
            </a:r>
          </a:p>
          <a:p>
            <a:r>
              <a:rPr lang="en-US" sz="2000" dirty="0"/>
              <a:t>Recipe: @</a:t>
            </a:r>
            <a:r>
              <a:rPr lang="en-US" sz="2000" dirty="0" err="1"/>
              <a:t>recipe_files</a:t>
            </a:r>
            <a:r>
              <a:rPr lang="en-US" sz="2000" dirty="0"/>
              <a:t>::C:/Users/Administrator/disable-uac.rb</a:t>
            </a:r>
          </a:p>
          <a:p>
            <a:r>
              <a:rPr lang="en-US" sz="2000" dirty="0"/>
              <a:t>  * </a:t>
            </a:r>
            <a:r>
              <a:rPr lang="en-US" sz="2000" dirty="0" err="1"/>
              <a:t>registry_key</a:t>
            </a:r>
            <a:r>
              <a:rPr lang="en-US" sz="2000" dirty="0"/>
              <a:t>[HKLM\Software\Microsoft\Windows\</a:t>
            </a:r>
            <a:r>
              <a:rPr lang="en-US" sz="2000" dirty="0" err="1"/>
              <a:t>CurrentVersion</a:t>
            </a:r>
            <a:r>
              <a:rPr lang="en-US" sz="2000" dirty="0"/>
              <a:t>\Policies\System] action create (up to date)</a:t>
            </a:r>
          </a:p>
          <a:p>
            <a:r>
              <a:rPr lang="en-US" sz="2000" dirty="0"/>
              <a:t>  * </a:t>
            </a:r>
            <a:r>
              <a:rPr lang="en-US" sz="2000" dirty="0" err="1"/>
              <a:t>registry_key</a:t>
            </a:r>
            <a:r>
              <a:rPr lang="en-US" sz="2000" dirty="0"/>
              <a:t>[HKLM\Software\Microsoft\Windows\</a:t>
            </a:r>
            <a:r>
              <a:rPr lang="en-US" sz="2000" dirty="0" err="1"/>
              <a:t>CurrentVersion</a:t>
            </a:r>
            <a:r>
              <a:rPr lang="en-US" sz="2000" dirty="0"/>
              <a:t>\Policies\System] action create</a:t>
            </a:r>
          </a:p>
          <a:p>
            <a:r>
              <a:rPr lang="en-US" sz="2000" dirty="0"/>
              <a:t>    - set value {:name=&gt;"</a:t>
            </a:r>
            <a:r>
              <a:rPr lang="en-US" sz="2000" dirty="0" err="1"/>
              <a:t>ConsentPromptBehaviorAdmin</a:t>
            </a:r>
            <a:r>
              <a:rPr lang="en-US" sz="2000" dirty="0"/>
              <a:t>", :type=&gt;:</a:t>
            </a:r>
            <a:r>
              <a:rPr lang="en-US" sz="2000" dirty="0" err="1"/>
              <a:t>dword</a:t>
            </a:r>
            <a:r>
              <a:rPr lang="en-US" sz="2000" dirty="0"/>
              <a:t>, :data=&gt;0}</a:t>
            </a:r>
          </a:p>
          <a:p>
            <a:endParaRPr lang="en-US" sz="2000" dirty="0"/>
          </a:p>
          <a:p>
            <a:r>
              <a:rPr lang="en-US" sz="2000" dirty="0"/>
              <a:t>Running handlers:</a:t>
            </a:r>
          </a:p>
          <a:p>
            <a:r>
              <a:rPr lang="en-US" sz="2000" dirty="0"/>
              <a:t>Running handlers complete</a:t>
            </a:r>
          </a:p>
          <a:p>
            <a:r>
              <a:rPr lang="en-US" sz="2000" dirty="0"/>
              <a:t>Chef Client finished, 1/2 resources updated in 04 seconds</a:t>
            </a:r>
          </a:p>
        </p:txBody>
      </p:sp>
      <p:sp>
        <p:nvSpPr>
          <p:cNvPr id="3" name="Title 2"/>
          <p:cNvSpPr>
            <a:spLocks noGrp="1"/>
          </p:cNvSpPr>
          <p:nvPr>
            <p:ph type="title"/>
          </p:nvPr>
        </p:nvSpPr>
        <p:spPr/>
        <p:txBody>
          <a:bodyPr/>
          <a:lstStyle/>
          <a:p>
            <a:r>
              <a:rPr lang="en-US" dirty="0"/>
              <a:t>Lab: Apply a Recipe File</a:t>
            </a:r>
          </a:p>
        </p:txBody>
      </p:sp>
      <p:sp>
        <p:nvSpPr>
          <p:cNvPr id="4" name="Text Placeholder 3"/>
          <p:cNvSpPr>
            <a:spLocks noGrp="1"/>
          </p:cNvSpPr>
          <p:nvPr>
            <p:ph type="body" sz="quarter" idx="11"/>
          </p:nvPr>
        </p:nvSpPr>
        <p:spPr/>
        <p:txBody>
          <a:bodyPr/>
          <a:lstStyle/>
          <a:p>
            <a:r>
              <a:rPr lang="en-US" dirty="0"/>
              <a:t>&gt; chef-client --local-mode disable-</a:t>
            </a:r>
            <a:r>
              <a:rPr lang="en-US" dirty="0" err="1"/>
              <a:t>uac.rb</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63</a:t>
            </a:fld>
            <a:endParaRPr lang="en-US" dirty="0"/>
          </a:p>
        </p:txBody>
      </p:sp>
      <p:sp>
        <p:nvSpPr>
          <p:cNvPr id="7" name="Rectangle 6"/>
          <p:cNvSpPr/>
          <p:nvPr/>
        </p:nvSpPr>
        <p:spPr bwMode="auto">
          <a:xfrm>
            <a:off x="1120659" y="5611091"/>
            <a:ext cx="14417959" cy="199239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976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a:p>
          <a:p>
            <a:pPr>
              <a:lnSpc>
                <a:spcPct val="90000"/>
              </a:lnSpc>
            </a:pPr>
            <a:r>
              <a:rPr lang="en-US" dirty="0"/>
              <a:t>What are some other possible examples of resources?</a:t>
            </a:r>
          </a:p>
          <a:p>
            <a:pPr>
              <a:lnSpc>
                <a:spcPct val="90000"/>
              </a:lnSpc>
            </a:pPr>
            <a:endParaRPr lang="en-US" dirty="0"/>
          </a:p>
          <a:p>
            <a:pPr>
              <a:lnSpc>
                <a:spcPct val="90000"/>
              </a:lnSpc>
            </a:pPr>
            <a:r>
              <a:rPr lang="en-US" dirty="0"/>
              <a:t>How did </a:t>
            </a:r>
            <a:r>
              <a:rPr lang="en-US"/>
              <a:t>the 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63705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we answer for you? </a:t>
            </a:r>
          </a:p>
          <a:p>
            <a:pPr marL="609570" indent="-609570">
              <a:buFont typeface="Arial"/>
              <a:buChar char="•"/>
            </a:pPr>
            <a:endParaRPr lang="en-US" dirty="0">
              <a:latin typeface="Courier New" panose="02070309020205020404" pitchFamily="49" charset="0"/>
              <a:cs typeface="Courier New" panose="02070309020205020404" pitchFamily="49" charset="0"/>
            </a:endParaRPr>
          </a:p>
          <a:p>
            <a:pPr marL="609570" indent="-609570">
              <a:buFont typeface="Arial"/>
              <a:buChar char="•"/>
            </a:pPr>
            <a:r>
              <a:rPr lang="en-US" dirty="0">
                <a:latin typeface="+mj-lt"/>
                <a:cs typeface="Courier New" panose="02070309020205020404" pitchFamily="49" charset="0"/>
              </a:rPr>
              <a:t>chef-client</a:t>
            </a:r>
          </a:p>
          <a:p>
            <a:pPr marL="609570" indent="-609570">
              <a:buFont typeface="Arial"/>
              <a:buChar char="•"/>
            </a:pPr>
            <a:r>
              <a:rPr lang="en-US" dirty="0"/>
              <a:t>Resources</a:t>
            </a:r>
          </a:p>
          <a:p>
            <a:pPr marL="609570" indent="-609570">
              <a:buFont typeface="Arial"/>
              <a:buChar char="•"/>
            </a:pPr>
            <a:r>
              <a:rPr lang="en-US" dirty="0"/>
              <a:t>Resource - default actions and default properties</a:t>
            </a:r>
          </a:p>
          <a:p>
            <a:pPr marL="609570" indent="-609570">
              <a:buFont typeface="Arial"/>
              <a:buChar char="•"/>
            </a:pPr>
            <a:r>
              <a:rPr lang="en-US" dirty="0"/>
              <a:t>Test and Repair</a:t>
            </a:r>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15431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90916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Cookbooks</a:t>
            </a:r>
          </a:p>
        </p:txBody>
      </p:sp>
      <p:sp>
        <p:nvSpPr>
          <p:cNvPr id="3" name="Subtitle 2"/>
          <p:cNvSpPr>
            <a:spLocks noGrp="1"/>
          </p:cNvSpPr>
          <p:nvPr>
            <p:ph type="subTitle" idx="1"/>
          </p:nvPr>
        </p:nvSpPr>
        <p:spPr bwMode="auto"/>
        <p:txBody>
          <a:bodyPr/>
          <a:lstStyle/>
          <a:p>
            <a:r>
              <a:rPr lang="en-US" dirty="0"/>
              <a:t>Organizing Recipes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332560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68</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dirty="0"/>
              <a:t>Generate a Chef cookbook</a:t>
            </a:r>
          </a:p>
          <a:p>
            <a:pPr marL="918610" lvl="1" indent="-609585">
              <a:buFont typeface="Wingdings" panose="05000000000000000000" pitchFamily="2" charset="2"/>
              <a:buChar char="Ø"/>
            </a:pPr>
            <a:r>
              <a:rPr lang="en-US" dirty="0"/>
              <a:t>Define a Chef recipe that sets up a web server</a:t>
            </a:r>
          </a:p>
          <a:p>
            <a:pPr lvl="1"/>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9812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Questions You May Have</a:t>
            </a:r>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a:t>Is there a way to package up recipes you create with a version number and a README?</a:t>
            </a:r>
          </a:p>
          <a:p>
            <a:pPr marL="514350" indent="-514350">
              <a:lnSpc>
                <a:spcPct val="120000"/>
              </a:lnSpc>
              <a:buAutoNum type="arabicPeriod"/>
            </a:pPr>
            <a:r>
              <a:rPr lang="en-US" sz="3200" dirty="0"/>
              <a:t>If we have multiple versions - how might we better track these different changes and versions?</a:t>
            </a:r>
          </a:p>
          <a:p>
            <a:pPr marL="514350" indent="-514350">
              <a:lnSpc>
                <a:spcPct val="120000"/>
              </a:lnSpc>
              <a:buAutoNum type="arabicPeriod"/>
            </a:pPr>
            <a:r>
              <a:rPr lang="en-US" sz="3200" dirty="0"/>
              <a:t>Thinking about the previous recipes, could we create a recipe to setup a web server?</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186006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Chef</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Chef is a large set of tools that are able to be used on multiple platforms and in numerous configurations. </a:t>
            </a:r>
          </a:p>
          <a:p>
            <a:endParaRPr lang="en-US" sz="3733" dirty="0"/>
          </a:p>
          <a:p>
            <a:r>
              <a:rPr lang="en-US" sz="3733" dirty="0"/>
              <a:t>Learning Chef is like learning a language. You will reach fluency very fast but it will take practice until you become comfortable.</a:t>
            </a:r>
          </a:p>
          <a:p>
            <a:pPr algn="ctr"/>
            <a:endParaRPr lang="en-US" sz="3733" b="1" dirty="0"/>
          </a:p>
          <a:p>
            <a:pPr algn="ctr"/>
            <a:r>
              <a:rPr lang="en-US" sz="3733" b="1" dirty="0"/>
              <a:t>A great way to learn Chef is to use Chef</a:t>
            </a:r>
          </a:p>
          <a:p>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41584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Collaboration and Version Control</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70</a:t>
            </a:fld>
            <a:endParaRPr lang="en-US" dirty="0"/>
          </a:p>
        </p:txBody>
      </p:sp>
      <p:sp>
        <p:nvSpPr>
          <p:cNvPr id="37" name="Subtitle 2">
            <a:extLst>
              <a:ext uri="{FF2B5EF4-FFF2-40B4-BE49-F238E27FC236}">
                <a16:creationId xmlns:a16="http://schemas.microsoft.com/office/drawing/2014/main" xmlns="" id="{FA7FDE20-41F5-489D-A0CF-6515B142275A}"/>
              </a:ext>
            </a:extLst>
          </p:cNvPr>
          <p:cNvSpPr txBox="1">
            <a:spLocks/>
          </p:cNvSpPr>
          <p:nvPr/>
        </p:nvSpPr>
        <p:spPr bwMode="white">
          <a:xfrm>
            <a:off x="324400" y="1368281"/>
            <a:ext cx="8294306" cy="6287577"/>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A versioning system should include:</a:t>
            </a:r>
          </a:p>
          <a:p>
            <a:endParaRPr lang="en-US" sz="2800" dirty="0"/>
          </a:p>
          <a:p>
            <a:pPr marL="457200" indent="-457200">
              <a:buFont typeface="Arial" panose="020B0604020202020204" pitchFamily="34" charset="0"/>
              <a:buChar char="•"/>
            </a:pPr>
            <a:r>
              <a:rPr lang="en-US" sz="2800" dirty="0"/>
              <a:t>A Central Repository into which all the developers publish their work.</a:t>
            </a:r>
          </a:p>
          <a:p>
            <a:pPr marL="457200" indent="-457200">
              <a:buFont typeface="Arial" panose="020B0604020202020204" pitchFamily="34" charset="0"/>
              <a:buChar char="•"/>
            </a:pPr>
            <a:r>
              <a:rPr lang="en-US" sz="2800" dirty="0"/>
              <a:t>Each revision should be stored as a new version.</a:t>
            </a:r>
          </a:p>
          <a:p>
            <a:endParaRPr lang="en-US" sz="2800" dirty="0"/>
          </a:p>
        </p:txBody>
      </p:sp>
      <p:pic>
        <p:nvPicPr>
          <p:cNvPr id="1030" name="Picture 6" descr="https://camo.githubusercontent.com/89b3b530f492af8763a639648c75d176ac6f4b69/687474703a2f2f7331372e706f7374696d672e6f72672f3373396672387a78722f666967757265312e706e67">
            <a:extLst>
              <a:ext uri="{FF2B5EF4-FFF2-40B4-BE49-F238E27FC236}">
                <a16:creationId xmlns:a16="http://schemas.microsoft.com/office/drawing/2014/main" xmlns="" id="{B14D3645-7B81-4631-9734-DC111BAA1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8901" y="1815747"/>
            <a:ext cx="6887840" cy="584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57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Collaboration and Version Control</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71</a:t>
            </a:fld>
            <a:endParaRPr lang="en-US" dirty="0"/>
          </a:p>
        </p:txBody>
      </p:sp>
      <p:sp>
        <p:nvSpPr>
          <p:cNvPr id="37" name="Subtitle 2">
            <a:extLst>
              <a:ext uri="{FF2B5EF4-FFF2-40B4-BE49-F238E27FC236}">
                <a16:creationId xmlns:a16="http://schemas.microsoft.com/office/drawing/2014/main" xmlns="" id="{FA7FDE20-41F5-489D-A0CF-6515B142275A}"/>
              </a:ext>
            </a:extLst>
          </p:cNvPr>
          <p:cNvSpPr txBox="1">
            <a:spLocks/>
          </p:cNvSpPr>
          <p:nvPr/>
        </p:nvSpPr>
        <p:spPr bwMode="white">
          <a:xfrm>
            <a:off x="324400" y="1368281"/>
            <a:ext cx="8294306" cy="6287577"/>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We won’t cover versioning control systems, such as Git, in this course. But it’s something you should eventually learn to use.</a:t>
            </a:r>
          </a:p>
          <a:p>
            <a:endParaRPr lang="en-US" sz="2800" dirty="0"/>
          </a:p>
          <a:p>
            <a:r>
              <a:rPr lang="en-US" sz="2800" dirty="0"/>
              <a:t>There are plenty of resources on the web that you can use to learn versioning control. </a:t>
            </a:r>
          </a:p>
          <a:p>
            <a:endParaRPr lang="en-US" sz="2800" dirty="0"/>
          </a:p>
          <a:p>
            <a:r>
              <a:rPr lang="en-US" sz="2800" dirty="0"/>
              <a:t>You can also get started by going through this </a:t>
            </a:r>
            <a:r>
              <a:rPr lang="en-US" sz="2800" i="1" dirty="0"/>
              <a:t>Learn Chef Rally </a:t>
            </a:r>
            <a:r>
              <a:rPr lang="en-US" sz="2800" dirty="0"/>
              <a:t>module.</a:t>
            </a:r>
          </a:p>
          <a:p>
            <a:r>
              <a:rPr lang="en-US" sz="2800" dirty="0">
                <a:hlinkClick r:id="rId3"/>
              </a:rPr>
              <a:t>https://learn.chef.io/modules/version-control#/</a:t>
            </a:r>
            <a:endParaRPr lang="en-US" sz="2800" dirty="0"/>
          </a:p>
          <a:p>
            <a:endParaRPr lang="en-US" sz="2800" dirty="0"/>
          </a:p>
        </p:txBody>
      </p:sp>
      <p:pic>
        <p:nvPicPr>
          <p:cNvPr id="1030" name="Picture 6" descr="https://camo.githubusercontent.com/89b3b530f492af8763a639648c75d176ac6f4b69/687474703a2f2f7331372e706f7374696d672e6f72672f3373396672387a78722f666967757265312e706e67">
            <a:extLst>
              <a:ext uri="{FF2B5EF4-FFF2-40B4-BE49-F238E27FC236}">
                <a16:creationId xmlns:a16="http://schemas.microsoft.com/office/drawing/2014/main" xmlns="" id="{B14D3645-7B81-4631-9734-DC111BAA1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8901" y="1815747"/>
            <a:ext cx="6887840" cy="584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27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fi-FI" dirty="0"/>
              <a:t>GL: </a:t>
            </a:r>
            <a:r>
              <a:rPr lang="en-US" dirty="0"/>
              <a:t>Create a Cookbook</a:t>
            </a:r>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this file? Does it need a README?</a:t>
            </a:r>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disable-</a:t>
            </a:r>
            <a:r>
              <a:rPr lang="en-US" sz="2667" dirty="0" err="1"/>
              <a:t>uac</a:t>
            </a:r>
            <a:r>
              <a:rPr lang="en-US" sz="2667" dirty="0"/>
              <a:t> recipe.</a:t>
            </a:r>
          </a:p>
        </p:txBody>
      </p:sp>
      <p:sp>
        <p:nvSpPr>
          <p:cNvPr id="3" name="Footer Placeholder 2"/>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37725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What is '</a:t>
            </a:r>
            <a:r>
              <a:rPr lang="en-US" dirty="0">
                <a:latin typeface="+mn-lt"/>
                <a:cs typeface="Courier New" panose="02070309020205020404" pitchFamily="49" charset="0"/>
              </a:rPr>
              <a:t>chef'</a:t>
            </a:r>
            <a:r>
              <a:rPr lang="en-US" dirty="0"/>
              <a:t>?</a:t>
            </a:r>
          </a:p>
        </p:txBody>
      </p:sp>
      <p:sp>
        <p:nvSpPr>
          <p:cNvPr id="3" name="Subtitle 2"/>
          <p:cNvSpPr>
            <a:spLocks noGrp="1"/>
          </p:cNvSpPr>
          <p:nvPr>
            <p:ph type="subTitle" idx="1"/>
          </p:nvPr>
        </p:nvSpPr>
        <p:spPr/>
        <p:txBody>
          <a:bodyPr/>
          <a:lstStyle/>
          <a:p>
            <a:r>
              <a:rPr lang="en-US" dirty="0"/>
              <a:t>An executable program that allows you generate cookbooks and cookbook components.</a:t>
            </a:r>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417100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a:t>
            </a:r>
            <a:r>
              <a:rPr lang="en-US" dirty="0">
                <a:latin typeface="+mn-lt"/>
                <a:cs typeface="Courier New" panose="02070309020205020404" pitchFamily="49" charset="0"/>
              </a:rPr>
              <a:t>chef'</a:t>
            </a:r>
            <a:r>
              <a:rPr lang="en-US" dirty="0"/>
              <a:t> do?</a:t>
            </a:r>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a:t>&gt; chef --help</a:t>
            </a:r>
          </a:p>
        </p:txBody>
      </p:sp>
      <p:sp>
        <p:nvSpPr>
          <p:cNvPr id="5" name="Rectangle 4"/>
          <p:cNvSpPr/>
          <p:nvPr/>
        </p:nvSpPr>
        <p:spPr bwMode="auto">
          <a:xfrm>
            <a:off x="1113444" y="5571733"/>
            <a:ext cx="14417959" cy="442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201574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Cookbooks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200390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fi-FI" dirty="0"/>
              <a:t>GL: </a:t>
            </a:r>
            <a:r>
              <a:rPr lang="en-US" dirty="0"/>
              <a:t>Ensure You are in Your Home Directory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a:t>&gt; </a:t>
            </a:r>
            <a:r>
              <a:rPr lang="en-US" dirty="0"/>
              <a:t>cd ~</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356893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Directory: C:\Users\Administrator</a:t>
            </a:r>
          </a:p>
          <a:p>
            <a:endParaRPr lang="en-US" b="1" dirty="0"/>
          </a:p>
          <a:p>
            <a:endParaRPr lang="en-US" b="1" dirty="0"/>
          </a:p>
          <a:p>
            <a:r>
              <a:rPr lang="en-US" b="1" dirty="0"/>
              <a:t>Mode                </a:t>
            </a:r>
            <a:r>
              <a:rPr lang="en-US" b="1" dirty="0" err="1"/>
              <a:t>LastWriteTime</a:t>
            </a:r>
            <a:r>
              <a:rPr lang="en-US" b="1" dirty="0"/>
              <a:t>     Length Name</a:t>
            </a:r>
          </a:p>
          <a:p>
            <a:r>
              <a:rPr lang="en-US" b="1" dirty="0"/>
              <a:t>----                -------------     ------ ----</a:t>
            </a:r>
          </a:p>
          <a:p>
            <a:r>
              <a:rPr lang="en-US" b="1" dirty="0"/>
              <a:t>d----         9/13/2018   3:42 PM            cookbooks</a:t>
            </a:r>
          </a:p>
          <a:p>
            <a:endParaRPr lang="en-US" dirty="0"/>
          </a:p>
        </p:txBody>
      </p:sp>
      <p:sp>
        <p:nvSpPr>
          <p:cNvPr id="3" name="Title 2"/>
          <p:cNvSpPr>
            <a:spLocks noGrp="1"/>
          </p:cNvSpPr>
          <p:nvPr>
            <p:ph type="title"/>
          </p:nvPr>
        </p:nvSpPr>
        <p:spPr/>
        <p:txBody>
          <a:bodyPr/>
          <a:lstStyle/>
          <a:p>
            <a:r>
              <a:rPr lang="en-US" dirty="0"/>
              <a:t>GL: Create a Cookbooks Directory</a:t>
            </a:r>
          </a:p>
        </p:txBody>
      </p:sp>
      <p:sp>
        <p:nvSpPr>
          <p:cNvPr id="4" name="Text Placeholder 3"/>
          <p:cNvSpPr>
            <a:spLocks noGrp="1"/>
          </p:cNvSpPr>
          <p:nvPr>
            <p:ph type="body" sz="quarter" idx="11"/>
          </p:nvPr>
        </p:nvSpPr>
        <p:spPr/>
        <p:txBody>
          <a:bodyPr/>
          <a:lstStyle/>
          <a:p>
            <a:r>
              <a:rPr lang="en-US" b="1" dirty="0"/>
              <a:t>&gt; C:\Users\Administrator&gt; </a:t>
            </a:r>
            <a:r>
              <a:rPr lang="en-US" b="1" dirty="0" err="1"/>
              <a:t>mkdir</a:t>
            </a:r>
            <a:r>
              <a:rPr lang="en-US" b="1" dirty="0"/>
              <a:t> cookbooks</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2B4168D4-FA10-804B-B3DD-F994F8B3F42C}" type="slidenum">
              <a:rPr lang="en-US" smtClean="0"/>
              <a:pPr/>
              <a:t>77</a:t>
            </a:fld>
            <a:endParaRPr lang="en-US" dirty="0"/>
          </a:p>
        </p:txBody>
      </p:sp>
    </p:spTree>
    <p:extLst>
      <p:ext uri="{BB962C8B-B14F-4D97-AF65-F5344CB8AC3E}">
        <p14:creationId xmlns:p14="http://schemas.microsoft.com/office/powerpoint/2010/main" val="65596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a:t>
            </a:r>
            <a:r>
              <a:rPr lang="en-US" dirty="0">
                <a:latin typeface="+mn-lt"/>
              </a:rPr>
              <a:t>chef generate' </a:t>
            </a:r>
            <a:r>
              <a:rPr lang="en-US" dirty="0"/>
              <a:t>Do?</a:t>
            </a:r>
          </a:p>
        </p:txBody>
      </p:sp>
      <p:sp>
        <p:nvSpPr>
          <p:cNvPr id="3" name="Content Placeholder 2"/>
          <p:cNvSpPr>
            <a:spLocks noGrp="1"/>
          </p:cNvSpPr>
          <p:nvPr>
            <p:ph sz="quarter" idx="10"/>
          </p:nvPr>
        </p:nvSpPr>
        <p:spPr/>
        <p:txBody>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4" name="Text Placeholder 3"/>
          <p:cNvSpPr>
            <a:spLocks noGrp="1"/>
          </p:cNvSpPr>
          <p:nvPr>
            <p:ph type="body" sz="quarter" idx="11"/>
          </p:nvPr>
        </p:nvSpPr>
        <p:spPr/>
        <p:txBody>
          <a:bodyPr/>
          <a:lstStyle/>
          <a:p>
            <a:r>
              <a:rPr lang="en-US" dirty="0"/>
              <a:t>&gt; chef generate --help</a:t>
            </a:r>
          </a:p>
        </p:txBody>
      </p:sp>
      <p:sp>
        <p:nvSpPr>
          <p:cNvPr id="6" name="Footer Placeholder 5"/>
          <p:cNvSpPr>
            <a:spLocks noGrp="1"/>
          </p:cNvSpPr>
          <p:nvPr>
            <p:ph type="ftr" sz="quarter" idx="14"/>
          </p:nvPr>
        </p:nvSpPr>
        <p:spPr/>
        <p:txBody>
          <a:bodyPr/>
          <a:lstStyle/>
          <a:p>
            <a:pPr algn="l"/>
            <a:r>
              <a:rPr lang="en-US" dirty="0"/>
              <a:t>©</a:t>
            </a:r>
            <a:r>
              <a:rPr lang="is-IS" dirty="0"/>
              <a:t>2018</a:t>
            </a:r>
            <a:r>
              <a:rPr lang="en-US" dirty="0"/>
              <a:t> Chef Software Inc.</a:t>
            </a:r>
          </a:p>
        </p:txBody>
      </p:sp>
      <p:sp>
        <p:nvSpPr>
          <p:cNvPr id="7" name="Slide Number Placeholder 6"/>
          <p:cNvSpPr>
            <a:spLocks noGrp="1"/>
          </p:cNvSpPr>
          <p:nvPr>
            <p:ph type="sldNum" sz="quarter" idx="15"/>
          </p:nvPr>
        </p:nvSpPr>
        <p:spPr/>
        <p:txBody>
          <a:bodyPr/>
          <a:lstStyle/>
          <a:p>
            <a:fld id="{D3C6E21F-9381-4880-84FB-1E73165A9E9D}" type="slidenum">
              <a:rPr lang="en-US" smtClean="0"/>
              <a:pPr/>
              <a:t>78</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4323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a:t>
            </a:r>
            <a:r>
              <a:rPr lang="en-US" dirty="0">
                <a:latin typeface="+mn-lt"/>
              </a:rPr>
              <a:t>chef generate cookbook' </a:t>
            </a:r>
            <a:r>
              <a:rPr lang="en-US" dirty="0"/>
              <a:t>Do?</a:t>
            </a:r>
          </a:p>
        </p:txBody>
      </p:sp>
      <p:sp>
        <p:nvSpPr>
          <p:cNvPr id="3" name="Content Placeholder 2"/>
          <p:cNvSpPr>
            <a:spLocks noGrp="1"/>
          </p:cNvSpPr>
          <p:nvPr>
            <p:ph sz="quarter" idx="10"/>
          </p:nvPr>
        </p:nvSpPr>
        <p:spPr>
          <a:xfrm>
            <a:off x="1121104" y="2058575"/>
            <a:ext cx="14423693" cy="5899491"/>
          </a:xfrm>
        </p:spPr>
        <p:txBody>
          <a:bodyPr/>
          <a:lstStyle/>
          <a:p>
            <a:r>
              <a:rPr lang="en-US" dirty="0"/>
              <a:t>Usage: chef generate cookbook NAME [options]</a:t>
            </a:r>
          </a:p>
          <a:p>
            <a:r>
              <a:rPr lang="en-US" dirty="0"/>
              <a:t>    -C, --copyright COPYRIGHT        Name of the copyright holder - default...</a:t>
            </a:r>
          </a:p>
          <a:p>
            <a:r>
              <a:rPr lang="en-US" dirty="0"/>
              <a:t>    -m, --email EMAIL                Email address of the author - defaults...</a:t>
            </a:r>
          </a:p>
          <a:p>
            <a:r>
              <a:rPr lang="en-US" dirty="0"/>
              <a:t>    -a, --generator-</a:t>
            </a:r>
            <a:r>
              <a:rPr lang="en-US" dirty="0" err="1"/>
              <a:t>arg</a:t>
            </a:r>
            <a:r>
              <a:rPr lang="en-US" dirty="0"/>
              <a:t> KEY=VALUE    Use to set arbitrary attribute KEY to ...     </a:t>
            </a:r>
          </a:p>
          <a:p>
            <a:r>
              <a:rPr lang="en-US" dirty="0"/>
              <a:t>    -I, --license LICENSE            </a:t>
            </a:r>
            <a:r>
              <a:rPr lang="en-US" dirty="0" err="1"/>
              <a:t>all_rights</a:t>
            </a:r>
            <a:r>
              <a:rPr lang="en-US" dirty="0"/>
              <a:t>, httpd, </a:t>
            </a:r>
            <a:r>
              <a:rPr lang="en-US" dirty="0" err="1"/>
              <a:t>mit</a:t>
            </a:r>
            <a:r>
              <a:rPr lang="en-US" dirty="0"/>
              <a:t>, gplv2, gplv3 - </a:t>
            </a:r>
          </a:p>
          <a:p>
            <a:r>
              <a:rPr lang="en-US" dirty="0"/>
              <a:t>    -g GENERATOR_COOKBOOK_PATH,      Use GENERATOR_COOKBOOK_PATH for the </a:t>
            </a:r>
          </a:p>
          <a:p>
            <a:r>
              <a:rPr lang="en-US" dirty="0"/>
              <a:t>       --generator-cookbook</a:t>
            </a:r>
          </a:p>
        </p:txBody>
      </p:sp>
      <p:sp>
        <p:nvSpPr>
          <p:cNvPr id="4" name="Text Placeholder 3"/>
          <p:cNvSpPr>
            <a:spLocks noGrp="1"/>
          </p:cNvSpPr>
          <p:nvPr>
            <p:ph type="body" sz="quarter" idx="11"/>
          </p:nvPr>
        </p:nvSpPr>
        <p:spPr/>
        <p:txBody>
          <a:bodyPr/>
          <a:lstStyle/>
          <a:p>
            <a:r>
              <a:rPr lang="en-US" dirty="0"/>
              <a:t>&gt; chef generate cookbook --help</a:t>
            </a:r>
          </a:p>
        </p:txBody>
      </p:sp>
      <p:sp>
        <p:nvSpPr>
          <p:cNvPr id="6" name="Footer Placeholder 5"/>
          <p:cNvSpPr>
            <a:spLocks noGrp="1"/>
          </p:cNvSpPr>
          <p:nvPr>
            <p:ph type="ftr" sz="quarter" idx="14"/>
          </p:nvPr>
        </p:nvSpPr>
        <p:spPr/>
        <p:txBody>
          <a:bodyPr/>
          <a:lstStyle/>
          <a:p>
            <a:pPr algn="l"/>
            <a:r>
              <a:rPr lang="en-US" dirty="0"/>
              <a:t>©</a:t>
            </a:r>
            <a:r>
              <a:rPr lang="is-IS" dirty="0"/>
              <a:t>2018</a:t>
            </a:r>
            <a:r>
              <a:rPr lang="en-US" dirty="0"/>
              <a:t> Chef Software Inc.</a:t>
            </a:r>
          </a:p>
        </p:txBody>
      </p:sp>
      <p:sp>
        <p:nvSpPr>
          <p:cNvPr id="7" name="Slide Number Placeholder 6"/>
          <p:cNvSpPr>
            <a:spLocks noGrp="1"/>
          </p:cNvSpPr>
          <p:nvPr>
            <p:ph type="sldNum" sz="quarter" idx="15"/>
          </p:nvPr>
        </p:nvSpPr>
        <p:spPr/>
        <p:txBody>
          <a:bodyPr/>
          <a:lstStyle/>
          <a:p>
            <a:fld id="{D3C6E21F-9381-4880-84FB-1E73165A9E9D}" type="slidenum">
              <a:rPr lang="en-US" smtClean="0"/>
              <a:pPr/>
              <a:t>79</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1895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Chef Fundamentals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t>Ask Me Anything</a:t>
            </a:r>
            <a:r>
              <a:rPr lang="en-US" sz="3733" dirty="0"/>
              <a:t>: It is important that we answer your questions and set you on the path to find more.</a:t>
            </a:r>
          </a:p>
          <a:p>
            <a:endParaRPr lang="en-US" sz="3733" dirty="0"/>
          </a:p>
          <a:p>
            <a:r>
              <a:rPr lang="en-US" sz="3733" b="1" dirty="0"/>
              <a:t>Break It</a:t>
            </a:r>
            <a:r>
              <a:rPr lang="en-US" sz="3733" dirty="0"/>
              <a:t>: If everything works the first time go back and make some changes. Break it! </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34166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Let's Create a Cookbook</a:t>
            </a:r>
          </a:p>
        </p:txBody>
      </p:sp>
      <p:sp>
        <p:nvSpPr>
          <p:cNvPr id="3" name="Content Placeholder 2"/>
          <p:cNvSpPr>
            <a:spLocks noGrp="1"/>
          </p:cNvSpPr>
          <p:nvPr>
            <p:ph sz="quarter" idx="10"/>
          </p:nvPr>
        </p:nvSpPr>
        <p:spPr/>
        <p:txBody>
          <a:bodyPr/>
          <a:lstStyle/>
          <a:p>
            <a:r>
              <a:rPr lang="en-US" dirty="0"/>
              <a:t>Generating cookbook workstation</a:t>
            </a:r>
          </a:p>
          <a:p>
            <a:r>
              <a:rPr lang="en-US" dirty="0"/>
              <a:t>- Ensuring correct cookbook file content</a:t>
            </a:r>
          </a:p>
          <a:p>
            <a:r>
              <a:rPr lang="en-US" dirty="0"/>
              <a:t>- Ensuring delivery configuration</a:t>
            </a:r>
          </a:p>
          <a:p>
            <a:r>
              <a:rPr lang="en-US" dirty="0"/>
              <a:t>- Ensuring correct delivery build cookbook content</a:t>
            </a:r>
          </a:p>
          <a:p>
            <a:endParaRPr lang="en-US" dirty="0"/>
          </a:p>
          <a:p>
            <a:r>
              <a:rPr lang="en-US" dirty="0"/>
              <a:t>Your cookbook is ready. Type `cd cookbooks/workstation` to enter it.</a:t>
            </a:r>
          </a:p>
          <a:p>
            <a:endParaRPr lang="en-US" dirty="0"/>
          </a:p>
          <a:p>
            <a:r>
              <a:rPr lang="en-US" dirty="0"/>
              <a:t>There are several commands you can run to get started locally developing and testing your cookbook.</a:t>
            </a:r>
          </a:p>
          <a:p>
            <a:r>
              <a:rPr lang="en-US" dirty="0"/>
              <a:t>Type `delivery local --help` to see a full list.</a:t>
            </a:r>
          </a:p>
          <a:p>
            <a:endParaRPr lang="en-US" dirty="0"/>
          </a:p>
          <a:p>
            <a:r>
              <a:rPr lang="en-US" dirty="0"/>
              <a:t>Why not start by writing a test? Tests for the default recipe are stored at:</a:t>
            </a:r>
          </a:p>
          <a:p>
            <a:r>
              <a:rPr lang="en-US" dirty="0"/>
              <a:t>test/recipes/</a:t>
            </a:r>
            <a:r>
              <a:rPr lang="en-US" dirty="0" err="1"/>
              <a:t>default_test.rb</a:t>
            </a:r>
            <a:endParaRPr lang="en-US" dirty="0"/>
          </a:p>
        </p:txBody>
      </p:sp>
      <p:sp>
        <p:nvSpPr>
          <p:cNvPr id="4" name="Text Placeholder 3"/>
          <p:cNvSpPr>
            <a:spLocks noGrp="1"/>
          </p:cNvSpPr>
          <p:nvPr>
            <p:ph type="body" sz="quarter" idx="11"/>
          </p:nvPr>
        </p:nvSpPr>
        <p:spPr/>
        <p:txBody>
          <a:bodyPr/>
          <a:lstStyle/>
          <a:p>
            <a:r>
              <a:rPr lang="en-US" dirty="0"/>
              <a:t>&gt; chef generate cookbook cookbooks\workstation</a:t>
            </a:r>
          </a:p>
        </p:txBody>
      </p:sp>
      <p:sp>
        <p:nvSpPr>
          <p:cNvPr id="6" name="Footer Placeholder 5"/>
          <p:cNvSpPr>
            <a:spLocks noGrp="1"/>
          </p:cNvSpPr>
          <p:nvPr>
            <p:ph type="ftr" sz="quarter" idx="14"/>
          </p:nvPr>
        </p:nvSpPr>
        <p:spPr/>
        <p:txBody>
          <a:bodyPr/>
          <a:lstStyle/>
          <a:p>
            <a:pPr algn="l"/>
            <a:r>
              <a:rPr lang="en-US" dirty="0"/>
              <a:t>©</a:t>
            </a:r>
            <a:r>
              <a:rPr lang="is-IS" dirty="0"/>
              <a:t>2018</a:t>
            </a:r>
            <a:r>
              <a:rPr lang="en-US" dirty="0"/>
              <a:t> Chef Software Inc.</a:t>
            </a:r>
          </a:p>
        </p:txBody>
      </p:sp>
      <p:sp>
        <p:nvSpPr>
          <p:cNvPr id="7" name="Slide Number Placeholder 6"/>
          <p:cNvSpPr>
            <a:spLocks noGrp="1"/>
          </p:cNvSpPr>
          <p:nvPr>
            <p:ph type="sldNum" sz="quarter" idx="15"/>
          </p:nvPr>
        </p:nvSpPr>
        <p:spPr/>
        <p:txBody>
          <a:bodyPr/>
          <a:lstStyle/>
          <a:p>
            <a:fld id="{D3C6E21F-9381-4880-84FB-1E73165A9E9D}" type="slidenum">
              <a:rPr lang="en-US" smtClean="0"/>
              <a:pPr/>
              <a:t>80</a:t>
            </a:fld>
            <a:endParaRPr lang="en-US" dirty="0"/>
          </a:p>
        </p:txBody>
      </p:sp>
    </p:spTree>
    <p:extLst>
      <p:ext uri="{BB962C8B-B14F-4D97-AF65-F5344CB8AC3E}">
        <p14:creationId xmlns:p14="http://schemas.microsoft.com/office/powerpoint/2010/main" val="258602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The Cookbook Has a README</a:t>
            </a:r>
          </a:p>
        </p:txBody>
      </p:sp>
      <p:sp>
        <p:nvSpPr>
          <p:cNvPr id="3" name="Content Placeholder 2"/>
          <p:cNvSpPr>
            <a:spLocks noGrp="1"/>
          </p:cNvSpPr>
          <p:nvPr>
            <p:ph sz="quarter" idx="10"/>
          </p:nvPr>
        </p:nvSpPr>
        <p:spPr/>
        <p:txBody>
          <a:bodyPr/>
          <a:lstStyle/>
          <a:p>
            <a:r>
              <a:rPr lang="en-US" sz="2300" dirty="0"/>
              <a:t>Volume serial number is 2CB6-07DF</a:t>
            </a:r>
          </a:p>
          <a:p>
            <a:r>
              <a:rPr lang="en-US" sz="2300" dirty="0"/>
              <a:t>C:\USERS\ADMINISTRATOR\COOKBOOKS\WORKSTATION</a:t>
            </a:r>
          </a:p>
          <a:p>
            <a:r>
              <a:rPr lang="en-US" sz="2300" dirty="0"/>
              <a:t>│   .</a:t>
            </a:r>
            <a:r>
              <a:rPr lang="en-US" sz="2300" dirty="0" err="1"/>
              <a:t>gitignore</a:t>
            </a:r>
            <a:endParaRPr lang="en-US" sz="2300" dirty="0"/>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README.md</a:t>
            </a:r>
          </a:p>
          <a:p>
            <a:r>
              <a:rPr lang="en-US" sz="2300" dirty="0"/>
              <a:t>│</a:t>
            </a:r>
          </a:p>
          <a:p>
            <a:r>
              <a:rPr lang="en-US" sz="2300" dirty="0"/>
              <a:t>├───.delivery</a:t>
            </a:r>
          </a:p>
          <a:p>
            <a:r>
              <a:rPr lang="en-US" sz="2300" dirty="0"/>
              <a:t>│   │   </a:t>
            </a:r>
            <a:r>
              <a:rPr lang="en-US" sz="2300" dirty="0" err="1"/>
              <a:t>config.json</a:t>
            </a:r>
            <a:endParaRPr lang="en-US" sz="2300" dirty="0"/>
          </a:p>
          <a:p>
            <a:r>
              <a:rPr lang="en-US" sz="2300" dirty="0"/>
              <a:t>│   │   </a:t>
            </a:r>
            <a:r>
              <a:rPr lang="en-US" sz="2300" dirty="0" err="1"/>
              <a:t>project.toml</a:t>
            </a:r>
            <a:endParaRPr lang="en-US" sz="2300" dirty="0"/>
          </a:p>
          <a:p>
            <a:r>
              <a:rPr lang="en-US" sz="2300" dirty="0"/>
              <a:t>│   │ …</a:t>
            </a:r>
          </a:p>
        </p:txBody>
      </p:sp>
      <p:sp>
        <p:nvSpPr>
          <p:cNvPr id="4" name="Text Placeholder 3"/>
          <p:cNvSpPr>
            <a:spLocks noGrp="1"/>
          </p:cNvSpPr>
          <p:nvPr>
            <p:ph type="body" sz="quarter" idx="11"/>
          </p:nvPr>
        </p:nvSpPr>
        <p:spPr/>
        <p:txBody>
          <a:bodyPr/>
          <a:lstStyle/>
          <a:p>
            <a:r>
              <a:rPr lang="en-US" dirty="0"/>
              <a:t>&gt; tree /f cookbooks\workstation</a:t>
            </a:r>
          </a:p>
        </p:txBody>
      </p:sp>
      <p:sp>
        <p:nvSpPr>
          <p:cNvPr id="9" name="Footer Placeholder 8"/>
          <p:cNvSpPr>
            <a:spLocks noGrp="1"/>
          </p:cNvSpPr>
          <p:nvPr>
            <p:ph type="ftr" sz="quarter" idx="14"/>
          </p:nvPr>
        </p:nvSpPr>
        <p:spPr/>
        <p:txBody>
          <a:bodyPr/>
          <a:lstStyle/>
          <a:p>
            <a:pPr algn="l"/>
            <a:r>
              <a:rPr lang="en-US" dirty="0"/>
              <a:t>©</a:t>
            </a:r>
            <a:r>
              <a:rPr lang="is-IS" dirty="0"/>
              <a:t>2018</a:t>
            </a:r>
            <a:r>
              <a:rPr lang="en-US" dirty="0"/>
              <a:t> Chef Software Inc.</a:t>
            </a:r>
          </a:p>
        </p:txBody>
      </p:sp>
      <p:sp>
        <p:nvSpPr>
          <p:cNvPr id="10" name="Slide Number Placeholder 9"/>
          <p:cNvSpPr>
            <a:spLocks noGrp="1"/>
          </p:cNvSpPr>
          <p:nvPr>
            <p:ph type="sldNum" sz="quarter" idx="15"/>
          </p:nvPr>
        </p:nvSpPr>
        <p:spPr/>
        <p:txBody>
          <a:bodyPr/>
          <a:lstStyle/>
          <a:p>
            <a:fld id="{D3C6E21F-9381-4880-84FB-1E73165A9E9D}" type="slidenum">
              <a:rPr lang="en-US" smtClean="0"/>
              <a:pPr/>
              <a:t>81</a:t>
            </a:fld>
            <a:endParaRPr lang="en-US" dirty="0"/>
          </a:p>
        </p:txBody>
      </p:sp>
      <p:sp>
        <p:nvSpPr>
          <p:cNvPr id="6" name="Rectangle 5"/>
          <p:cNvSpPr/>
          <p:nvPr/>
        </p:nvSpPr>
        <p:spPr bwMode="auto">
          <a:xfrm>
            <a:off x="1120925" y="521280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8132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README.md</a:t>
            </a:r>
            <a:endParaRPr lang="en-US" dirty="0"/>
          </a:p>
        </p:txBody>
      </p:sp>
      <p:sp>
        <p:nvSpPr>
          <p:cNvPr id="3" name="Subtitle 2"/>
          <p:cNvSpPr>
            <a:spLocks noGrp="1"/>
          </p:cNvSpPr>
          <p:nvPr>
            <p:ph type="subTitle" idx="1"/>
          </p:nvPr>
        </p:nvSpPr>
        <p:spPr/>
        <p:txBody>
          <a:bodyPr/>
          <a:lstStyle/>
          <a:p>
            <a:r>
              <a:rPr lang="en-US"/>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http://daringfireball.net/projects/markdown/syntax</a:t>
            </a: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5"/>
          </p:nvPr>
        </p:nvSpPr>
        <p:spPr/>
        <p:txBody>
          <a:bodyPr/>
          <a:lstStyle/>
          <a:p>
            <a:fld id="{D3C6E21F-9381-4880-84FB-1E73165A9E9D}" type="slidenum">
              <a:rPr lang="en-US" smtClean="0"/>
              <a:pPr/>
              <a:t>82</a:t>
            </a:fld>
            <a:endParaRPr lang="en-US" dirty="0"/>
          </a:p>
        </p:txBody>
      </p:sp>
    </p:spTree>
    <p:extLst>
      <p:ext uri="{BB962C8B-B14F-4D97-AF65-F5344CB8AC3E}">
        <p14:creationId xmlns:p14="http://schemas.microsoft.com/office/powerpoint/2010/main" val="415812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The Cookbook Has Some Metadata</a:t>
            </a:r>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C:\USERS\ADMINISTRATOR\COOKBOOKS\WORKSTATION</a:t>
            </a:r>
          </a:p>
          <a:p>
            <a:r>
              <a:rPr lang="en-US" sz="2300" dirty="0"/>
              <a:t>|   ...</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a:t>│</a:t>
            </a:r>
          </a:p>
        </p:txBody>
      </p:sp>
      <p:sp>
        <p:nvSpPr>
          <p:cNvPr id="4" name="Text Placeholder 3"/>
          <p:cNvSpPr>
            <a:spLocks noGrp="1"/>
          </p:cNvSpPr>
          <p:nvPr>
            <p:ph type="body" sz="quarter" idx="11"/>
          </p:nvPr>
        </p:nvSpPr>
        <p:spPr/>
        <p:txBody>
          <a:bodyPr>
            <a:normAutofit/>
          </a:bodyPr>
          <a:lstStyle/>
          <a:p>
            <a:r>
              <a:rPr lang="en-US" dirty="0"/>
              <a:t>&gt; tree /f cookbooks\workstation</a:t>
            </a:r>
          </a:p>
        </p:txBody>
      </p:sp>
      <p:sp>
        <p:nvSpPr>
          <p:cNvPr id="7" name="Rectangle 6"/>
          <p:cNvSpPr/>
          <p:nvPr/>
        </p:nvSpPr>
        <p:spPr bwMode="auto">
          <a:xfrm>
            <a:off x="1117023" y="5174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83</a:t>
            </a:fld>
            <a:endParaRPr lang="en-US" dirty="0"/>
          </a:p>
        </p:txBody>
      </p:sp>
    </p:spTree>
    <p:extLst>
      <p:ext uri="{BB962C8B-B14F-4D97-AF65-F5344CB8AC3E}">
        <p14:creationId xmlns:p14="http://schemas.microsoft.com/office/powerpoint/2010/main" val="142178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http://docs.chef.io/config_rb_metadata.html</a:t>
            </a:r>
            <a:endParaRPr lang="en-US" sz="3200" dirty="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84</a:t>
            </a:fld>
            <a:endParaRPr lang="en-US" dirty="0"/>
          </a:p>
        </p:txBody>
      </p:sp>
    </p:spTree>
    <p:extLst>
      <p:ext uri="{BB962C8B-B14F-4D97-AF65-F5344CB8AC3E}">
        <p14:creationId xmlns:p14="http://schemas.microsoft.com/office/powerpoint/2010/main" val="156979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Let's Take a Look at the Metadata</a:t>
            </a:r>
          </a:p>
        </p:txBody>
      </p:sp>
      <p:sp>
        <p:nvSpPr>
          <p:cNvPr id="3" name="Content Placeholder 2"/>
          <p:cNvSpPr>
            <a:spLocks noGrp="1"/>
          </p:cNvSpPr>
          <p:nvPr>
            <p:ph sz="quarter" idx="10"/>
          </p:nvPr>
        </p:nvSpPr>
        <p:spPr/>
        <p:txBody>
          <a:bodyPr>
            <a:noAutofit/>
          </a:bodyPr>
          <a:lstStyle/>
          <a:p>
            <a:r>
              <a:rPr lang="en-US" dirty="0"/>
              <a:t>name 'workstation'</a:t>
            </a:r>
          </a:p>
          <a:p>
            <a:r>
              <a:rPr lang="en-US" dirty="0"/>
              <a:t>maintainer 'The Authors'</a:t>
            </a:r>
          </a:p>
          <a:p>
            <a:r>
              <a:rPr lang="en-US" dirty="0" err="1"/>
              <a:t>maintainer_email</a:t>
            </a:r>
            <a:r>
              <a:rPr lang="en-US" dirty="0"/>
              <a:t> 'you@example.com'</a:t>
            </a:r>
          </a:p>
          <a:p>
            <a:r>
              <a:rPr lang="en-US" dirty="0"/>
              <a:t>license 'All Rights Reserved'</a:t>
            </a:r>
          </a:p>
          <a:p>
            <a:r>
              <a:rPr lang="en-US" dirty="0"/>
              <a:t>description 'Installs/Configures workstation'</a:t>
            </a:r>
          </a:p>
          <a:p>
            <a:r>
              <a:rPr lang="en-US" dirty="0" err="1"/>
              <a:t>long_description</a:t>
            </a:r>
            <a:r>
              <a:rPr lang="en-US" dirty="0"/>
              <a:t> 'Installs/Configures workstation'</a:t>
            </a:r>
          </a:p>
          <a:p>
            <a:r>
              <a:rPr lang="en-US" dirty="0"/>
              <a:t>version '0.1.0'</a:t>
            </a:r>
          </a:p>
          <a:p>
            <a:r>
              <a:rPr lang="en-US" dirty="0" err="1"/>
              <a:t>chef_version</a:t>
            </a:r>
            <a:r>
              <a:rPr lang="en-US" dirty="0"/>
              <a:t> '&gt;= </a:t>
            </a:r>
            <a:r>
              <a:rPr lang="en-US" dirty="0" smtClean="0"/>
              <a:t>13.0' </a:t>
            </a:r>
            <a:r>
              <a:rPr lang="en-US" dirty="0"/>
              <a:t>if </a:t>
            </a:r>
            <a:r>
              <a:rPr lang="en-US" dirty="0" err="1"/>
              <a:t>respond_to</a:t>
            </a:r>
            <a:r>
              <a:rPr lang="en-US" dirty="0"/>
              <a:t>?(:</a:t>
            </a:r>
            <a:r>
              <a:rPr lang="en-US" dirty="0" err="1"/>
              <a:t>chef_version</a:t>
            </a:r>
            <a:r>
              <a:rPr lang="en-US" dirty="0"/>
              <a:t>)</a:t>
            </a:r>
          </a:p>
        </p:txBody>
      </p:sp>
      <p:sp>
        <p:nvSpPr>
          <p:cNvPr id="4" name="Text Placeholder 3"/>
          <p:cNvSpPr>
            <a:spLocks noGrp="1"/>
          </p:cNvSpPr>
          <p:nvPr>
            <p:ph type="body" sz="quarter" idx="11"/>
          </p:nvPr>
        </p:nvSpPr>
        <p:spPr/>
        <p:txBody>
          <a:bodyPr>
            <a:normAutofit/>
          </a:bodyPr>
          <a:lstStyle/>
          <a:p>
            <a:r>
              <a:rPr lang="en-US" dirty="0"/>
              <a:t>&gt; </a:t>
            </a:r>
            <a:r>
              <a:rPr lang="en-US" dirty="0" err="1"/>
              <a:t>gc</a:t>
            </a:r>
            <a:r>
              <a:rPr lang="en-US" dirty="0"/>
              <a:t> cookbooks\workstation\</a:t>
            </a:r>
            <a:r>
              <a:rPr lang="en-US" dirty="0" err="1"/>
              <a:t>metadata.rb</a:t>
            </a:r>
            <a:endParaRPr lang="en-US" dirty="0"/>
          </a:p>
        </p:txBody>
      </p:sp>
      <p:sp>
        <p:nvSpPr>
          <p:cNvPr id="7" name="Rectangle 6"/>
          <p:cNvSpPr/>
          <p:nvPr/>
        </p:nvSpPr>
        <p:spPr bwMode="auto">
          <a:xfrm>
            <a:off x="1117023" y="4840126"/>
            <a:ext cx="14417959" cy="54652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85</a:t>
            </a:fld>
            <a:endParaRPr lang="en-US" dirty="0"/>
          </a:p>
        </p:txBody>
      </p:sp>
    </p:spTree>
    <p:extLst>
      <p:ext uri="{BB962C8B-B14F-4D97-AF65-F5344CB8AC3E}">
        <p14:creationId xmlns:p14="http://schemas.microsoft.com/office/powerpoint/2010/main" val="83391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dirty="0"/>
              <a:t>GL: </a:t>
            </a:r>
            <a:r>
              <a:rPr lang="en-US" dirty="0"/>
              <a:t>The Cookbook Has a Folder for Recipes</a:t>
            </a:r>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C:\USERS\ADMINISTRATOR\COOKBOOKS\WORKSTATION</a:t>
            </a:r>
          </a:p>
          <a:p>
            <a:r>
              <a:rPr lang="en-US" sz="2300" dirty="0"/>
              <a:t>|   ...</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a:t>│</a:t>
            </a:r>
          </a:p>
        </p:txBody>
      </p:sp>
      <p:sp>
        <p:nvSpPr>
          <p:cNvPr id="4" name="Text Placeholder 3"/>
          <p:cNvSpPr>
            <a:spLocks noGrp="1"/>
          </p:cNvSpPr>
          <p:nvPr>
            <p:ph type="body" sz="quarter" idx="11"/>
          </p:nvPr>
        </p:nvSpPr>
        <p:spPr/>
        <p:txBody>
          <a:bodyPr>
            <a:normAutofit/>
          </a:bodyPr>
          <a:lstStyle/>
          <a:p>
            <a:r>
              <a:rPr lang="en-US" dirty="0"/>
              <a:t>&gt; tree /f cookbooks\workstation</a:t>
            </a:r>
          </a:p>
        </p:txBody>
      </p:sp>
      <p:sp>
        <p:nvSpPr>
          <p:cNvPr id="7" name="Rectangle 6"/>
          <p:cNvSpPr/>
          <p:nvPr/>
        </p:nvSpPr>
        <p:spPr bwMode="auto">
          <a:xfrm>
            <a:off x="1117025" y="6603928"/>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86</a:t>
            </a:fld>
            <a:endParaRPr lang="en-US" dirty="0"/>
          </a:p>
        </p:txBody>
      </p:sp>
    </p:spTree>
    <p:extLst>
      <p:ext uri="{BB962C8B-B14F-4D97-AF65-F5344CB8AC3E}">
        <p14:creationId xmlns:p14="http://schemas.microsoft.com/office/powerpoint/2010/main" val="84752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The Cookbook Has a Default Recipe</a:t>
            </a:r>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a:t># Cookbook Name:: workstation</a:t>
            </a:r>
          </a:p>
          <a:p>
            <a:r>
              <a:rPr lang="en-US" dirty="0"/>
              <a:t># Recipe:: default</a:t>
            </a:r>
          </a:p>
          <a:p>
            <a:r>
              <a:rPr lang="en-US" dirty="0"/>
              <a:t>#</a:t>
            </a:r>
          </a:p>
          <a:p>
            <a:r>
              <a:rPr lang="en-US" dirty="0"/>
              <a:t># Copyright (c) </a:t>
            </a:r>
            <a:r>
              <a:rPr lang="is-IS" dirty="0"/>
              <a:t>2018</a:t>
            </a:r>
            <a:r>
              <a:rPr lang="en-US" dirty="0"/>
              <a:t> The Authors, All Rights Reserved.</a:t>
            </a:r>
          </a:p>
        </p:txBody>
      </p:sp>
      <p:sp>
        <p:nvSpPr>
          <p:cNvPr id="4" name="Text Placeholder 3"/>
          <p:cNvSpPr>
            <a:spLocks noGrp="1"/>
          </p:cNvSpPr>
          <p:nvPr>
            <p:ph type="body" sz="quarter" idx="11"/>
          </p:nvPr>
        </p:nvSpPr>
        <p:spPr/>
        <p:txBody>
          <a:bodyPr>
            <a:normAutofit/>
          </a:bodyPr>
          <a:lstStyle/>
          <a:p>
            <a:r>
              <a:rPr lang="en-US" dirty="0"/>
              <a:t>&gt; </a:t>
            </a:r>
            <a:r>
              <a:rPr lang="en-US" dirty="0" err="1"/>
              <a:t>gc</a:t>
            </a:r>
            <a:r>
              <a:rPr lang="en-US" dirty="0"/>
              <a:t> cookbooks\workstation\recipes\</a:t>
            </a:r>
            <a:r>
              <a:rPr lang="en-US" dirty="0" err="1"/>
              <a:t>default.rb</a:t>
            </a:r>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87</a:t>
            </a:fld>
            <a:endParaRPr lang="en-US" dirty="0"/>
          </a:p>
        </p:txBody>
      </p:sp>
    </p:spTree>
    <p:extLst>
      <p:ext uri="{BB962C8B-B14F-4D97-AF65-F5344CB8AC3E}">
        <p14:creationId xmlns:p14="http://schemas.microsoft.com/office/powerpoint/2010/main" val="10641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Copy the Recipe into the Cookbook</a:t>
            </a:r>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a:t>&gt; mv disable-</a:t>
            </a:r>
            <a:r>
              <a:rPr lang="en-US" dirty="0" err="1"/>
              <a:t>uac.rb</a:t>
            </a:r>
            <a:r>
              <a:rPr lang="en-US" dirty="0"/>
              <a:t> cookbooks\workstation\recipes</a:t>
            </a:r>
          </a:p>
        </p:txBody>
      </p:sp>
      <p:sp>
        <p:nvSpPr>
          <p:cNvPr id="8" name="Footer Placeholder 7"/>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5"/>
          </p:nvPr>
        </p:nvSpPr>
        <p:spPr/>
        <p:txBody>
          <a:bodyPr/>
          <a:lstStyle/>
          <a:p>
            <a:fld id="{D3C6E21F-9381-4880-84FB-1E73165A9E9D}" type="slidenum">
              <a:rPr lang="en-US" smtClean="0"/>
              <a:pPr/>
              <a:t>88</a:t>
            </a:fld>
            <a:endParaRPr lang="en-US" dirty="0"/>
          </a:p>
        </p:txBody>
      </p:sp>
    </p:spTree>
    <p:extLst>
      <p:ext uri="{BB962C8B-B14F-4D97-AF65-F5344CB8AC3E}">
        <p14:creationId xmlns:p14="http://schemas.microsoft.com/office/powerpoint/2010/main" val="169248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Setting up a Web Server</a:t>
            </a:r>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2800" dirty="0"/>
              <a:t>Use </a:t>
            </a:r>
            <a:r>
              <a:rPr lang="en-US" sz="2800" b="1" dirty="0">
                <a:latin typeface="Courier New" panose="02070309020205020404" pitchFamily="49" charset="0"/>
                <a:cs typeface="Courier New" panose="02070309020205020404" pitchFamily="49" charset="0"/>
              </a:rPr>
              <a:t>chef generate</a:t>
            </a:r>
            <a:r>
              <a:rPr lang="en-US" sz="2800" b="1" dirty="0"/>
              <a:t> </a:t>
            </a:r>
            <a:r>
              <a:rPr lang="en-US" sz="2800" dirty="0"/>
              <a:t>to create a cookbook named "</a:t>
            </a:r>
            <a:r>
              <a:rPr lang="en-US" sz="2800" b="1" dirty="0" err="1"/>
              <a:t>myiis</a:t>
            </a:r>
            <a:r>
              <a:rPr lang="en-US" sz="2800" dirty="0"/>
              <a:t>".</a:t>
            </a:r>
          </a:p>
          <a:p>
            <a:pPr marL="457189" indent="-457189">
              <a:lnSpc>
                <a:spcPct val="120000"/>
              </a:lnSpc>
              <a:buFont typeface="Wingdings" charset="2"/>
              <a:buChar char="q"/>
            </a:pPr>
            <a:r>
              <a:rPr lang="en-US" sz="2800" dirty="0"/>
              <a:t>Write and apply a recipe named </a:t>
            </a:r>
            <a:r>
              <a:rPr lang="en-US" sz="2800"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server.rb</a:t>
            </a:r>
            <a:r>
              <a:rPr lang="en-US" sz="2800" dirty="0">
                <a:latin typeface="Courier New" panose="02070309020205020404" pitchFamily="49" charset="0"/>
                <a:cs typeface="Courier New" panose="02070309020205020404" pitchFamily="49" charset="0"/>
              </a:rPr>
              <a:t>"</a:t>
            </a:r>
            <a:r>
              <a:rPr lang="en-US" sz="2800" dirty="0"/>
              <a:t> with the policy:</a:t>
            </a: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err="1">
                <a:solidFill>
                  <a:schemeClr val="tx1">
                    <a:lumMod val="75000"/>
                  </a:schemeClr>
                </a:solidFill>
                <a:latin typeface="+mj-lt"/>
                <a:cs typeface="Courier New" panose="02070309020205020404" pitchFamily="49" charset="0"/>
              </a:rPr>
              <a:t>powershell_script</a:t>
            </a:r>
            <a:r>
              <a:rPr lang="en-US" sz="2400" b="1" dirty="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named 'Install IIS' is run with the code ’Add-</a:t>
            </a:r>
            <a:r>
              <a:rPr lang="en-US" sz="2400" dirty="0" err="1">
                <a:solidFill>
                  <a:schemeClr val="tx1">
                    <a:lumMod val="75000"/>
                  </a:schemeClr>
                </a:solidFill>
                <a:latin typeface="+mj-lt"/>
                <a:cs typeface="Courier New" panose="02070309020205020404" pitchFamily="49" charset="0"/>
              </a:rPr>
              <a:t>WindowsFeature</a:t>
            </a:r>
            <a:r>
              <a:rPr lang="en-US" sz="2400" dirty="0">
                <a:solidFill>
                  <a:schemeClr val="tx1">
                    <a:lumMod val="75000"/>
                  </a:schemeClr>
                </a:solidFill>
                <a:latin typeface="+mj-lt"/>
                <a:cs typeface="Courier New" panose="02070309020205020404" pitchFamily="49" charset="0"/>
              </a:rPr>
              <a:t> Web-Server'.</a:t>
            </a: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file</a:t>
            </a:r>
            <a:r>
              <a:rPr lang="en-US" sz="2400" dirty="0">
                <a:solidFill>
                  <a:schemeClr val="tx1">
                    <a:lumMod val="75000"/>
                  </a:schemeClr>
                </a:solidFill>
                <a:latin typeface="+mj-lt"/>
                <a:cs typeface="Courier New" panose="02070309020205020404" pitchFamily="49" charset="0"/>
              </a:rPr>
              <a:t> named </a:t>
            </a:r>
            <a:r>
              <a:rPr lang="en-US" sz="2400" dirty="0"/>
              <a:t>'C:\</a:t>
            </a:r>
            <a:r>
              <a:rPr lang="en-US" sz="2400" dirty="0" err="1"/>
              <a:t>inetpub</a:t>
            </a:r>
            <a:r>
              <a:rPr lang="en-US" sz="2400" dirty="0"/>
              <a:t>\</a:t>
            </a:r>
            <a:r>
              <a:rPr lang="en-US" sz="2400" dirty="0" err="1"/>
              <a:t>wwwroot</a:t>
            </a:r>
            <a:r>
              <a:rPr lang="en-US" sz="2400" dirty="0"/>
              <a:t>\</a:t>
            </a:r>
            <a:r>
              <a:rPr lang="en-US" sz="2400" dirty="0" err="1"/>
              <a:t>Default.htm</a:t>
            </a:r>
            <a:r>
              <a:rPr lang="en-US" sz="2400" dirty="0"/>
              <a:t>'</a:t>
            </a:r>
            <a:r>
              <a:rPr lang="en-US" sz="2400" dirty="0">
                <a:solidFill>
                  <a:schemeClr val="tx1">
                    <a:lumMod val="75000"/>
                  </a:schemeClr>
                </a:solidFill>
                <a:latin typeface="+mj-lt"/>
                <a:cs typeface="Courier New" panose="02070309020205020404" pitchFamily="49" charset="0"/>
              </a:rPr>
              <a:t> is created with the content </a:t>
            </a:r>
            <a:r>
              <a:rPr lang="uk-UA" sz="2400" dirty="0">
                <a:solidFill>
                  <a:schemeClr val="tx1">
                    <a:lumMod val="75000"/>
                  </a:schemeClr>
                </a:solidFill>
                <a:latin typeface="+mj-lt"/>
                <a:cs typeface="Courier New" panose="02070309020205020404" pitchFamily="49" charset="0"/>
              </a:rPr>
              <a:t>'</a:t>
            </a:r>
            <a:r>
              <a:rPr lang="en-US" sz="2400" dirty="0">
                <a:solidFill>
                  <a:schemeClr val="tx1">
                    <a:lumMod val="75000"/>
                  </a:schemeClr>
                </a:solidFill>
                <a:latin typeface="+mj-lt"/>
                <a:cs typeface="Courier New" panose="02070309020205020404" pitchFamily="49" charset="0"/>
              </a:rPr>
              <a:t>&lt;h1&gt;Hello, world!&lt;/h1&gt;</a:t>
            </a:r>
            <a:r>
              <a:rPr lang="uk-UA" sz="2400" dirty="0">
                <a:solidFill>
                  <a:schemeClr val="tx1">
                    <a:lumMod val="75000"/>
                  </a:schemeClr>
                </a:solidFill>
                <a:latin typeface="+mj-lt"/>
                <a:cs typeface="Courier New" panose="02070309020205020404" pitchFamily="49" charset="0"/>
              </a:rPr>
              <a:t>'</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service</a:t>
            </a:r>
            <a:r>
              <a:rPr lang="en-US" sz="2400" dirty="0">
                <a:solidFill>
                  <a:schemeClr val="tx1">
                    <a:lumMod val="75000"/>
                  </a:schemeClr>
                </a:solidFill>
                <a:latin typeface="+mj-lt"/>
                <a:cs typeface="Courier New" panose="02070309020205020404" pitchFamily="49" charset="0"/>
              </a:rPr>
              <a:t> named </a:t>
            </a:r>
            <a:r>
              <a:rPr lang="uk-UA" sz="2400" dirty="0">
                <a:solidFill>
                  <a:schemeClr val="tx1">
                    <a:lumMod val="75000"/>
                  </a:schemeClr>
                </a:solidFill>
                <a:latin typeface="+mj-lt"/>
                <a:cs typeface="Courier New" panose="02070309020205020404" pitchFamily="49" charset="0"/>
              </a:rPr>
              <a:t>'</a:t>
            </a:r>
            <a:r>
              <a:rPr lang="en-US" sz="2400" dirty="0">
                <a:solidFill>
                  <a:schemeClr val="tx1">
                    <a:lumMod val="75000"/>
                  </a:schemeClr>
                </a:solidFill>
                <a:latin typeface="+mj-lt"/>
                <a:cs typeface="Courier New" panose="02070309020205020404" pitchFamily="49" charset="0"/>
              </a:rPr>
              <a:t>w3svc</a:t>
            </a:r>
            <a:r>
              <a:rPr lang="uk-UA" sz="2400" dirty="0">
                <a:solidFill>
                  <a:schemeClr val="tx1">
                    <a:lumMod val="75000"/>
                  </a:schemeClr>
                </a:solidFill>
                <a:latin typeface="+mj-lt"/>
                <a:cs typeface="Courier New" panose="02070309020205020404" pitchFamily="49" charset="0"/>
              </a:rPr>
              <a:t>'</a:t>
            </a:r>
            <a:r>
              <a:rPr lang="en-US" sz="2400" dirty="0">
                <a:solidFill>
                  <a:schemeClr val="tx1">
                    <a:lumMod val="75000"/>
                  </a:schemeClr>
                </a:solidFill>
                <a:latin typeface="+mj-lt"/>
                <a:cs typeface="Courier New" panose="02070309020205020404" pitchFamily="49" charset="0"/>
              </a:rPr>
              <a:t> is started and enabled.</a:t>
            </a:r>
          </a:p>
          <a:p>
            <a:pPr marL="457189" indent="-457189">
              <a:lnSpc>
                <a:spcPct val="120000"/>
              </a:lnSpc>
              <a:buFont typeface="Wingdings" charset="2"/>
              <a:buChar char="q"/>
            </a:pPr>
            <a:r>
              <a:rPr lang="en-US" sz="2800" dirty="0"/>
              <a:t>Apply the recipe </a:t>
            </a:r>
            <a:r>
              <a:rPr lang="en-US" sz="2800" dirty="0">
                <a:latin typeface="+mj-lt"/>
                <a:cs typeface="Courier New" panose="02070309020205020404" pitchFamily="49" charset="0"/>
              </a:rPr>
              <a:t>and verify </a:t>
            </a:r>
            <a:r>
              <a:rPr lang="en-US" sz="2800" dirty="0"/>
              <a:t>the site is available by running </a:t>
            </a:r>
            <a:r>
              <a:rPr lang="en-US" sz="2800" b="1" dirty="0"/>
              <a:t>Invoke-</a:t>
            </a:r>
            <a:r>
              <a:rPr lang="en-US" sz="2800" b="1" dirty="0" err="1"/>
              <a:t>WebRequest</a:t>
            </a:r>
            <a:r>
              <a:rPr lang="en-US" sz="2800" dirty="0"/>
              <a:t> </a:t>
            </a:r>
            <a:r>
              <a:rPr lang="en-US" sz="2800" b="1" dirty="0" err="1">
                <a:latin typeface="Courier New" panose="02070309020205020404" pitchFamily="49" charset="0"/>
                <a:cs typeface="Courier New" panose="02070309020205020404" pitchFamily="49" charset="0"/>
              </a:rPr>
              <a:t>localhost</a:t>
            </a:r>
            <a:endParaRPr lang="en-US" sz="2800"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89</a:t>
            </a:fld>
            <a:endParaRPr lang="en-US" dirty="0"/>
          </a:p>
        </p:txBody>
      </p:sp>
    </p:spTree>
    <p:extLst>
      <p:ext uri="{BB962C8B-B14F-4D97-AF65-F5344CB8AC3E}">
        <p14:creationId xmlns:p14="http://schemas.microsoft.com/office/powerpoint/2010/main" val="279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Chef Lab System Architecture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a:t>In this course you will use two different architectures:</a:t>
            </a:r>
          </a:p>
          <a:p>
            <a:pPr marL="1219170" lvl="2" indent="-609585">
              <a:buFont typeface="+mj-lt"/>
              <a:buAutoNum type="arabicPeriod"/>
            </a:pPr>
            <a:r>
              <a:rPr lang="en-US" dirty="0"/>
              <a:t>Initially, you'll use a virtual workstation so you can start using Chef right away.</a:t>
            </a:r>
          </a:p>
          <a:p>
            <a:pPr marL="1219170" lvl="2" indent="-609585">
              <a:buFont typeface="+mj-lt"/>
              <a:buAutoNum type="arabicPeriod"/>
            </a:pPr>
            <a:r>
              <a:rPr lang="en-US" dirty="0"/>
              <a:t>Later, you'll use a common production type of architecture that includes a Chef Server.</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76185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Create a Cookbook</a:t>
            </a:r>
          </a:p>
        </p:txBody>
      </p:sp>
      <p:sp>
        <p:nvSpPr>
          <p:cNvPr id="3" name="Content Placeholder 2"/>
          <p:cNvSpPr>
            <a:spLocks noGrp="1"/>
          </p:cNvSpPr>
          <p:nvPr>
            <p:ph sz="quarter" idx="10"/>
          </p:nvPr>
        </p:nvSpPr>
        <p:spPr/>
        <p:txBody>
          <a:bodyPr>
            <a:noAutofit/>
          </a:bodyPr>
          <a:lstStyle/>
          <a:p>
            <a:r>
              <a:rPr lang="en-US" sz="2300" dirty="0"/>
              <a:t>Generating cookbook </a:t>
            </a:r>
            <a:r>
              <a:rPr lang="en-US" sz="2300" dirty="0" err="1"/>
              <a:t>myiis</a:t>
            </a:r>
            <a:endParaRPr lang="en-US" sz="2300" dirty="0"/>
          </a:p>
          <a:p>
            <a:r>
              <a:rPr lang="en-US" sz="2300" dirty="0"/>
              <a:t>- Ensuring correct cookbook file content</a:t>
            </a:r>
          </a:p>
          <a:p>
            <a:r>
              <a:rPr lang="en-US" sz="2300" dirty="0"/>
              <a:t>- Committing cookbook files to git</a:t>
            </a:r>
          </a:p>
          <a:p>
            <a:r>
              <a:rPr lang="en-US" sz="2300" dirty="0"/>
              <a:t>- Ensuring delivery configuration</a:t>
            </a:r>
          </a:p>
          <a:p>
            <a:r>
              <a:rPr lang="en-US" sz="2300" dirty="0"/>
              <a:t>- Ensuring correct delivery build cookbook content</a:t>
            </a:r>
          </a:p>
          <a:p>
            <a:r>
              <a:rPr lang="en-US" sz="2300" dirty="0"/>
              <a:t>- Adding delivery configuration to feature branch</a:t>
            </a:r>
          </a:p>
          <a:p>
            <a:r>
              <a:rPr lang="en-US" sz="2300" dirty="0"/>
              <a:t>- Adding build cookbook to feature branch</a:t>
            </a:r>
          </a:p>
          <a:p>
            <a:r>
              <a:rPr lang="en-US" sz="2300" dirty="0"/>
              <a:t>- Merging delivery content feature branch to master</a:t>
            </a:r>
          </a:p>
          <a:p>
            <a:endParaRPr lang="en-US" sz="2300" dirty="0"/>
          </a:p>
          <a:p>
            <a:r>
              <a:rPr lang="en-US" sz="2300" dirty="0"/>
              <a:t>Your cookbook is ready. Type `cd cookbooks\</a:t>
            </a:r>
            <a:r>
              <a:rPr lang="en-US" sz="2300" dirty="0" err="1"/>
              <a:t>myiis</a:t>
            </a:r>
            <a:r>
              <a:rPr lang="en-US" sz="2300" dirty="0"/>
              <a:t>` to enter it..</a:t>
            </a:r>
          </a:p>
        </p:txBody>
      </p:sp>
      <p:sp>
        <p:nvSpPr>
          <p:cNvPr id="4" name="Text Placeholder 3"/>
          <p:cNvSpPr>
            <a:spLocks noGrp="1"/>
          </p:cNvSpPr>
          <p:nvPr>
            <p:ph type="body" sz="quarter" idx="11"/>
          </p:nvPr>
        </p:nvSpPr>
        <p:spPr/>
        <p:txBody>
          <a:bodyPr>
            <a:normAutofit/>
          </a:bodyPr>
          <a:lstStyle/>
          <a:p>
            <a:r>
              <a:rPr lang="en-US" dirty="0"/>
              <a:t>&gt; chef generate cookbook cookbooks\</a:t>
            </a:r>
            <a:r>
              <a:rPr lang="en-US" dirty="0" err="1"/>
              <a:t>myiis</a:t>
            </a:r>
            <a:endParaRPr lang="en-US" dirty="0"/>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90</a:t>
            </a:fld>
            <a:endParaRPr lang="en-US" dirty="0"/>
          </a:p>
        </p:txBody>
      </p:sp>
    </p:spTree>
    <p:extLst>
      <p:ext uri="{BB962C8B-B14F-4D97-AF65-F5344CB8AC3E}">
        <p14:creationId xmlns:p14="http://schemas.microsoft.com/office/powerpoint/2010/main" val="386177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Create a Recipe</a:t>
            </a:r>
          </a:p>
        </p:txBody>
      </p:sp>
      <p:sp>
        <p:nvSpPr>
          <p:cNvPr id="3" name="Content Placeholder 2"/>
          <p:cNvSpPr>
            <a:spLocks noGrp="1"/>
          </p:cNvSpPr>
          <p:nvPr>
            <p:ph sz="quarter" idx="10"/>
          </p:nvPr>
        </p:nvSpPr>
        <p:spPr/>
        <p:txBody>
          <a:bodyPr>
            <a:noAutofit/>
          </a:bodyPr>
          <a:lstStyle/>
          <a:p>
            <a:r>
              <a:rPr lang="en-US" sz="2000" dirty="0"/>
              <a:t>…</a:t>
            </a:r>
          </a:p>
          <a:p>
            <a:r>
              <a:rPr lang="en-US" sz="2000" dirty="0"/>
              <a:t>* template[cookbooks/</a:t>
            </a:r>
            <a:r>
              <a:rPr lang="en-US" sz="2000" dirty="0" err="1"/>
              <a:t>myiis</a:t>
            </a:r>
            <a:r>
              <a:rPr lang="en-US" sz="2000" dirty="0"/>
              <a:t>/spec/unit/recipes/</a:t>
            </a:r>
            <a:r>
              <a:rPr lang="en-US" sz="2000" dirty="0" err="1"/>
              <a:t>server_spec.rb</a:t>
            </a:r>
            <a:r>
              <a:rPr lang="en-US" sz="2000" dirty="0"/>
              <a:t>] action </a:t>
            </a:r>
            <a:r>
              <a:rPr lang="en-US" sz="2000" dirty="0" err="1"/>
              <a:t>create_if_missing</a:t>
            </a:r>
            <a:endParaRPr lang="en-US" sz="2000" dirty="0"/>
          </a:p>
          <a:p>
            <a:r>
              <a:rPr lang="en-US" sz="2000" dirty="0"/>
              <a:t>    - create new file cookbooks/</a:t>
            </a:r>
            <a:r>
              <a:rPr lang="en-US" sz="2000" dirty="0" err="1"/>
              <a:t>myiis</a:t>
            </a:r>
            <a:r>
              <a:rPr lang="en-US" sz="2000" dirty="0"/>
              <a:t>/spec/unit/recipes/</a:t>
            </a:r>
            <a:r>
              <a:rPr lang="en-US" sz="2000" dirty="0" err="1"/>
              <a:t>server_spec.rb</a:t>
            </a:r>
            <a:endParaRPr lang="en-US" sz="2000" dirty="0"/>
          </a:p>
          <a:p>
            <a:r>
              <a:rPr lang="en-US" sz="2000" dirty="0"/>
              <a:t>    - update content in file cookbooks/</a:t>
            </a:r>
            <a:r>
              <a:rPr lang="en-US" sz="2000" dirty="0" err="1"/>
              <a:t>myiis</a:t>
            </a:r>
            <a:r>
              <a:rPr lang="en-US" sz="2000" dirty="0"/>
              <a:t>/spec/unit/recipes/</a:t>
            </a:r>
            <a:r>
              <a:rPr lang="en-US" sz="2000" dirty="0" err="1"/>
              <a:t>server_spec.rb</a:t>
            </a:r>
            <a:r>
              <a:rPr lang="en-US" sz="2000" dirty="0"/>
              <a:t> from none to 53eaa6</a:t>
            </a:r>
          </a:p>
          <a:p>
            <a:r>
              <a:rPr lang="en-US" sz="2000" dirty="0"/>
              <a:t>    (diff output suppressed by config)</a:t>
            </a:r>
          </a:p>
          <a:p>
            <a:r>
              <a:rPr lang="en-US" sz="2000" dirty="0"/>
              <a:t>  * directory[cookbooks/</a:t>
            </a:r>
            <a:r>
              <a:rPr lang="en-US" sz="2000" dirty="0" err="1"/>
              <a:t>myiis</a:t>
            </a:r>
            <a:r>
              <a:rPr lang="en-US" sz="2000" dirty="0"/>
              <a:t>/test/smoke/default] action create (up to date)</a:t>
            </a:r>
          </a:p>
          <a:p>
            <a:r>
              <a:rPr lang="en-US" sz="2000" dirty="0"/>
              <a:t>  * template[cookbooks/</a:t>
            </a:r>
            <a:r>
              <a:rPr lang="en-US" sz="2000" dirty="0" err="1"/>
              <a:t>myiis</a:t>
            </a:r>
            <a:r>
              <a:rPr lang="en-US" sz="2000" dirty="0"/>
              <a:t>/test/smoke/default/</a:t>
            </a:r>
            <a:r>
              <a:rPr lang="en-US" sz="2000" dirty="0" err="1"/>
              <a:t>server_test.rb</a:t>
            </a:r>
            <a:r>
              <a:rPr lang="en-US" sz="2000" dirty="0"/>
              <a:t>] action </a:t>
            </a:r>
            <a:r>
              <a:rPr lang="en-US" sz="2000" dirty="0" err="1"/>
              <a:t>create_if_missing</a:t>
            </a:r>
            <a:endParaRPr lang="en-US" sz="2000" dirty="0"/>
          </a:p>
          <a:p>
            <a:r>
              <a:rPr lang="en-US" sz="2000" dirty="0"/>
              <a:t>    - create new file cookbooks/</a:t>
            </a:r>
            <a:r>
              <a:rPr lang="en-US" sz="2000" dirty="0" err="1"/>
              <a:t>myiis</a:t>
            </a:r>
            <a:r>
              <a:rPr lang="en-US" sz="2000" dirty="0"/>
              <a:t>/test/smoke/default/</a:t>
            </a:r>
            <a:r>
              <a:rPr lang="en-US" sz="2000" dirty="0" err="1"/>
              <a:t>server_test.rb</a:t>
            </a:r>
            <a:endParaRPr lang="en-US" sz="2000" dirty="0"/>
          </a:p>
          <a:p>
            <a:r>
              <a:rPr lang="en-US" sz="2000" dirty="0"/>
              <a:t>    - update content in file cookbooks/</a:t>
            </a:r>
            <a:r>
              <a:rPr lang="en-US" sz="2000" dirty="0" err="1"/>
              <a:t>myiis</a:t>
            </a:r>
            <a:r>
              <a:rPr lang="en-US" sz="2000" dirty="0"/>
              <a:t>/test/smoke/default/</a:t>
            </a:r>
            <a:r>
              <a:rPr lang="en-US" sz="2000" dirty="0" err="1"/>
              <a:t>server_test.rb</a:t>
            </a:r>
            <a:r>
              <a:rPr lang="en-US" sz="2000" dirty="0"/>
              <a:t> from none to abd78c</a:t>
            </a:r>
          </a:p>
          <a:p>
            <a:r>
              <a:rPr lang="en-US" sz="2000" dirty="0"/>
              <a:t>    (diff output suppressed by config)</a:t>
            </a:r>
          </a:p>
          <a:p>
            <a:r>
              <a:rPr lang="en-US" sz="2000" dirty="0"/>
              <a:t>  * template[cookbooks/</a:t>
            </a:r>
            <a:r>
              <a:rPr lang="en-US" sz="2000" dirty="0" err="1"/>
              <a:t>myiis</a:t>
            </a:r>
            <a:r>
              <a:rPr lang="en-US" sz="2000" dirty="0"/>
              <a:t>/recipes/</a:t>
            </a:r>
            <a:r>
              <a:rPr lang="en-US" sz="2000" dirty="0" err="1"/>
              <a:t>server.rb</a:t>
            </a:r>
            <a:r>
              <a:rPr lang="en-US" sz="2000" dirty="0"/>
              <a:t>] action create</a:t>
            </a:r>
          </a:p>
          <a:p>
            <a:r>
              <a:rPr lang="en-US" sz="2000" dirty="0"/>
              <a:t>    - create new file cookbooks/</a:t>
            </a:r>
            <a:r>
              <a:rPr lang="en-US" sz="2000" dirty="0" err="1"/>
              <a:t>myiis</a:t>
            </a:r>
            <a:r>
              <a:rPr lang="en-US" sz="2000" dirty="0"/>
              <a:t>/recipes/</a:t>
            </a:r>
            <a:r>
              <a:rPr lang="en-US" sz="2000" dirty="0" err="1"/>
              <a:t>server.rb</a:t>
            </a:r>
            <a:endParaRPr lang="en-US" sz="2000" dirty="0"/>
          </a:p>
          <a:p>
            <a:r>
              <a:rPr lang="en-US" sz="2000" dirty="0"/>
              <a:t>    - update content in file cookbooks/</a:t>
            </a:r>
            <a:r>
              <a:rPr lang="en-US" sz="2000" dirty="0" err="1"/>
              <a:t>myiis</a:t>
            </a:r>
            <a:r>
              <a:rPr lang="en-US" sz="2000" dirty="0"/>
              <a:t>/recipes/</a:t>
            </a:r>
            <a:r>
              <a:rPr lang="en-US" sz="2000" dirty="0" err="1"/>
              <a:t>server.rb</a:t>
            </a:r>
            <a:r>
              <a:rPr lang="en-US" sz="2000" dirty="0"/>
              <a:t> from none to 8fb075</a:t>
            </a:r>
          </a:p>
          <a:p>
            <a:r>
              <a:rPr lang="en-US" sz="2000" dirty="0"/>
              <a:t>    (diff output suppressed by config)</a:t>
            </a:r>
          </a:p>
        </p:txBody>
      </p:sp>
      <p:sp>
        <p:nvSpPr>
          <p:cNvPr id="4" name="Text Placeholder 3"/>
          <p:cNvSpPr>
            <a:spLocks noGrp="1"/>
          </p:cNvSpPr>
          <p:nvPr>
            <p:ph type="body" sz="quarter" idx="11"/>
          </p:nvPr>
        </p:nvSpPr>
        <p:spPr/>
        <p:txBody>
          <a:bodyPr>
            <a:normAutofit/>
          </a:bodyPr>
          <a:lstStyle/>
          <a:p>
            <a:r>
              <a:rPr lang="en-US" dirty="0"/>
              <a:t>&gt; chef generate recipe cookbooks\</a:t>
            </a:r>
            <a:r>
              <a:rPr lang="en-US" dirty="0" err="1"/>
              <a:t>myiis</a:t>
            </a:r>
            <a:r>
              <a:rPr lang="en-US" dirty="0"/>
              <a:t> server</a:t>
            </a:r>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91</a:t>
            </a:fld>
            <a:endParaRPr lang="en-US" dirty="0"/>
          </a:p>
        </p:txBody>
      </p:sp>
    </p:spTree>
    <p:extLst>
      <p:ext uri="{BB962C8B-B14F-4D97-AF65-F5344CB8AC3E}">
        <p14:creationId xmlns:p14="http://schemas.microsoft.com/office/powerpoint/2010/main" val="383122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Create Server Recipe</a:t>
            </a:r>
          </a:p>
        </p:txBody>
      </p:sp>
      <p:sp>
        <p:nvSpPr>
          <p:cNvPr id="3" name="Content Placeholder 2"/>
          <p:cNvSpPr>
            <a:spLocks noGrp="1"/>
          </p:cNvSpPr>
          <p:nvPr>
            <p:ph sz="quarter" idx="10"/>
          </p:nvPr>
        </p:nvSpPr>
        <p:spPr/>
        <p:txBody>
          <a:bodyPr>
            <a:normAutofit fontScale="92500" lnSpcReduction="20000"/>
          </a:bodyPr>
          <a:lstStyle/>
          <a:p>
            <a:r>
              <a:rPr lang="en-US" dirty="0" err="1"/>
              <a:t>powershell_script</a:t>
            </a:r>
            <a:r>
              <a:rPr lang="en-US" dirty="0"/>
              <a:t> 'Install IIS' do</a:t>
            </a:r>
          </a:p>
          <a:p>
            <a:r>
              <a:rPr lang="en-US" dirty="0"/>
              <a:t>  code 'Add-</a:t>
            </a:r>
            <a:r>
              <a:rPr lang="en-US" dirty="0" err="1"/>
              <a:t>WindowsFeature</a:t>
            </a:r>
            <a:r>
              <a:rPr lang="en-US" dirty="0"/>
              <a:t> Web-Server'</a:t>
            </a:r>
          </a:p>
          <a:p>
            <a:r>
              <a:rPr lang="en-US" dirty="0"/>
              <a:t>end</a:t>
            </a:r>
          </a:p>
          <a:p>
            <a:endParaRPr lang="en-US" dirty="0"/>
          </a:p>
          <a:p>
            <a:r>
              <a:rPr lang="en-US" dirty="0"/>
              <a:t>file </a:t>
            </a:r>
            <a:r>
              <a:rPr lang="uk-UA" dirty="0"/>
              <a:t>'</a:t>
            </a:r>
            <a:r>
              <a:rPr lang="en-US" dirty="0"/>
              <a:t>C:\</a:t>
            </a:r>
            <a:r>
              <a:rPr lang="en-US" dirty="0" err="1"/>
              <a:t>inetpub</a:t>
            </a:r>
            <a:r>
              <a:rPr lang="en-US" dirty="0"/>
              <a:t>\</a:t>
            </a:r>
            <a:r>
              <a:rPr lang="en-US" dirty="0" err="1"/>
              <a:t>wwwroot</a:t>
            </a:r>
            <a:r>
              <a:rPr lang="en-US" dirty="0"/>
              <a:t>\</a:t>
            </a:r>
            <a:r>
              <a:rPr lang="en-US" dirty="0" err="1"/>
              <a:t>Default.htm</a:t>
            </a:r>
            <a:r>
              <a:rPr lang="uk-UA" dirty="0"/>
              <a:t>'</a:t>
            </a:r>
            <a:r>
              <a:rPr lang="en-US" dirty="0"/>
              <a:t> do</a:t>
            </a:r>
          </a:p>
          <a:p>
            <a:r>
              <a:rPr lang="en-US" dirty="0"/>
              <a:t>  content </a:t>
            </a:r>
            <a:r>
              <a:rPr lang="uk-UA" dirty="0"/>
              <a:t>'</a:t>
            </a:r>
            <a:r>
              <a:rPr lang="en-US" dirty="0"/>
              <a:t>&lt;h1&gt;Hello, world!&lt;/h1&gt;</a:t>
            </a:r>
            <a:r>
              <a:rPr lang="uk-UA" dirty="0"/>
              <a:t>'</a:t>
            </a:r>
            <a:endParaRPr lang="en-US" dirty="0"/>
          </a:p>
          <a:p>
            <a:r>
              <a:rPr lang="en-US" dirty="0"/>
              <a:t>end</a:t>
            </a:r>
          </a:p>
          <a:p>
            <a:endParaRPr lang="en-US" dirty="0"/>
          </a:p>
          <a:p>
            <a:r>
              <a:rPr lang="en-US" dirty="0"/>
              <a:t>service 'w3svc' do</a:t>
            </a:r>
          </a:p>
          <a:p>
            <a:r>
              <a:rPr lang="en-US" dirty="0"/>
              <a:t>  action [:enable, :start]</a:t>
            </a:r>
          </a:p>
          <a:p>
            <a:r>
              <a:rPr lang="en-US" dirty="0"/>
              <a:t>end</a:t>
            </a:r>
          </a:p>
        </p:txBody>
      </p:sp>
      <p:sp>
        <p:nvSpPr>
          <p:cNvPr id="4" name="Text Placeholder 3"/>
          <p:cNvSpPr>
            <a:spLocks noGrp="1"/>
          </p:cNvSpPr>
          <p:nvPr>
            <p:ph type="body" sz="quarter" idx="11"/>
          </p:nvPr>
        </p:nvSpPr>
        <p:spPr>
          <a:xfrm>
            <a:off x="1121104" y="1337150"/>
            <a:ext cx="14422528" cy="566391"/>
          </a:xfrm>
        </p:spPr>
        <p:txBody>
          <a:bodyPr>
            <a:normAutofit fontScale="85000" lnSpcReduction="20000"/>
          </a:bodyPr>
          <a:lstStyle/>
          <a:p>
            <a:r>
              <a:rPr lang="en-US" dirty="0"/>
              <a:t>~\cookbooks\</a:t>
            </a:r>
            <a:r>
              <a:rPr lang="en-US" dirty="0" err="1"/>
              <a:t>myiis</a:t>
            </a:r>
            <a:r>
              <a:rPr lang="en-US" dirty="0"/>
              <a:t>\recipes\</a:t>
            </a:r>
            <a:r>
              <a:rPr lang="en-US" dirty="0" err="1"/>
              <a:t>server.rb</a:t>
            </a:r>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92</a:t>
            </a:fld>
            <a:endParaRPr lang="en-US" dirty="0"/>
          </a:p>
        </p:txBody>
      </p:sp>
    </p:spTree>
    <p:extLst>
      <p:ext uri="{BB962C8B-B14F-4D97-AF65-F5344CB8AC3E}">
        <p14:creationId xmlns:p14="http://schemas.microsoft.com/office/powerpoint/2010/main" val="175350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Apply the Server Recipe</a:t>
            </a:r>
          </a:p>
        </p:txBody>
      </p:sp>
      <p:sp>
        <p:nvSpPr>
          <p:cNvPr id="3" name="Content Placeholder 2"/>
          <p:cNvSpPr>
            <a:spLocks noGrp="1"/>
          </p:cNvSpPr>
          <p:nvPr>
            <p:ph sz="quarter" idx="10"/>
          </p:nvPr>
        </p:nvSpPr>
        <p:spPr/>
        <p:txBody>
          <a:bodyPr/>
          <a:lstStyle/>
          <a:p>
            <a:r>
              <a:rPr lang="en-US" sz="2200" dirty="0"/>
              <a:t>…</a:t>
            </a:r>
          </a:p>
          <a:p>
            <a:r>
              <a:rPr lang="en-US" sz="2200" dirty="0"/>
              <a:t>Recipe: @</a:t>
            </a:r>
            <a:r>
              <a:rPr lang="en-US" sz="2200" dirty="0" err="1"/>
              <a:t>recipe_files</a:t>
            </a:r>
            <a:r>
              <a:rPr lang="en-US" sz="2200" dirty="0"/>
              <a:t>::C:/Users/Administrator/cookbooks/myiis/recipes/server.rb</a:t>
            </a:r>
          </a:p>
          <a:p>
            <a:r>
              <a:rPr lang="en-US" sz="2200" dirty="0"/>
              <a:t>"C:/Users/ADMINI~1/AppData/Local/Temp/2/chef-script2018091</a:t>
            </a:r>
          </a:p>
          <a:p>
            <a:r>
              <a:rPr lang="en-US" sz="2200" dirty="0"/>
              <a:t>pii.ps1"</a:t>
            </a:r>
          </a:p>
          <a:p>
            <a:r>
              <a:rPr lang="en-US" sz="2200" dirty="0"/>
              <a:t>  * file[C:\inetpub\wwwroot\Default.htm] action create</a:t>
            </a:r>
          </a:p>
          <a:p>
            <a:r>
              <a:rPr lang="en-US" sz="2200" dirty="0"/>
              <a:t>    - create new file C:\inetpub\wwwroot\Default.htm</a:t>
            </a:r>
          </a:p>
          <a:p>
            <a:r>
              <a:rPr lang="en-US" sz="2200" dirty="0"/>
              <a:t>    - update content in file C:\inetpub\wwwroot\Default.htm from none to 17d291</a:t>
            </a:r>
          </a:p>
          <a:p>
            <a:r>
              <a:rPr lang="en-US" sz="2200" dirty="0"/>
              <a:t>    --- C:\inetpub\wwwroot\</a:t>
            </a:r>
            <a:r>
              <a:rPr lang="en-US" sz="2200" dirty="0" err="1"/>
              <a:t>Default.htm</a:t>
            </a:r>
            <a:r>
              <a:rPr lang="en-US" sz="2200" dirty="0"/>
              <a:t>  2018-09-13 21:00:07.000000000 +0000</a:t>
            </a:r>
          </a:p>
          <a:p>
            <a:r>
              <a:rPr lang="en-US" sz="2200" dirty="0"/>
              <a:t>    +++ C:\inetpub\wwwroot/chef-Default20180913-3148-u3dbpm.htm 2018-09-13 21:00:07.000000000 +0000</a:t>
            </a:r>
          </a:p>
          <a:p>
            <a:r>
              <a:rPr lang="en-US" sz="2200" dirty="0"/>
              <a:t>    @@ -1 +1,2 @@</a:t>
            </a:r>
          </a:p>
          <a:p>
            <a:r>
              <a:rPr lang="en-US" sz="2200" dirty="0"/>
              <a:t>    +&lt;h1&gt;Hello, world!&lt;/h1&gt;</a:t>
            </a:r>
          </a:p>
          <a:p>
            <a:r>
              <a:rPr lang="en-US" sz="2200" dirty="0"/>
              <a:t>  * </a:t>
            </a:r>
            <a:r>
              <a:rPr lang="en-US" sz="2200" dirty="0" err="1"/>
              <a:t>windows_service</a:t>
            </a:r>
            <a:r>
              <a:rPr lang="en-US" sz="2200" dirty="0"/>
              <a:t>[w3svc] action enable (up to date)</a:t>
            </a:r>
          </a:p>
          <a:p>
            <a:r>
              <a:rPr lang="en-US" sz="2200" dirty="0"/>
              <a:t>  * </a:t>
            </a:r>
            <a:r>
              <a:rPr lang="en-US" sz="2200" dirty="0" err="1"/>
              <a:t>windows_service</a:t>
            </a:r>
            <a:r>
              <a:rPr lang="en-US" sz="2200" dirty="0"/>
              <a:t>[w3svc] action start (up to date)</a:t>
            </a:r>
          </a:p>
        </p:txBody>
      </p:sp>
      <p:sp>
        <p:nvSpPr>
          <p:cNvPr id="4" name="Text Placeholder 3"/>
          <p:cNvSpPr>
            <a:spLocks noGrp="1"/>
          </p:cNvSpPr>
          <p:nvPr>
            <p:ph type="body" sz="quarter" idx="11"/>
          </p:nvPr>
        </p:nvSpPr>
        <p:spPr/>
        <p:txBody>
          <a:bodyPr/>
          <a:lstStyle/>
          <a:p>
            <a:r>
              <a:rPr lang="en-US" sz="3200" dirty="0"/>
              <a:t>&gt; chef-client -z cookbooks\</a:t>
            </a:r>
            <a:r>
              <a:rPr lang="en-US" sz="3200" dirty="0" err="1"/>
              <a:t>myiis</a:t>
            </a:r>
            <a:r>
              <a:rPr lang="en-US" sz="3200" dirty="0"/>
              <a:t>\recipes\</a:t>
            </a:r>
            <a:r>
              <a:rPr lang="en-US" sz="3200" dirty="0" err="1"/>
              <a:t>server.rb</a:t>
            </a:r>
            <a:endParaRPr lang="en-US" sz="3200"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93</a:t>
            </a:fld>
            <a:endParaRPr lang="en-US" dirty="0"/>
          </a:p>
        </p:txBody>
      </p:sp>
    </p:spTree>
    <p:extLst>
      <p:ext uri="{BB962C8B-B14F-4D97-AF65-F5344CB8AC3E}">
        <p14:creationId xmlns:p14="http://schemas.microsoft.com/office/powerpoint/2010/main" val="13095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Verify That the Website is Available</a:t>
            </a:r>
          </a:p>
        </p:txBody>
      </p:sp>
      <p:sp>
        <p:nvSpPr>
          <p:cNvPr id="3" name="Content Placeholder 2"/>
          <p:cNvSpPr>
            <a:spLocks noGrp="1"/>
          </p:cNvSpPr>
          <p:nvPr>
            <p:ph sz="quarter" idx="10"/>
          </p:nvPr>
        </p:nvSpPr>
        <p:spPr>
          <a:xfrm>
            <a:off x="1121104" y="2058575"/>
            <a:ext cx="14423693" cy="5994562"/>
          </a:xfrm>
        </p:spPr>
        <p:txBody>
          <a:bodyPr/>
          <a:lstStyle/>
          <a:p>
            <a:r>
              <a:rPr lang="de-DE" dirty="0"/>
              <a:t>StatusCode        : 200</a:t>
            </a:r>
          </a:p>
          <a:p>
            <a:r>
              <a:rPr lang="de-DE" dirty="0"/>
              <a:t>StatusDescription : OK</a:t>
            </a:r>
          </a:p>
          <a:p>
            <a:r>
              <a:rPr lang="de-DE" dirty="0"/>
              <a:t>Content           : &lt;h1&gt;Hello, world!&lt;/h1&gt;</a:t>
            </a:r>
          </a:p>
          <a:p>
            <a:r>
              <a:rPr lang="de-DE" dirty="0"/>
              <a:t>RawContent        : HTTP/1.1 200 OK</a:t>
            </a:r>
          </a:p>
          <a:p>
            <a:r>
              <a:rPr lang="de-DE" dirty="0"/>
              <a:t>...</a:t>
            </a:r>
          </a:p>
          <a:p>
            <a:r>
              <a:rPr lang="de-DE" dirty="0"/>
              <a:t>                    ETag: "9e9c7b47d32cd31:0"</a:t>
            </a:r>
          </a:p>
          <a:p>
            <a:r>
              <a:rPr lang="de-DE" dirty="0"/>
              <a:t>                    Last-Modified: Wed, 13 Sep 2018 21:00:07 GMT</a:t>
            </a:r>
          </a:p>
          <a:p>
            <a:r>
              <a:rPr lang="de-DE" dirty="0"/>
              <a:t>                    Server...</a:t>
            </a:r>
          </a:p>
          <a:p>
            <a:r>
              <a:rPr lang="de-DE" dirty="0"/>
              <a:t>Forms             : {}</a:t>
            </a:r>
          </a:p>
          <a:p>
            <a:r>
              <a:rPr lang="de-DE" dirty="0"/>
              <a:t>Headers           : {[Accept-Ranges, bytes], [Content-Length, 22], [Content-Type, text/html], [Date, Wed, 13 Sep 2018</a:t>
            </a:r>
          </a:p>
          <a:p>
            <a:r>
              <a:rPr lang="de-DE" dirty="0"/>
              <a:t>                    21:02:57 GMT]...}</a:t>
            </a:r>
          </a:p>
          <a:p>
            <a:r>
              <a:rPr lang="de-DE" dirty="0"/>
              <a:t>Images            : {}</a:t>
            </a:r>
          </a:p>
          <a:p>
            <a:r>
              <a:rPr lang="de-DE" dirty="0"/>
              <a:t>InputFields       : {}</a:t>
            </a:r>
          </a:p>
          <a:p>
            <a:r>
              <a:rPr lang="de-DE" dirty="0"/>
              <a:t>Links             : {}</a:t>
            </a:r>
          </a:p>
          <a:p>
            <a:r>
              <a:rPr lang="de-DE" dirty="0"/>
              <a:t>ParsedHtml        : System.__ComObject</a:t>
            </a:r>
          </a:p>
          <a:p>
            <a:r>
              <a:rPr lang="de-DE" dirty="0"/>
              <a:t>RawContentLength  : 22</a:t>
            </a:r>
          </a:p>
        </p:txBody>
      </p:sp>
      <p:sp>
        <p:nvSpPr>
          <p:cNvPr id="4" name="Text Placeholder 3"/>
          <p:cNvSpPr>
            <a:spLocks noGrp="1"/>
          </p:cNvSpPr>
          <p:nvPr>
            <p:ph type="body" sz="quarter" idx="11"/>
          </p:nvPr>
        </p:nvSpPr>
        <p:spPr/>
        <p:txBody>
          <a:bodyPr/>
          <a:lstStyle/>
          <a:p>
            <a:r>
              <a:rPr lang="en-US" dirty="0"/>
              <a:t>&gt; Invoke-</a:t>
            </a:r>
            <a:r>
              <a:rPr lang="en-US" dirty="0" err="1"/>
              <a:t>WebRequest</a:t>
            </a:r>
            <a:r>
              <a:rPr lang="en-US" dirty="0"/>
              <a:t> </a:t>
            </a:r>
            <a:r>
              <a:rPr lang="en-US" dirty="0" err="1"/>
              <a:t>localhost</a:t>
            </a:r>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94</a:t>
            </a:fld>
            <a:endParaRPr lang="en-US" dirty="0"/>
          </a:p>
        </p:txBody>
      </p:sp>
    </p:spTree>
    <p:extLst>
      <p:ext uri="{BB962C8B-B14F-4D97-AF65-F5344CB8AC3E}">
        <p14:creationId xmlns:p14="http://schemas.microsoft.com/office/powerpoint/2010/main" val="228247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a:bodyPr>
          <a:lstStyle/>
          <a:p>
            <a:r>
              <a:rPr lang="en-US" dirty="0"/>
              <a:t>What file should you read first when examining a cookbook?</a:t>
            </a:r>
          </a:p>
          <a:p>
            <a:endParaRPr lang="en-US" dirty="0"/>
          </a:p>
          <a:p>
            <a:r>
              <a:rPr lang="en-US" dirty="0"/>
              <a:t>Can resources accept multiple actions?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95</a:t>
            </a:fld>
            <a:endParaRPr lang="en-US" dirty="0"/>
          </a:p>
        </p:txBody>
      </p:sp>
    </p:spTree>
    <p:extLst>
      <p:ext uri="{BB962C8B-B14F-4D97-AF65-F5344CB8AC3E}">
        <p14:creationId xmlns:p14="http://schemas.microsoft.com/office/powerpoint/2010/main" val="141745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we answer for you? </a:t>
            </a:r>
          </a:p>
          <a:p>
            <a:pPr marL="609585" indent="-609585">
              <a:buFont typeface="Arial"/>
              <a:buChar char="•"/>
            </a:pPr>
            <a:endParaRPr lang="en-US" dirty="0"/>
          </a:p>
          <a:p>
            <a:pPr marL="609585" indent="-609585">
              <a:buFont typeface="Arial"/>
              <a:buChar char="•"/>
            </a:pPr>
            <a:r>
              <a:rPr lang="en-US" dirty="0"/>
              <a:t>Cookbooks</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96</a:t>
            </a:fld>
            <a:endParaRPr lang="en-US" dirty="0"/>
          </a:p>
        </p:txBody>
      </p:sp>
    </p:spTree>
    <p:extLst>
      <p:ext uri="{BB962C8B-B14F-4D97-AF65-F5344CB8AC3E}">
        <p14:creationId xmlns:p14="http://schemas.microsoft.com/office/powerpoint/2010/main" val="94554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1887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chef-client</a:t>
            </a:r>
          </a:p>
        </p:txBody>
      </p:sp>
      <p:sp>
        <p:nvSpPr>
          <p:cNvPr id="3" name="Subtitle 2"/>
          <p:cNvSpPr>
            <a:spLocks noGrp="1"/>
          </p:cNvSpPr>
          <p:nvPr>
            <p:ph type="subTitle" idx="1"/>
          </p:nvPr>
        </p:nvSpPr>
        <p:spPr bwMode="auto"/>
        <p:txBody>
          <a:bodyPr/>
          <a:lstStyle/>
          <a:p>
            <a:r>
              <a:rPr lang="en-US" dirty="0"/>
              <a:t>Applying Recipes from Cookbooks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186149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 use chef-client to:</a:t>
            </a:r>
          </a:p>
          <a:p>
            <a:pPr marL="1219169" lvl="2" indent="-609585">
              <a:buFont typeface="Wingdings" panose="05000000000000000000" pitchFamily="2" charset="2"/>
              <a:buChar char="Ø"/>
            </a:pPr>
            <a:r>
              <a:rPr lang="en-US" dirty="0"/>
              <a:t>Locally apply multiple cookbooks' recipes with chef-client</a:t>
            </a:r>
          </a:p>
          <a:p>
            <a:pPr marL="1219169" lvl="2" indent="-609585">
              <a:buFont typeface="Wingdings" panose="05000000000000000000" pitchFamily="2" charset="2"/>
              <a:buChar char="Ø"/>
            </a:pPr>
            <a:r>
              <a:rPr lang="en-US" dirty="0"/>
              <a:t>Include a recipe from within another recipe</a:t>
            </a:r>
          </a:p>
          <a:p>
            <a:pPr marL="609584" lvl="2"/>
            <a:endParaRPr lang="en-US" dirty="0"/>
          </a:p>
        </p:txBody>
      </p:sp>
    </p:spTree>
    <p:extLst>
      <p:ext uri="{BB962C8B-B14F-4D97-AF65-F5344CB8AC3E}">
        <p14:creationId xmlns:p14="http://schemas.microsoft.com/office/powerpoint/2010/main" val="205492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13005</TotalTime>
  <Words>69534</Words>
  <Application>Microsoft Macintosh PowerPoint</Application>
  <PresentationFormat>Custom</PresentationFormat>
  <Paragraphs>7572</Paragraphs>
  <Slides>609</Slides>
  <Notes>602</Notes>
  <HiddenSlides>0</HiddenSlides>
  <MMClips>0</MMClips>
  <ScaleCrop>false</ScaleCrop>
  <HeadingPairs>
    <vt:vector size="4" baseType="variant">
      <vt:variant>
        <vt:lpstr>Theme</vt:lpstr>
      </vt:variant>
      <vt:variant>
        <vt:i4>1</vt:i4>
      </vt:variant>
      <vt:variant>
        <vt:lpstr>Slide Titles</vt:lpstr>
      </vt:variant>
      <vt:variant>
        <vt:i4>609</vt:i4>
      </vt:variant>
    </vt:vector>
  </HeadingPairs>
  <TitlesOfParts>
    <vt:vector size="610" baseType="lpstr">
      <vt:lpstr>ChefDk3.2Template</vt:lpstr>
      <vt:lpstr>Chef Essentials</vt:lpstr>
      <vt:lpstr>Introduce Yourselves</vt:lpstr>
      <vt:lpstr>Expectations</vt:lpstr>
      <vt:lpstr>Course Objectives</vt:lpstr>
      <vt:lpstr>Agenda</vt:lpstr>
      <vt:lpstr>Chef</vt:lpstr>
      <vt:lpstr>Chef</vt:lpstr>
      <vt:lpstr>Chef Fundamentals</vt:lpstr>
      <vt:lpstr>Chef Lab System Architecture</vt:lpstr>
      <vt:lpstr>Chef Lab System Architecture</vt:lpstr>
      <vt:lpstr>Chef Lab System Architecture</vt:lpstr>
      <vt:lpstr>Configuring a Workstation</vt:lpstr>
      <vt:lpstr>Hands-on Legend</vt:lpstr>
      <vt:lpstr>Group Lab:  Pre-built Workstation</vt:lpstr>
      <vt:lpstr>GL: Login to the Remote Workstation</vt:lpstr>
      <vt:lpstr>Group Lab: Pre-built Workstation</vt:lpstr>
      <vt:lpstr>PowerPoint Presentation</vt:lpstr>
      <vt:lpstr>Chef Resources</vt:lpstr>
      <vt:lpstr>Objectives</vt:lpstr>
      <vt:lpstr>Group Lab: Hello, World?</vt:lpstr>
      <vt:lpstr>Resources</vt:lpstr>
      <vt:lpstr>Resource Definition</vt:lpstr>
      <vt:lpstr>Resource Definition</vt:lpstr>
      <vt:lpstr>Resource Definition</vt:lpstr>
      <vt:lpstr>Resource Definition</vt:lpstr>
      <vt:lpstr>Resource Definition</vt:lpstr>
      <vt:lpstr>Example Resource: file creation</vt:lpstr>
      <vt:lpstr>Example Resource: file deletion</vt:lpstr>
      <vt:lpstr>Example Resource: service enable/start</vt:lpstr>
      <vt:lpstr>Example resource: powershell_script</vt:lpstr>
      <vt:lpstr>Example: Full Recipe</vt:lpstr>
      <vt:lpstr>Group Lab: Hello, World?</vt:lpstr>
      <vt:lpstr>GL: Launch the ChefDK PowerShell</vt:lpstr>
      <vt:lpstr>GL: Navigate to the Home Directory</vt:lpstr>
      <vt:lpstr>GL: Create and Open a Recipe File</vt:lpstr>
      <vt:lpstr>GL: Create a Recipe File Named hello.rb</vt:lpstr>
      <vt:lpstr>Group Lab: Hello, World?</vt:lpstr>
      <vt:lpstr>chef-client</vt:lpstr>
      <vt:lpstr>--local-mode (or -z)</vt:lpstr>
      <vt:lpstr>GL: Apply a Recipe File</vt:lpstr>
      <vt:lpstr>GL: What Does hello.txt Say?</vt:lpstr>
      <vt:lpstr>Discussion</vt:lpstr>
      <vt:lpstr>Test and Repair</vt:lpstr>
      <vt:lpstr>Test and Repair</vt:lpstr>
      <vt:lpstr>Lab: Test and Repair</vt:lpstr>
      <vt:lpstr>Modify the Contents of the File</vt:lpstr>
      <vt:lpstr>GL: Now What Does hello.txt Say?</vt:lpstr>
      <vt:lpstr>Re-apply the Policy Defined in the Recipe</vt:lpstr>
      <vt:lpstr>GL: What Does hello.txt Say?</vt:lpstr>
      <vt:lpstr>Lab: The file Resource</vt:lpstr>
      <vt:lpstr>Lab: The Updated file Resource</vt:lpstr>
      <vt:lpstr>Questions</vt:lpstr>
      <vt:lpstr>Lab: Goodbye Recipe</vt:lpstr>
      <vt:lpstr>Lab: The Updated file Resource</vt:lpstr>
      <vt:lpstr>Lab: Apply a Recipe File</vt:lpstr>
      <vt:lpstr>Lab: Test that the File was Deleted</vt:lpstr>
      <vt:lpstr>GL: Disable Limited User Account</vt:lpstr>
      <vt:lpstr>GL: Disable the Limited User Account</vt:lpstr>
      <vt:lpstr>GL: Disable Limited User Account</vt:lpstr>
      <vt:lpstr>GL: Apply a Recipe File</vt:lpstr>
      <vt:lpstr>Lab: Disable Consent Prompt</vt:lpstr>
      <vt:lpstr>GL: Disable the Limited User Account</vt:lpstr>
      <vt:lpstr>Lab: Apply a Recipe File</vt:lpstr>
      <vt:lpstr>Discussion</vt:lpstr>
      <vt:lpstr>Q&amp;A</vt:lpstr>
      <vt:lpstr>PowerPoint Presentation</vt:lpstr>
      <vt:lpstr>Cookbooks</vt:lpstr>
      <vt:lpstr>Objectives</vt:lpstr>
      <vt:lpstr>Questions You May Have</vt:lpstr>
      <vt:lpstr>Collaboration and Version Control</vt:lpstr>
      <vt:lpstr>Collaboration and Version Control</vt:lpstr>
      <vt:lpstr>GL: Create a Cookbook</vt:lpstr>
      <vt:lpstr>What is 'chef'?</vt:lpstr>
      <vt:lpstr>What can 'chef' do?</vt:lpstr>
      <vt:lpstr>Cookbooks</vt:lpstr>
      <vt:lpstr>GL: Ensure You are in Your Home Directory</vt:lpstr>
      <vt:lpstr>GL: Create a Cookbooks Directory</vt:lpstr>
      <vt:lpstr>What Can 'chef generate' Do?</vt:lpstr>
      <vt:lpstr>What Can 'chef generate cookbook'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Copy the Recipe into the Cookbook</vt:lpstr>
      <vt:lpstr>Lab: Setting up a Web Server</vt:lpstr>
      <vt:lpstr>Lab: Create a Cookbook</vt:lpstr>
      <vt:lpstr>Lab: Create a Recipe</vt:lpstr>
      <vt:lpstr>Lab: Create Server Recipe</vt:lpstr>
      <vt:lpstr>Lab: Apply the Server Recipe</vt:lpstr>
      <vt:lpstr>Lab: Verify That the Website is Available</vt:lpstr>
      <vt:lpstr>Discussion</vt:lpstr>
      <vt:lpstr>Q&amp;A</vt:lpstr>
      <vt:lpstr>PowerPoint Presentation</vt:lpstr>
      <vt:lpstr>chef-client</vt:lpstr>
      <vt:lpstr>Objectives</vt:lpstr>
      <vt:lpstr>chef-client</vt:lpstr>
      <vt:lpstr>--run-list "recipe[COOKBOOK::RECIPE]"</vt:lpstr>
      <vt:lpstr>--run-list "recipe[COOKBOOK::RECIPE]"</vt:lpstr>
      <vt:lpstr>Applying a Run List</vt:lpstr>
      <vt:lpstr>Demo: Using 'chef-client' to Locally Apply Recipes</vt:lpstr>
      <vt:lpstr>Demo: Using 'chef-client' to Locally Apply Recipes</vt:lpstr>
      <vt:lpstr>Demo: Using 'chef-client' to Locally Apply Recipes</vt:lpstr>
      <vt:lpstr>-r "recipe[COOKBOOK(::default)]"</vt:lpstr>
      <vt:lpstr>include_recipe</vt:lpstr>
      <vt:lpstr>Demo: Including a Recipe</vt:lpstr>
      <vt:lpstr>Demo: Including a Recipe</vt:lpstr>
      <vt:lpstr>GL: The Default Recipe Includes the Disable Recipe</vt:lpstr>
      <vt:lpstr>A Succinct Run List</vt:lpstr>
      <vt:lpstr>GL: Apply the Cookbook's Default Recipe</vt:lpstr>
      <vt:lpstr>Lab: Update the myiis Cookbook</vt:lpstr>
      <vt:lpstr>Lab: The Default Recipe Includes the myiis Recipe</vt:lpstr>
      <vt:lpstr>Lab: Applying the myiis Default Recipe</vt:lpstr>
      <vt:lpstr>Discussion</vt:lpstr>
      <vt:lpstr>Q&amp;A</vt:lpstr>
      <vt:lpstr>PowerPoint Presentation</vt:lpstr>
      <vt:lpstr>Ohai and the Node Object</vt:lpstr>
      <vt:lpstr>Objectives</vt:lpstr>
      <vt:lpstr>Details About the System</vt:lpstr>
      <vt:lpstr>Some Useful System Data</vt:lpstr>
      <vt:lpstr>GL: Finding the IP Address</vt:lpstr>
      <vt:lpstr>GL: Finding the Hostname</vt:lpstr>
      <vt:lpstr>GL: Finding the Total Memory</vt:lpstr>
      <vt:lpstr>Details About the System</vt:lpstr>
      <vt:lpstr>GL: Adding the CPU</vt:lpstr>
      <vt:lpstr>Details About the Node</vt:lpstr>
      <vt:lpstr>GL: Return Home and Apply myiis Cookbook</vt:lpstr>
      <vt:lpstr>GL: Verify the Default Page Returns the Details</vt:lpstr>
      <vt:lpstr>Capturing System Data</vt:lpstr>
      <vt:lpstr>Hard Coded Values</vt:lpstr>
      <vt:lpstr>Data In Real Time</vt:lpstr>
      <vt:lpstr>Ohai!</vt:lpstr>
      <vt:lpstr>GL: Running Ohai!</vt:lpstr>
      <vt:lpstr>All About The System </vt:lpstr>
      <vt:lpstr>ohai + chef-client = &lt;3</vt:lpstr>
      <vt:lpstr>The Node Object</vt:lpstr>
      <vt:lpstr>PowerPoint Presentation</vt:lpstr>
      <vt:lpstr>PowerPoint Presentation</vt:lpstr>
      <vt:lpstr>PowerPoint Presentation</vt:lpstr>
      <vt:lpstr>String Interpolation</vt:lpstr>
      <vt:lpstr>String Interpolation</vt:lpstr>
      <vt:lpstr>String Interpolation</vt:lpstr>
      <vt:lpstr>String Interpolation</vt:lpstr>
      <vt:lpstr>String Interpolation</vt:lpstr>
      <vt:lpstr>String Interpolation</vt:lpstr>
      <vt:lpstr>Using Node Attributes</vt:lpstr>
      <vt:lpstr>GL: Using the Node's Attributes</vt:lpstr>
      <vt:lpstr>Using Node Attributes</vt:lpstr>
      <vt:lpstr>Lab: Verify the Changes</vt:lpstr>
      <vt:lpstr>Lab: Apply the 'myiis' Cookbook's Default Recipe</vt:lpstr>
      <vt:lpstr>Change Means a New Version</vt:lpstr>
      <vt:lpstr>Cookbook Versions</vt:lpstr>
      <vt:lpstr>Semantic Versions</vt:lpstr>
      <vt:lpstr>Major, Minor, or Patch?</vt:lpstr>
      <vt:lpstr>Change Means a New Version</vt:lpstr>
      <vt:lpstr>GL: Update the Cookbook Version</vt:lpstr>
      <vt:lpstr>Discussion</vt:lpstr>
      <vt:lpstr>Q&amp;A</vt:lpstr>
      <vt:lpstr>PowerPoint Presentation</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GL: Hosted Chef</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Navigate to the chef-repo </vt:lpstr>
      <vt:lpstr>GL: Move the cookbooks directory    into the chef-repo</vt:lpstr>
      <vt:lpstr>knife</vt:lpstr>
      <vt:lpstr>GL: knife --help</vt:lpstr>
      <vt:lpstr>GL: knife client --help</vt:lpstr>
      <vt:lpstr>GL: knife client list</vt:lpstr>
      <vt:lpstr>Hosted Chef</vt:lpstr>
      <vt:lpstr>GL: knife cookbook --help</vt:lpstr>
      <vt:lpstr>GL: knife cookbook list</vt:lpstr>
      <vt:lpstr>GL: Change to the myiis Directory </vt:lpstr>
      <vt:lpstr>Berkshelf</vt:lpstr>
      <vt:lpstr>GL: Run berks --help</vt:lpstr>
      <vt:lpstr>GL: Run berks install</vt:lpstr>
      <vt:lpstr>GL: See the Berksfile.lock</vt:lpstr>
      <vt:lpstr>GL: See the Contents of the Berksfile.lock</vt:lpstr>
      <vt:lpstr>GL: Upload the Cookbook to the Chef Server</vt:lpstr>
      <vt:lpstr>GL: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Lab: Upload Cookbooks</vt:lpstr>
      <vt:lpstr>Hosted Chef</vt:lpstr>
      <vt:lpstr>The Node</vt:lpstr>
      <vt:lpstr>GL: Change to the chef-repo</vt:lpstr>
      <vt:lpstr>GL: Run 'knife node –help' </vt:lpstr>
      <vt:lpstr>GL: Run 'knife node list'</vt:lpstr>
      <vt:lpstr>GL: Run 'knife bootstrap –help'</vt:lpstr>
      <vt:lpstr>GL: Bootstrap Your Node</vt:lpstr>
      <vt:lpstr>GL: Run 'knife node list' Again </vt:lpstr>
      <vt:lpstr>GL: View More Information About Your Node </vt:lpstr>
      <vt:lpstr>GL: Add a Recipe to a Run List</vt:lpstr>
      <vt:lpstr>GL: Verify the New Node</vt:lpstr>
      <vt:lpstr>GL: Converge web1</vt:lpstr>
      <vt:lpstr>Verify web1 Serves the Page</vt:lpstr>
      <vt:lpstr>Setting run_list at Bootstrap</vt:lpstr>
      <vt:lpstr>Lab: Another Web Node</vt:lpstr>
      <vt:lpstr>Lab: Bootstrap the New Node</vt:lpstr>
      <vt:lpstr>Lab: Verify the New Node</vt:lpstr>
      <vt:lpstr>Verify that the New Node Serves the Page</vt:lpstr>
      <vt:lpstr>Discussion</vt:lpstr>
      <vt:lpstr>Q&amp;A</vt:lpstr>
      <vt:lpstr>PowerPoint Presentation</vt:lpstr>
      <vt:lpstr>Roles</vt:lpstr>
      <vt:lpstr>Objectives</vt:lpstr>
      <vt:lpstr>Roles</vt:lpstr>
      <vt:lpstr>Roles</vt:lpstr>
      <vt:lpstr>GL: Define a Web Role</vt:lpstr>
      <vt:lpstr>GL: What Can 'knife role' Do? </vt:lpstr>
      <vt:lpstr>GL: Run 'knife role list'</vt:lpstr>
      <vt:lpstr>GL: Create the Web Role</vt:lpstr>
      <vt:lpstr>GL: Upload the Role to the Chef Server</vt:lpstr>
      <vt:lpstr>GL: Verify the Role on the Chef Server  </vt:lpstr>
      <vt:lpstr>GL: Verify Specific Information About the Role</vt:lpstr>
      <vt:lpstr>GL: Define a Web Role</vt:lpstr>
      <vt:lpstr>GL: View web1</vt:lpstr>
      <vt:lpstr>GL: Set web1's Run List </vt:lpstr>
      <vt:lpstr>GL: View web1 again</vt:lpstr>
      <vt:lpstr>GL: Define a Web Role</vt:lpstr>
      <vt:lpstr>GL: View node2</vt:lpstr>
      <vt:lpstr>GL: Set web2's Run List </vt:lpstr>
      <vt:lpstr>GL: View web2 again</vt:lpstr>
      <vt:lpstr>GL: Define a Web Role</vt:lpstr>
      <vt:lpstr>GL: Capture Node's Public Host Name and IP</vt:lpstr>
      <vt:lpstr>GL: Capture Nodes’ IP</vt:lpstr>
      <vt:lpstr>GL: Converge All Web Nodes</vt:lpstr>
      <vt:lpstr>Discussion</vt:lpstr>
      <vt:lpstr>Q&amp;A</vt:lpstr>
      <vt:lpstr>PowerPoint Presentation</vt:lpstr>
      <vt:lpstr>Community Cookbooks</vt:lpstr>
      <vt:lpstr>Lesson Objectives</vt:lpstr>
      <vt:lpstr>Running chef-client</vt:lpstr>
      <vt:lpstr>GL: View How chef-client is Configured</vt:lpstr>
      <vt:lpstr>The Chef Client Run</vt:lpstr>
      <vt:lpstr>GL: View How chef-client is Configured</vt:lpstr>
      <vt:lpstr>GL: View chef-client config Directory</vt:lpstr>
      <vt:lpstr>GL: View chef-client Configuration</vt:lpstr>
      <vt:lpstr>GL: View How chef-client is Configured</vt:lpstr>
      <vt:lpstr>Managing chef-client</vt:lpstr>
      <vt:lpstr>Community Cookbooks</vt:lpstr>
      <vt:lpstr>Demo: Community Cookbooks</vt:lpstr>
      <vt:lpstr>Introducing the chef-client Cookbook</vt:lpstr>
      <vt:lpstr>Introducing chef-client Cookbook</vt:lpstr>
      <vt:lpstr>Wrapper Cookbooks</vt:lpstr>
      <vt:lpstr>Supermarket Cookbooks</vt:lpstr>
      <vt:lpstr>GL: Create my_chef_client Wrapper Cookbook</vt:lpstr>
      <vt:lpstr>GL: Edit my_chef_client Default Recipe</vt:lpstr>
      <vt:lpstr>GL: Update my_chef_client metadata.rb</vt:lpstr>
      <vt:lpstr>Introducing chef-client Cookbook</vt:lpstr>
      <vt:lpstr>GL: Install the Dependencies</vt:lpstr>
      <vt:lpstr>GL: View Berksfile.lock</vt:lpstr>
      <vt:lpstr>GL: View the Berkshelf in Your Home Directory </vt:lpstr>
      <vt:lpstr>GL: Upload Cookbooks to Chef Server</vt:lpstr>
      <vt:lpstr>GL: View Cookbooks on Chef Server</vt:lpstr>
      <vt:lpstr>Introducing chef-client Cookbook</vt:lpstr>
      <vt:lpstr>Lets Examine the chef-client Cookbook</vt:lpstr>
      <vt:lpstr>GL: View the chef-client::default Recipe</vt:lpstr>
      <vt:lpstr>chef-client as a Service</vt:lpstr>
      <vt:lpstr>GL: Create the new ‘base’ role </vt:lpstr>
      <vt:lpstr>GL: Add the base Role to web Role</vt:lpstr>
      <vt:lpstr>GL: Upload the roles File</vt:lpstr>
      <vt:lpstr>Introducing chef-client Cookbook</vt:lpstr>
      <vt:lpstr>GL: Converge All Nodes</vt:lpstr>
      <vt:lpstr>GL: Verify chef-client is Running</vt:lpstr>
      <vt:lpstr>Introducing chef-client Cookbook</vt:lpstr>
      <vt:lpstr>chef-client has Default Settings</vt:lpstr>
      <vt:lpstr>Converge Faster!</vt:lpstr>
      <vt:lpstr>Attribute Files</vt:lpstr>
      <vt:lpstr>GL: Finding the chef-client run Interval Default</vt:lpstr>
      <vt:lpstr>Defining Attributes</vt:lpstr>
      <vt:lpstr>Default Attribute Precedence</vt:lpstr>
      <vt:lpstr>Full Attribute Precedence</vt:lpstr>
      <vt:lpstr>Best Practice: Do Not Fork Community Cookbooks</vt:lpstr>
      <vt:lpstr>Converge Faster!</vt:lpstr>
      <vt:lpstr>GL: Edit my_chef_client Default Recipe</vt:lpstr>
      <vt:lpstr>Full Attribute Precedence</vt:lpstr>
      <vt:lpstr>GL: Update my_chef_client metadata.rb</vt:lpstr>
      <vt:lpstr>Converge Faster!</vt:lpstr>
      <vt:lpstr>GL: Run berks install</vt:lpstr>
      <vt:lpstr>GL: Upload the Cookbook to the Chef Server</vt:lpstr>
      <vt:lpstr>GL: Converge All Nodes</vt:lpstr>
      <vt:lpstr>GL: Verify chef-client is Running</vt:lpstr>
      <vt:lpstr>Q&amp;A</vt:lpstr>
      <vt:lpstr>PowerPoint Presentation</vt:lpstr>
      <vt:lpstr>Search</vt:lpstr>
      <vt:lpstr>Objectives</vt:lpstr>
      <vt:lpstr>Our current Environment</vt:lpstr>
      <vt:lpstr>Introducing a Load Balancer</vt:lpstr>
      <vt:lpstr>Load Balancer</vt:lpstr>
      <vt:lpstr>Load Balancer</vt:lpstr>
      <vt:lpstr>Supermarket Cookbooks</vt:lpstr>
      <vt:lpstr>Supermarket Cookbooks</vt:lpstr>
      <vt:lpstr>GL: Generate the Wrapper Cookbook </vt:lpstr>
      <vt:lpstr>GL: Create a dependency and set version</vt:lpstr>
      <vt:lpstr>Demo: Edit the myiis_lb Default Recipe</vt:lpstr>
      <vt:lpstr>Load Balancer</vt:lpstr>
      <vt:lpstr>iis-lb Supermarket Cookbook</vt:lpstr>
      <vt:lpstr>Demo: myiis_lb default Recipe Could Resemble This</vt:lpstr>
      <vt:lpstr>Using Search</vt:lpstr>
      <vt:lpstr>The Chef Server and Search</vt:lpstr>
      <vt:lpstr>The Chef Server and Search</vt:lpstr>
      <vt:lpstr>Search Syntax</vt:lpstr>
      <vt:lpstr>GL: View Information for All Nodes</vt:lpstr>
      <vt:lpstr>GL: Narrow the Search for all Web Nodes</vt:lpstr>
      <vt:lpstr>Search Syntax within a Recipe</vt:lpstr>
      <vt:lpstr>Search Syntax within a Recipe</vt:lpstr>
      <vt:lpstr>GL: Edit the myiis_lb Default Recipe</vt:lpstr>
      <vt:lpstr>Load Balancer</vt:lpstr>
      <vt:lpstr>Lab: Upload the Cookbook</vt:lpstr>
      <vt:lpstr>Lab: Install Cookbook Dependencies</vt:lpstr>
      <vt:lpstr>Lab: Upload the Cookbook to Chef Server</vt:lpstr>
      <vt:lpstr>Lab: Verify the Cookbook Upload</vt:lpstr>
      <vt:lpstr>Lab: Upload the Cookbook</vt:lpstr>
      <vt:lpstr>Load Balancer</vt:lpstr>
      <vt:lpstr>GL: Create the Load Balancer Role</vt:lpstr>
      <vt:lpstr>GL: Upload the Role to the Chef Server</vt:lpstr>
      <vt:lpstr>GL: Validate Chef Server Received It</vt:lpstr>
      <vt:lpstr>Load Balancer</vt:lpstr>
      <vt:lpstr>Lab: Bootstrap a New Node</vt:lpstr>
      <vt:lpstr>Lab: Add a Recipe to a Run List</vt:lpstr>
      <vt:lpstr>Lab: Validate the Run List</vt:lpstr>
      <vt:lpstr>Lab: Change the web server cache time</vt:lpstr>
      <vt:lpstr>PowerPoint Presentation</vt:lpstr>
      <vt:lpstr>PowerPoint Presentation</vt:lpstr>
      <vt:lpstr>Discussion</vt:lpstr>
      <vt:lpstr>Q&amp;A</vt:lpstr>
      <vt:lpstr>PowerPoint Presentation</vt:lpstr>
      <vt:lpstr>Testing Cookbooks</vt:lpstr>
      <vt:lpstr>Agenda</vt:lpstr>
      <vt:lpstr>PowerPoint Presentation</vt:lpstr>
      <vt:lpstr>Why Write Tests?</vt:lpstr>
      <vt:lpstr>Why Write Tests? </vt:lpstr>
      <vt:lpstr>Current Cookbook Development Workflow</vt:lpstr>
      <vt:lpstr>Current Cookbook Development Workflow</vt:lpstr>
      <vt:lpstr>Risk</vt:lpstr>
      <vt:lpstr>PowerPoint Presentation</vt:lpstr>
      <vt:lpstr>PowerPoint Presentation</vt:lpstr>
      <vt:lpstr>Another Language</vt:lpstr>
      <vt:lpstr>Another Workflow</vt:lpstr>
      <vt:lpstr>Discussion</vt:lpstr>
      <vt:lpstr>Q&amp;A</vt:lpstr>
      <vt:lpstr>PowerPoint Presentation</vt:lpstr>
      <vt:lpstr>Testing Cookbooks</vt:lpstr>
      <vt:lpstr>Objectives</vt:lpstr>
      <vt:lpstr>We Should Test Cookbooks </vt:lpstr>
      <vt:lpstr>Steps to Verify Cookbooks</vt:lpstr>
      <vt:lpstr>Test Kitchen Commands and Configuration</vt:lpstr>
      <vt:lpstr>Test Configuration</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View the Kitchen Test Matrix</vt:lpstr>
      <vt:lpstr>Example: View the Kitchen Test Matrix</vt:lpstr>
      <vt:lpstr>Virtualization</vt:lpstr>
      <vt:lpstr>Move into the Cookbook Directory</vt:lpstr>
      <vt:lpstr>Add Settings to the Kitchen Configuration</vt:lpstr>
      <vt:lpstr>Add Settings to the Kitchen Configuration</vt:lpstr>
      <vt:lpstr>Add Settings to the Kitchen Configuration</vt:lpstr>
      <vt:lpstr>Add Settings to the Kitchen Configuration</vt:lpstr>
      <vt:lpstr>Add Settings to the Kitchen Configuration</vt:lpstr>
      <vt:lpstr>GL: Add Your Name, Company &amp; Cookbook</vt:lpstr>
      <vt:lpstr>Complete File Can Be Downloaded</vt:lpstr>
      <vt:lpstr>Create the AWS Credentials file</vt:lpstr>
      <vt:lpstr>Create the AWS Credentials file</vt:lpstr>
      <vt:lpstr>Kitchen List</vt:lpstr>
      <vt:lpstr>View the Test Matrix for Test Kitchen</vt:lpstr>
      <vt:lpstr>Kitchen Create</vt:lpstr>
      <vt:lpstr>GL: Converge the Cookbook</vt:lpstr>
      <vt:lpstr>Group Exercise: Kitchen Converge</vt:lpstr>
      <vt:lpstr>GL: Converge the Cookbook</vt:lpstr>
      <vt:lpstr>Test Kitchen</vt:lpstr>
      <vt:lpstr>Test Kitchen</vt:lpstr>
      <vt:lpstr>The First Test</vt:lpstr>
      <vt:lpstr>InSpec</vt:lpstr>
      <vt:lpstr>RSpec and InSpec</vt:lpstr>
      <vt:lpstr>Auto-generated Spec File in Cookbook</vt:lpstr>
      <vt:lpstr>Where do Tests Live?</vt:lpstr>
      <vt:lpstr>Where do Tests Live?</vt:lpstr>
      <vt:lpstr>Components of a InSpec Example</vt:lpstr>
      <vt:lpstr>Components of a InSpec Example</vt:lpstr>
      <vt:lpstr>Remove the Test for the root User</vt:lpstr>
      <vt:lpstr>Remove the Test for port 80</vt:lpstr>
      <vt:lpstr>GL: Is the Registry Key Set Correctly?</vt:lpstr>
      <vt:lpstr>The First Test</vt:lpstr>
      <vt:lpstr>Kitchen Verify</vt:lpstr>
      <vt:lpstr>GL: Ensure you are in the Cookbook</vt:lpstr>
      <vt:lpstr>GL: Running the Test</vt:lpstr>
      <vt:lpstr>The First Test</vt:lpstr>
      <vt:lpstr>Lab: Additional Test</vt:lpstr>
      <vt:lpstr>Lab: Add This to the Existing Test File</vt:lpstr>
      <vt:lpstr>Lab: Running the Test</vt:lpstr>
      <vt:lpstr>Kitchen Destroy</vt:lpstr>
      <vt:lpstr>Kitchen Test</vt:lpstr>
      <vt:lpstr>Lab: kitchen destroy</vt:lpstr>
      <vt:lpstr>Lab: Run `kitchen destroy` Clean Everything Up</vt:lpstr>
      <vt:lpstr>Discussion</vt:lpstr>
      <vt:lpstr>Q&amp;A</vt:lpstr>
      <vt:lpstr>PowerPoint Presentation</vt:lpstr>
      <vt:lpstr>Testing a Webserver Cookbook</vt:lpstr>
      <vt:lpstr>Objectives</vt:lpstr>
      <vt:lpstr>Building a Web Server</vt:lpstr>
      <vt:lpstr>Scenario: Potential User Visits Website</vt:lpstr>
      <vt:lpstr>Build a Reliable Cookbook</vt:lpstr>
      <vt:lpstr>Start in the Cookbooks Directory</vt:lpstr>
      <vt:lpstr>View the Tests in the Generated Cookbook</vt:lpstr>
      <vt:lpstr>Remove the Test for the root User</vt:lpstr>
      <vt:lpstr>Update the Test for Port 80</vt:lpstr>
      <vt:lpstr>Add a Test to Validate a Working Website</vt:lpstr>
      <vt:lpstr>Build a Reliable Cookbook</vt:lpstr>
      <vt:lpstr>Move into the Cookbook Directory</vt:lpstr>
      <vt:lpstr>Copy the existing kitchen.yml file</vt:lpstr>
      <vt:lpstr>GL: Change the Test Suite</vt:lpstr>
      <vt:lpstr>View the Test Matrix for Test Kitchen</vt:lpstr>
      <vt:lpstr>Create the Virtual Instance</vt:lpstr>
      <vt:lpstr>Inspect the Virtual Instance</vt:lpstr>
      <vt:lpstr>Inspect the Virtual Instance</vt:lpstr>
      <vt:lpstr>Inspect the Virtual Instance</vt:lpstr>
      <vt:lpstr>Exit the Virtual Instance</vt:lpstr>
      <vt:lpstr>Converge the Virtual Instance</vt:lpstr>
      <vt:lpstr>Re-Verify the Virtual Instance</vt:lpstr>
      <vt:lpstr>Build a Reliable Cookbook</vt:lpstr>
      <vt:lpstr>Q&amp;A</vt:lpstr>
      <vt:lpstr>PowerPoint Presentation</vt:lpstr>
      <vt:lpstr>Refactoring Cookbooks with Tests</vt:lpstr>
      <vt:lpstr>Test Driven Development</vt:lpstr>
      <vt:lpstr>Objectives</vt:lpstr>
      <vt:lpstr>Modular Cookbook Recipes</vt:lpstr>
      <vt:lpstr>include_recipe</vt:lpstr>
      <vt:lpstr>Recipe Organization</vt:lpstr>
      <vt:lpstr>Refactor to Modular Recipes</vt:lpstr>
      <vt:lpstr>Ask Chef About Generating a Recipe</vt:lpstr>
      <vt:lpstr>Generate an Install Recipe</vt:lpstr>
      <vt:lpstr>Removing the Generated Test File</vt:lpstr>
      <vt:lpstr>Write the Install Recipe</vt:lpstr>
      <vt:lpstr>Remove the Resource from the Default Recipe</vt:lpstr>
      <vt:lpstr>Include the Install Recipe</vt:lpstr>
      <vt:lpstr>Refactor to Modular Recipes</vt:lpstr>
      <vt:lpstr>Re-Converge the Test Instance</vt:lpstr>
      <vt:lpstr>Re-Verify the Virtual Instance</vt:lpstr>
      <vt:lpstr>The Configuration</vt:lpstr>
      <vt:lpstr>Generate a Service Recipe</vt:lpstr>
      <vt:lpstr>Remove the Generated Test File</vt:lpstr>
      <vt:lpstr>Write the Configuration Recipe</vt:lpstr>
      <vt:lpstr>Remove the Default Recipe Resource</vt:lpstr>
      <vt:lpstr>Replace the Resource</vt:lpstr>
      <vt:lpstr>Re-Converge the Test Instance</vt:lpstr>
      <vt:lpstr>Re-Verify the Virtual Instance</vt:lpstr>
      <vt:lpstr>The Service</vt:lpstr>
      <vt:lpstr>Generate a Service Recipe</vt:lpstr>
      <vt:lpstr>Remove the Generated Test File</vt:lpstr>
      <vt:lpstr>Write the Service Recipe</vt:lpstr>
      <vt:lpstr>Remove the Default Recipe Resource</vt:lpstr>
      <vt:lpstr>Replace the Resource</vt:lpstr>
      <vt:lpstr>Re-Converge the Test Instance</vt:lpstr>
      <vt:lpstr>Re-Verify the Virtual Instance</vt:lpstr>
      <vt:lpstr>Do Our Tests Really Work?</vt:lpstr>
      <vt:lpstr>Heckling Your Code</vt:lpstr>
      <vt:lpstr>Heckle That Code</vt:lpstr>
      <vt:lpstr>Heckle that Code</vt:lpstr>
      <vt:lpstr>Re-Converge the Test Instance</vt:lpstr>
      <vt:lpstr>Re-Verify the Virtual Instance</vt:lpstr>
      <vt:lpstr>Kitchen Converge &amp; Verify</vt:lpstr>
      <vt:lpstr>Kitchen Destroy</vt:lpstr>
      <vt:lpstr>Kitchen Test</vt:lpstr>
      <vt:lpstr>Kitchen Test</vt:lpstr>
      <vt:lpstr>Test the Cookbook Against a New Instance</vt:lpstr>
      <vt:lpstr>PowerPoint Presentation</vt:lpstr>
      <vt:lpstr>Discussion</vt:lpstr>
      <vt:lpstr>Q&amp;A</vt:lpstr>
      <vt:lpstr>PowerPoint Presentation</vt:lpstr>
      <vt:lpstr>Faster Feedback with Unit Testing</vt:lpstr>
      <vt:lpstr>Slower Feedback Cycle</vt:lpstr>
      <vt:lpstr>Objectives</vt:lpstr>
      <vt:lpstr>External Dependencies</vt:lpstr>
      <vt:lpstr>PowerPoint Presentation</vt:lpstr>
      <vt:lpstr>Resource Collection</vt:lpstr>
      <vt:lpstr>RSpec and ChefSpec</vt:lpstr>
      <vt:lpstr>Test Kitchen versus ChefSpec</vt:lpstr>
      <vt:lpstr>Faster Feedback While Developing Cookbooks</vt:lpstr>
      <vt:lpstr>View the Spec Directory</vt:lpstr>
      <vt:lpstr>View the Test for the Default Recipe</vt:lpstr>
      <vt:lpstr>View the Test for the Default Recipe</vt:lpstr>
      <vt:lpstr>View the Test for the Default Recipe</vt:lpstr>
      <vt:lpstr>View the Test for the Default Recipe</vt:lpstr>
      <vt:lpstr>Execute the Test for the Default Recipe</vt:lpstr>
      <vt:lpstr>Faster Feedback While Developing Cookbooks</vt:lpstr>
      <vt:lpstr>These are the Three Things to Test</vt:lpstr>
      <vt:lpstr>Update the ChefSpec Platform</vt:lpstr>
      <vt:lpstr>Create a Pending Test</vt:lpstr>
      <vt:lpstr>Execute the Tests to See the Pending Tests</vt:lpstr>
      <vt:lpstr>Execute the Tests to See the Pending Tests</vt:lpstr>
      <vt:lpstr>View the Results to See the Pending Tests</vt:lpstr>
      <vt:lpstr>Faster Feedback While Developing Cookbooks</vt:lpstr>
      <vt:lpstr>ChefSpec Documentation</vt:lpstr>
      <vt:lpstr>Write the Test that Verifies the Include Recipe</vt:lpstr>
      <vt:lpstr>Execute the Tests to See the Failure</vt:lpstr>
      <vt:lpstr>Faster Feedback While Developing Cookbooks</vt:lpstr>
      <vt:lpstr>Uncomment the Include Recipe</vt:lpstr>
      <vt:lpstr>Execute the Tests to See it Pass</vt:lpstr>
      <vt:lpstr>Continue with Mutation Testing</vt:lpstr>
      <vt:lpstr>Comment the Include Recipe</vt:lpstr>
      <vt:lpstr>Write the Test that Verifies the Include Recipe</vt:lpstr>
      <vt:lpstr>Execute the Tests to See it Fail</vt:lpstr>
      <vt:lpstr>Uncomment the Include Recipe</vt:lpstr>
      <vt:lpstr>Execute the Tests to See it Pass</vt:lpstr>
      <vt:lpstr>Comment the Service Recipe</vt:lpstr>
      <vt:lpstr>Write the Test that Verifies the Include Recipe</vt:lpstr>
      <vt:lpstr>Execute the Tests to See it Fail</vt:lpstr>
      <vt:lpstr>Uncomment the Include Recipe</vt:lpstr>
      <vt:lpstr>Execute the Tests to See it Pass</vt:lpstr>
      <vt:lpstr>Discussion</vt:lpstr>
      <vt:lpstr>Q&amp;A</vt:lpstr>
      <vt:lpstr>PowerPoint Presentation</vt:lpstr>
      <vt:lpstr>Testing Resources in Recipes</vt:lpstr>
      <vt:lpstr>Objectives</vt:lpstr>
      <vt:lpstr>Testing Remaining Resources</vt:lpstr>
      <vt:lpstr>Generated Recipes Also Generate Specs</vt:lpstr>
      <vt:lpstr>Update the ChefSpec Platform</vt:lpstr>
      <vt:lpstr>Execute the Configuration Specification</vt:lpstr>
      <vt:lpstr>Add a Pending Test to Verify the Package</vt:lpstr>
      <vt:lpstr>ChefSpec Documentation</vt:lpstr>
      <vt:lpstr>Write the Test to Verify the Package</vt:lpstr>
      <vt:lpstr>Write the Test to Verify the Package</vt:lpstr>
      <vt:lpstr>Execute the Test to See it Pass</vt:lpstr>
      <vt:lpstr>Testing Remaining Resources</vt:lpstr>
      <vt:lpstr>It's Quiet. Too Quiet.</vt:lpstr>
      <vt:lpstr>Comment Out the Resource</vt:lpstr>
      <vt:lpstr>Execute the Test to See it Fail</vt:lpstr>
      <vt:lpstr>Uncomment Out the Resource</vt:lpstr>
      <vt:lpstr>Execute the Test to See it Pass</vt:lpstr>
      <vt:lpstr>Write the Tests to Verify the Service</vt:lpstr>
      <vt:lpstr>Execute the Tests to See it Pass</vt:lpstr>
      <vt:lpstr>rspec</vt:lpstr>
      <vt:lpstr>Execute All the Tests in the Spec Directory</vt:lpstr>
      <vt:lpstr>Discussion</vt:lpstr>
      <vt:lpstr>Q&amp;A</vt:lpstr>
      <vt:lpstr>PowerPoint Presentation</vt:lpstr>
      <vt:lpstr>Testing While Refactoring to Attributes</vt:lpstr>
      <vt:lpstr>Objectives</vt:lpstr>
      <vt:lpstr>Modular Cookbook Recipes</vt:lpstr>
      <vt:lpstr>Modular Cookbook Recipes</vt:lpstr>
      <vt:lpstr>The Node Object</vt:lpstr>
      <vt:lpstr>Refactor to Use Attributes</vt:lpstr>
      <vt:lpstr>Replace the Value with a Node Attribute</vt:lpstr>
      <vt:lpstr>Refactor to Use Attributes</vt:lpstr>
      <vt:lpstr>Execute the Tests to See it Fail</vt:lpstr>
      <vt:lpstr>Refactor to Use Attributes</vt:lpstr>
      <vt:lpstr>Ask Chef How to Generate an Attributes File</vt:lpstr>
      <vt:lpstr>Use Chef to Generate a Default Attributes File</vt:lpstr>
      <vt:lpstr>View the Attributes File Generated</vt:lpstr>
      <vt:lpstr>Add the Default Node Attribute</vt:lpstr>
      <vt:lpstr>Refactor to Use Attributes</vt:lpstr>
      <vt:lpstr>Execute the Tests to See it Pass</vt:lpstr>
      <vt:lpstr>Refactor to Use Attributes</vt:lpstr>
      <vt:lpstr>What if We Made a Typo?</vt:lpstr>
      <vt:lpstr>Typos Like This One Will Waste Time</vt:lpstr>
      <vt:lpstr>Mental Model vs Actual Model</vt:lpstr>
      <vt:lpstr>Pry a Debugger</vt:lpstr>
      <vt:lpstr>Setup a Break Point</vt:lpstr>
      <vt:lpstr>Create a Typo in the Defined Attribute</vt:lpstr>
      <vt:lpstr>Add a Break Point in the Recipe</vt:lpstr>
      <vt:lpstr>Setup a Break Point</vt:lpstr>
      <vt:lpstr>Execute the Test to Initiate Pry</vt:lpstr>
      <vt:lpstr>Pry Provides an Interactive Prompt</vt:lpstr>
      <vt:lpstr>Ask Pry for Help</vt:lpstr>
      <vt:lpstr>Execute Any Code As You Would in a Recipe</vt:lpstr>
      <vt:lpstr>Explore the Different Node Attributes</vt:lpstr>
      <vt:lpstr>Halt the Execution of the Test Immediately</vt:lpstr>
      <vt:lpstr>Setup a Break Point</vt:lpstr>
      <vt:lpstr>Remove the Break Point from the Recipe</vt:lpstr>
      <vt:lpstr>Fix the Change in the Attributes</vt:lpstr>
      <vt:lpstr>Refactor Remaining Resources</vt:lpstr>
      <vt:lpstr>Update the Recipe to use the Node Attribute</vt:lpstr>
      <vt:lpstr>Execute the Tests to See it Fail</vt:lpstr>
      <vt:lpstr>Fix the Change in the Attributes</vt:lpstr>
      <vt:lpstr>Execute the Tests to See it Pass</vt:lpstr>
      <vt:lpstr>Update the Recipe to use the Node Attribute</vt:lpstr>
      <vt:lpstr>Execute the Tests to See it Fail</vt:lpstr>
      <vt:lpstr>Fix the Change in the Attributes</vt:lpstr>
      <vt:lpstr>Execute the Tests to See it Pass</vt:lpstr>
      <vt:lpstr>Refactor Remaining Resources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Elon Bar-Evan</cp:lastModifiedBy>
  <cp:revision>1666</cp:revision>
  <cp:lastPrinted>2015-02-07T23:49:10Z</cp:lastPrinted>
  <dcterms:created xsi:type="dcterms:W3CDTF">2012-09-13T17:36:07Z</dcterms:created>
  <dcterms:modified xsi:type="dcterms:W3CDTF">2018-12-03T06:17:21Z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